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14"/>
  </p:handoutMasterIdLst>
  <p:sldIdLst>
    <p:sldId id="271" r:id="rId2"/>
    <p:sldId id="279" r:id="rId3"/>
    <p:sldId id="263" r:id="rId4"/>
    <p:sldId id="268" r:id="rId5"/>
    <p:sldId id="264" r:id="rId6"/>
    <p:sldId id="276" r:id="rId7"/>
    <p:sldId id="265" r:id="rId8"/>
    <p:sldId id="270" r:id="rId9"/>
    <p:sldId id="267" r:id="rId10"/>
    <p:sldId id="277" r:id="rId11"/>
    <p:sldId id="278" r:id="rId12"/>
    <p:sldId id="275" r:id="rId13"/>
  </p:sldIdLst>
  <p:sldSz cx="9144000" cy="6858000" type="screen4x3"/>
  <p:notesSz cx="6794500" cy="9906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 varScale="1">
        <p:scale>
          <a:sx n="132" d="100"/>
          <a:sy n="132" d="100"/>
        </p:scale>
        <p:origin x="-67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DAEB2-E350-42FA-9F31-708A4A0D7009}" type="datetimeFigureOut">
              <a:rPr lang="hr-HR" smtClean="0"/>
              <a:t>13.5.2014.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CBEDE-4624-4C00-AB4C-360C529ABE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2961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20BC86-203D-4832-AB98-B8E16C4F7286}" type="datetimeFigureOut">
              <a:rPr lang="hr-HR" smtClean="0"/>
              <a:t>12.5.2014.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D48617-1575-400A-B1D3-20D2C781C63D}" type="slidenum">
              <a:rPr lang="hr-HR" smtClean="0"/>
              <a:t>‹#›</a:t>
            </a:fld>
            <a:endParaRPr lang="hr-H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3.pn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7.gif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7.gif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gif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7.gif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8.gif"/><Relationship Id="rId7" Type="http://schemas.openxmlformats.org/officeDocument/2006/relationships/image" Target="../media/image3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hyperlink" Target="http://www.esafetychallenge.eu/en/esafety_on_board/esafety_videos/speed_aler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10" Type="http://schemas.openxmlformats.org/officeDocument/2006/relationships/image" Target="../media/image6.gif"/><Relationship Id="rId4" Type="http://schemas.openxmlformats.org/officeDocument/2006/relationships/image" Target="../media/image17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safetychallenge.eu/en/esafety_on_board/esafety_videos/warning_and_emergency_braking_systems/" TargetMode="External"/><Relationship Id="rId3" Type="http://schemas.openxmlformats.org/officeDocument/2006/relationships/image" Target="../media/image8.gif"/><Relationship Id="rId7" Type="http://schemas.openxmlformats.org/officeDocument/2006/relationships/image" Target="../media/image6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hyperlink" Target="http://www.esafetychallenge.eu/en/esafety_on_board/esafety_videos/blind_spot_monitoring/" TargetMode="External"/><Relationship Id="rId5" Type="http://schemas.openxmlformats.org/officeDocument/2006/relationships/image" Target="../media/image9.jpeg"/><Relationship Id="rId10" Type="http://schemas.openxmlformats.org/officeDocument/2006/relationships/image" Target="../media/image19.jpeg"/><Relationship Id="rId4" Type="http://schemas.openxmlformats.org/officeDocument/2006/relationships/image" Target="../media/image5.pn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gif"/><Relationship Id="rId7" Type="http://schemas.openxmlformats.org/officeDocument/2006/relationships/image" Target="../media/image6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hyperlink" Target="http://www.esafetychallenge.eu/en/esafety_on_board/esafety_videos/lane_support_system/" TargetMode="External"/><Relationship Id="rId5" Type="http://schemas.openxmlformats.org/officeDocument/2006/relationships/image" Target="../media/image9.jpeg"/><Relationship Id="rId10" Type="http://schemas.openxmlformats.org/officeDocument/2006/relationships/image" Target="../media/image21.jpeg"/><Relationship Id="rId4" Type="http://schemas.openxmlformats.org/officeDocument/2006/relationships/image" Target="../media/image5.png"/><Relationship Id="rId9" Type="http://schemas.openxmlformats.org/officeDocument/2006/relationships/hyperlink" Target="http://www.esafetychallenge.eu/en/esafety_on_board/esafety_videos/adaptive_headlights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hkis.hr/Upload/Images/Vijesti/ENERGETSKI%20TJEDAN%202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420"/>
            <a:ext cx="9148265" cy="687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xQTEhUUExQWFBQUFRcYGRYYGBcaGBgYGBQYFxYYGBwYHiggGB4lHhgYIjEiJSkrLi4uGiEzODMsNygtLisBCgoKDg0OGxAQGywkICQsLCwvLCwsLCwsLCwsLCwsLCwsLCwsLCwsLCwsLCwsLCwsLCwsLCwsLCwsLCwsLCwsLP/AABEIAMMBAwMBEQACEQEDEQH/xAAbAAABBQEBAAAAAAAAAAAAAAABAAIDBAUGB//EAEcQAAIBAwMCBQEEBwUECQUBAAECEQADEgQhMQVBBhMiUWFxMkKBkQcUI1KhscEz0dLh8CRigrIVFkNjcpKiwvFTc4OToxf/xAAbAQEAAwEBAQEAAAAAAAAAAAAAAQIDBAUGB//EADURAAICAQMDAgMHBAIDAQEAAAABAhEDBCExEkFRBRMiYXEUMoGRocHwQrHR4QYjM2LxoiX/2gAMAwEAAhEDEQA/APK69g80VAKgFQCoBUAqAVAKgFQCoBUAqAVAKgFQCoBUAJqRQaAVQBUAqAVAKgFQCoBUAqAVAKgFQDTUUWXA6KkqCaChTQBoBUAqAVAKgFQAJoErJHtMACVIDbqSCAw9wTz+FLT4JoZQgVAKgoVCaY7ymxzg4kxlBxn2niai0KY2pIBQHZ/o51Ftnuae6iMHGaZKp3UQw39xB/4TXzP/ACPHljCOfFJqtnXh8GuJrhnV67wfpLo/shbPvb9EfgPT+Yr5zT+u63E/v2vnv/s1cEzh/Eng67pgbiHzbI5YD1J/4x7f7w294r6z0z13DrGscvhn47P6f4MpYmt0c1XumQqAVAKgFQCoBUAqAVAKgFQDTQsuCaKFTo7HiY2dDasWQguebduXHe1bcgMECKvmKwE4kkj91fmsXi6pty4NVkqKSPQ+lk6LpT63XpZu3roBs2ns2VgsP2SkIgMn7bewHaDXM0p5OmHB0J1G5HkOm0t3UXCttGu3HJYhF33Ms0KIUb/AHxXbajE5N5Ms9Y8O6nShDqLLWxc+y0qyttOzISsxvEzSM4y4ZMoOPIum+HNTfQ3LVktbDBcyyImRMBQ9xlUmdoBneolkjF02I42x+s8K620C1zS3kVWCklDGTMFUA8MSSAImZqFlg+4eOS7Ei+D9cWtr+q3Q17LBWGJOIBYkMRiBI3aBuN6PLDyT7UvBTtdD1DXm062XN5Ms0jdMftFjwqj94mON96s5xSuyvQ7osv0zVaK/Za4j2GZla24IIYSN0dCVbY7weDvzVeqM4ui3Q4yVnqH6ZfDeq1ep0/6tYe6EsvkRiAPWIEuQJ24ma5dPOMU7OjLBy4PHdfo7ll2t3ka26faVxBH59vng12pqXByOLTo1Lfg/XNaN0aW6UUZHYBgu5B8snMgxyFqnuwurLrFJqzK0F64lxGslhdDKUKbtlPpxA5M9u/FXlVblY2nsd943saptMly109tFYBF3UFPLGWo4yIRi6oh+zkBBYyAQK5sXSpU3b7HRkurRr/pJZ7vR+kyS9y6bG5O7O2mPJPck81XDSyS/ncnIrgjzvqfhbV2MRdsOjXDiiyrOzEGAqKSx47CuiOWMuGYe24tWb36SNVcuDSs/ThoAEcDZQbhGGWwAIVdokffNUwJK6lZfM9lscdpr7W3V0OLKQQR2Iq+XFHLBwmrT5MU6PY/DHXE1dvJYFxYzTup9x7qex/rX5n6r6dk0WXpe8Xw/P+/J1431G3qLqWrbXLhC21UlieI7/X2jvXl4MeXLkjDErk3tR1JJK2eG9QCXtRcOmtsttmJVP3R/JRMmO0x2r9c0WLNHDGGV3JLdnlZskIty4RNa6Ex5cD6b/wB1dvtOjkWrg3SQ89B/7z/0/wCdR7ZsshmazT+WxWQ0e38qo1RdOyGoJFQCoBUAqAVAKgGmhZcFrGhU7T9FvhP9d1PmXB/s+nIZ54d+Ut/I7t8CPvVhqMvTGlyzbFDqdsi/Sf4q/XtVCGdPYlbccOfv3PmYgfAHuaYMfRG3yxln1OkXvDXR9cmm6hYmzY06gjVXXBZ0CW83S3hu3oO6nb1GIJNUnODcXy+xaEZJNGx15bZ8M2PLLui3QFa4AG2v3FmASFHIAkwIE1WF++7JlviKvV2TW9A0luw9u22nuojpddLSu62nV8WuEKx9XmbGYnvtUx+HM2+4tShtsUP0s+IbOoOmtWLvnfq9si5cUk23chYg8PGLGf8Af2PNX0+NxtyRXNNcI6Hxz1/UaXQdJexdKO1lSzwrM0WLRglgZBJkjvA9qyxY4znJM0yScYqiLpKK3QdVqrwuXrmpus+oa2ypdZVvhYyKsFQKJIiMWbik7WZRXbgR+5ZynUfF1u9o7Ggt6Yrbs3UdLly6LlwetjG1tQPtkfStVicW5N9mZ+6nskdN+nXWXLOr0l20xS5btOyspgghx/D3Hes9Mk4tM0ytpo1/0m2nbWdLfT20bWsz4q4BUhQjeufuqSxnkbxvVMO0ZXwTPlVyHwNpmt9a1X6xeFzWXNOXvJaUiwgysYKGc5OwVljaACdyTtGV3BUtiY/edsx/0Y9HVn6petgHUWjdt2Pe2W82CvsSQBPsD7mr55OorsUxrds8u02uu27dyytx0S7AuWwSAxUz619wRv32rr6YtpmDlJbHuR6bY1Gi6Jb1DlBFkoMQQ9xdKWRGJOwMfjGO01wNuMp1/NzrStI8X8X6HUWNVfXVMzX8izXD/wBpP2bin90jiOIjaIruxuMo7HNK1Pc9G/Tsf2fTv/Be/wCWxXPpeZF8/Y8lrrOctdKu3VuobDMt0kKpUwZJiPYj67Vz6vHhnhl76Tj3v+X+RaMmnsdH4l6r1C/aWxfsMMWyJS23rMQs4ypjc7bTG21eJ6dpPTdPkefDNbru1t9Lpm080px6SPwo4INvEB1cTPpykx6ieI434r6rDKLgzw9fCXuRlez2Ou8SE3UW4XJdMhctvcRsMnhPLgCZgyBMAA8EVngqD6fPD/uWyyckpXuuVfF8HFdU6kElVMv/AMv1+firzlXB1Yotq2c6TWJ0CoBUAqAVAKgFQCoBpoWXBoFaEHYdI8evp9J+qLprJtFWDnK6rPn9ssysDJ42jbYbVzzwdUups1jl6VSRR0PiKxadbidO02SEMpZ9Q4BG4MPcIkH4q7xyarqIU0uIlroPj6/pn1JNu3eTVu9y5beYzecoO+xBggzsBxVZ4IyS+RMcrTfzA/j67+ptpDptL5eRK/s/SgLFoVCSJDGQxn5k70+zrq6rY911VHW63r7dP6dobOs0dnV5oSgMeWiIq4BiysGuw28Ad9zycYw65txdGjl0xVoy/FF/QanplvWJo7emu/rAti2kKLoXe6JthckiRlAIIjbvbGpxyONlZ9Lh1UYHiHxmdXYt2LmlsqthcbRVroNsYhRHqhtgNmnitIYel2mUll6lVDPB3ja/08OiKl2zcMtaeYmIJUjgkQDsQYG1WyYYz37iGRx2K3iDxQ2phUs2NLaDh/KsIFDOOGuEAZkSY4G/FIYlFc2RLJfGxqdZ8e/rbWrmp0Vm7dsTgwe6qcgw6AnMSAYJ/gTNI4Om1GXJZ5b5Rj6nxZqn1ia1rgN+2QV29CgSMAvZSCwImfUd53rRYo9PT2KPI+rqOi//ANRujVDVLpdMrm35dwgHO4Njvc5ABCwI7bztGX2ZdNWae+7ujG6f421FjWPq7S2bZu7PaRMbTjIt6gDJaSTlMyT22rR4Yyj0sqsrUrLPiHx22pmNJp7HmQLzIv7W8sjJGugBgrRBjf5qsMHT3JllvhA6x47e/p7On/VrVtdNgbDI13K01tcUYSxyIH700jp6d3zyT721UN8SeOf14W/1nSWHdIAcNdRiJGSnFhsd9u07Uhg6PuyIeW+UM8XeNm6hbRLuntKbU+W6NclAcchBaGBCgbg1OPD0O0yJ5OpVRycVsZG94Hsg6tSfuK7D6xiP+avJ9ak1pGl3a/vZWUulWemC9Xw/smazHlms1fk6y+ygGblwR23eTx81+jenTlHTwf8A6oZsSzQ6ZFfV9YuPtIUf7v8AfzXbLLKRTHpMePjf6mdFZHSCKAUUACaANAKgFQCoBUA00LLg1caECxoAY0AMaAktaV2BKozAclVJA+sDasp58cJdM5JP5tImmzb6f4x1luyNOrrctAALbuW7d0LHGOQJgdhuB2qJY8f3nt+JZTklSM7qWo1GoYve8y4bYxPphbYH3QqgLbHwAKhZMMaSkt+N1v8A5IbkzOxrZtIqSX9K6RmjJPGSlZ+kjeqY82PJfRJOvDsmmhi2WIBCkgkCQCQSeAPk+1HlgnTkuL5FMTWWDYlSGmMSDlPtHM1KyQcetNV5vb8yB13SOpAZHUngMrAn6SN6rHPimrjJP6NfqTTGWtOzHFVZm9lBJ/IVaeSGNXJpL5uiNx1jRs9xbYBzZgsEEQSY32kR32qmTUY8eN5W10pXySotujR8SdBOluKklx5asz4kLkWYQPjYcmd64fS/Uo63G51W7SV715LZIOBmro7hXMW3KD7wVivzuBFd7z4lLoclfi1f5FabOw8PAN0vVkomSLcUMEUNHlKdyBLbk7nevl/UXOHq2CKk6bTq3XL7dvob498bONTRuRItuREyFYiPeY4r6h58SdOS+lo56ZqJd0x0JUWWOpDyboBKgZ92nYY+mI53+a85w1K16l7i9uvu3v8Al9e5pcejjcHhG7jqR/vKy/wy/wDbW/qOL3MFeGcOrbWJs7i/rAis7cKCT+FfPLROUlFHmY8rnLpR5503QPq9QEUgPdZmJMwOWYmPxr6PVanHotO5y4ivz7I96EW2kh3V+nLptS1tsnt23QE/ZLLCs4HsTJA3qmk1T1elWSNKUk9vD3S/UtKPTKmTeKbmme6raW2bdsoJkEBmk7qD8QP9b5+lQ1UMTWqkpSvzdL6/sMri38JkLZYgsFJVeSAYH1PAr0XkgpdLav6opTGEVcg739GNkl3D2lxChkdrQynKDDkSR8TXyH/J8qUISxz3umlLt9L/AFOnAn3Rw+tH7R//ABt/zGvqsH/ijfhf2MJcsjuWWWMlZZ3EgiR8TzV45IT2i068Miq5GqhMwJjcxvA9z7UcoqrfIoLWWABKkBuCQQD9D3qI5ISbSabXO/AaaGRVyAEULLg28KEAwoBYUBJpNNncRJjN1WfbJgJ/jWOoye3ilNdk3+RKVujtOuam1pNRYAN5FsoCtu2F8tgSwYsSwJJiCYr4/wBOw59fpsj+Fub3crtcVXj5HRNqElyQ+F9eLnULjWgbdu4hYpIjIY77bTOR/E1t6zpZ4PS4xyvqlFpX8n2IxSvJtwWvDnUbra/UWmabQ80hIAAIugTsO8mfed65fVdJih6bhzxXx/Dvve6/lFscm8jRU8L9ORW1l6PVZe6tsKASkZGVB2LQAB+PvXV6tq8rhpsN0pqLlfD42b8XuyMUV8T8GXc61Z/VH08XrpZske7hKNtuIYnsT+Jr0Yemaj7ZHU3GKWzUb3/RGfuLp6dze6n1W5b0GkvDFrkp6nEwTbeSPkiRPyfrXiaXRQz+p58Em1HfZP5rY1lNrHFlTwl1MXtTfuXSi6i4ii2eAIUghZkzsp5kgGur1nRS02mxY8VvHF/F+nP9iuKSlJt8kOm1t3TdPuLduMl9rh8oZS4HoyPeFnLfvPzWs9Ni1fqUJYo3jUfi2pd6XbchScYO+STX6W1p9BpxldTziru9oLkzlMgGJYbCTA/3ay02bNq/UcqqL6E0lK6SunSXcmSUYIo6/rq39XpntK9twyI7yAzqbiQDieOfzrtwem5NLo80MzUk02l2Wz4v8CksilJNEv6RLz/rS28nKG1bJthmxY+Y/wB0bE7Dt7Vh/wAZxQejeRpdScvirdbLuX1D+Kja1WkGp/2jRX4ZbXlmwdkxxI8sqIKHePaQPrXmYs70j+z63Hs5X197tbp90Xa6t4sy/CVoHpurVmCAs4LEGFHlJJIG+1dvrMnH1XBOKt0ml53ZTCv+tr+cFHxfYvacWrAuMdME9BBPqPL577mTsOApEd67vRsmn1Up5nFLLe68eK/d8t8lctxpdjQtXmbor5EmDiJ9heUAfgK4JwUPX4qKra//AMsut8LOJ0t0o6uOVINfXyXVGjjyY1ODj5NnxF1XMC2hldix9+4H4fz+lc2nw9PxPk8/0/SPHc589iTwDeZdZbUMQr5ZAEw0W3Ikd4O9eb/yPHGWhnJrdVXy3R7GH76RP4j6neXqDAXGxS8mKkyqyqgwp2Ehj+dYemaTDL0xScVbi7ffv3JySfuGt450Qva7SWiYDriSOQuZJj5gGvO9B1MsGgz5lu0/2L5lc4of1PqVrR6xR5l1bdq3iNNbtjyyrKdyS4BJJBmJ9NRpNLn1+ib6U5Sd9be6r5JX+vcmUowlv+RD4R6fYu3NTq0t+lHPlW2AhThmTAkcmB7Cr+sarU4MeHSSlu18Ul33r/b8kYlF3IX6Nup3rt695tx3lFeGJIDFuVB+zzwPj2p/ybR4sODF7cUt6/QYJNt2YXhsXPPv+VphfuerF2IAskswDnL0/wAj6du9er6g8f2fF7mXojtaXMlS28mcLt0rN7A3OkXhdujUNbZiLks0EFSAHYS0SRPEGNxXkdft+s4/bi4KSVrjZ+UuL8GtXjdi6Bq2/wCiL7GGNvNVlVIhVQqCCIaJ7zT1HFFesY4rZOm9++/5fgRjf/U2Kzq31XSL7XzmyF4aAD6MWU7CJExt2plxR0frOOOHZSq1zzs+SU+rE7PO8a+1OWgRQlI38aEDStALGgABHGxqGk1TB0t7xQt1AL+mS868MTAnuYiRPcA7185j9AyYMrlp8zhF9kbvKmviRQ6V1vybzXjaDORACsERVgCAoU+w7/nzXZrfSvtOBadTqPLb3bf1bKQydLuiTQdeW1qLl9bMtcnY3NlyYM/3N5IH0+az1PpE8+lhppZNo/LmuO/5+RHIoycqG9O8QtZv3LqJ6LpJa2WnckmQ0bbk9uDG/NTqvRoanTQxZJfFDZSqv0/m4jk6ZNpEfVOrW7ki1prdnL7bCC5EyQpiEn4FX0XpubFTzZnOuF2X+RKafCJNf19LmnSwbBCW4xPm7gqpUEzb35P+VZab0fJg1MtSsm8rv4dt/wAdhLInHpos+DWNpb95ravaVIZts5j7K7bggiQYHBrD1+CzzxYITam3t4+r+nbll8Vq20W+nroNULlsafyCttnzB4AiTIPaRsRFceoj6poHCby9ackq+v8AOexZe3K9qM3pnibGwLF+yt+2BtJggcgGQZjsdiK9DV+h9eo+0afI8cnz+/5mcctRqSsy9Z1DK4jpbS0tsgoijYEEGWPLkkDc+1eng0fRilCc3Ny2bf5bLhfgUlK3saHXPEC6hkufq4S6uPrzYxi2QAAgczuZ5NcHp/o+TSRlj91uDvavKrd/4LSyqTutxqdeRLr37Vk271xWB/aTbBYyWC4gkyJgmJqZek5MmKODNk6oRaa2+LbhXdfkFkSdpbjendfW1p30/kFluzmxuwSWUKSPR6dh8/jUar0mebVR1PuU41SrbZ2u+4jkqNUOTxGDpv1e7Z81B9ljcxZQPsCcDuo2n22ij9GcdV9pw5OlvlVs/Pfv4J9z4emrBa8QoulOl/VybZ5Pneqcg0/2cDccVE/SMktYtW8nxLt07f3CyVHpo57GvdMgFaAvdD1/6vft3YyCEyOJBUqY+YNcXqGk+1aaWK6vuWhLpkmaHWdfY1GoW5atXEd7lvIuwjYhdlEx23ntxvXBo9HqdJpJY8s04qMqpfJvl/4LylGUrS7l7x71H/bUNs+rThd/Z8i8fMen+Ncn/HdFehksq2yN7fLgtml8e3YPU/Eul1Cq1/SM15RAh8V+hZSGKz2INRpfRdbpJuODMlB/K3+T2v8AESyxkt1uZ/h3xM2muu2Cm3dMtbT0hSOCg4EDaDz712+pejR1eKMVJ9UeG97+v8/ApDJ0vjYv9N8S6XT3blyzp7gDrwXHOUwBuFX8T+AFcWp9G1mqwwx5ssX0vmu315b+tF45YxbaRW8P+Jrenu3j5LeVeglQwZgwLbgkKCDkdv4mt/UfRsuqw44ua64d6pNbfXxyRDKot7ckml8S6a3p72nGmfy3JKr5nIIH2m5XgcT/AFOeX0bVZNTj1Esq6o1e3jwv8krLFRcaI9B4gsW9G+m8u8RcDZNKbFgAcfgR3rTUelajNrY6rqj8Nbb9vP8AohZIxg40N6X4gs29G+lZLp8zLJgU2LAA4z2EDmp1XpWoza2OqUo/DVLft5EciUemjmCte+r7mIwrUko6LGhAMKAASgNIaVVG9kD5v3Csj4VSh/5qpbvkkINnhk034Nqwfzkim/ljYf8Aq1huLZ//AA3cz/5HGVRciaRAnSkcgWroJJAxcYncxEziT8SKrky+3Bza4t/oTjh1yUV3Keu0D2mKupBBjvUYNRDNBTi/9E5sMsUumX/00fDnQvPLM04KYgcseYnsI/nXj+uervRRWOH3n+iO/wBO0MdQ3Kf3V+rNLxBaXTIotoqs5IBgSAIkz3O4ryfR/d9QzOWebcY7tXy3+x6mvy49JiSwxSb7+DB6Z1a7YLeWQQ/2lYZK31H419NrPTdPqlH3FuuGtmj5uOWSdjNV1F3BULbtK32ltIEDRxl3I+Jipw6DHjalJyk1w5O6+hDkyjjXcVBjQAK0AMaAGNADCgBjQCwoAYUAMaAu9M13klm8pHYgYM4ny2BkMo9/7hXFq9I9QlHrcV3S/qXhloyrsRaII11TfLYMxzYSW9Uy3uYJn5iurp6YdMO3CIXO5vJY6X3e8Nz2bcA4g/Z2kDP4mO1Z/wDb4L/ADpfTdC4RXu/tY9UF1TZGLGXQARt9cewNRKeRBKBDq7XT/Kfy2fMspXZiwAuODGSgboQSCRwvBFWTy9W5FQodY03TcVyuXZNsFjDCHw3WAhA3PYkbDc1F5exNQJV6doPLFxmcKXuDZ5bEXhbQ4FZ+w4uRE+kio6sl0OmFWK3Y6WCT5lxoBABVzM+YuUFImMSN4G3sZm8o+Ag6YmgCr5zS+LhsRcxWS+JH7OWIDDcyQVHsKP3ewSj3Oe1qILji2Zth2wJndZOJ3APEcito3W5R8lcrUko6QpQqDCgLXT9m2IUmIJMGN5hjsp+f/g1YNW70i6u58tB3i3cu7/LBHBP0aqdSJ3GjRXO2oufRUuKP4lRU2vAsKdIvtwzNEf2qKyj25Z44qHOKW4SbdIt6bpBztvea2jBvtLJLRsQwEqSPeREflx6xrJpZpPZpnTp3LHni2t0zotZ061cQi6JRRy2xAA5Ecfh9K/P8PqObHlUdK2v7v69v8H0ObDCUW8tP9vp/kPhzpIsWMTIyZnhoDYkwsj3xCz8zWvq08mt1HX4SXytc18rsw0iWHHX1IepdK/WcQ9vG2jZSWUs0AjEYEgKZ3JM7cdxXTamXpilLHK5SVcOl89+/gtOK1LSktk/5+BkeINDp0WHXHbYohkD6qIA+tdfpWp1+TJ1YpXvv1SVP8zTVQ0nR05I14aX+Dir9kA+lgw7ESJ+oPBr73BklONzj0vx/Ox81lhGEqi7RFjWxkLGgAUoAYUAMaAGFADGgBjQCKUA3GgFjQAK0ACtAApQAwoAY0AMKAWFADGgBjQDcaFkdNhQqDCgH2dPkYH8idvoNzUNg6LS6hwMluY7Bf2i202XYAEhsgKxaV7ovbLi3LzbhrbROwtqwM+5QKT+RquxO/kr6u+6kF2ZT9Et9/ugeuONitT0qSojqad2WLuiTUyxJBYfbB3iNpnn8a+Hl6vqdFllje6Tqn/LPpp6DBnxrJ3a5Rs9KRmFpLm7IzZHsxtj0H8ZV/qK5owxPLPLi2Ukml4UuV+HBi3LpjGfK5/A62xpBFejh0qkrMJZKMTqlko6wYLyFJ4LBS2D+4KhiG5GJ5mK5tTgg4S6lsuf8r913Lwk09jn+o624gJfTvA5KMrj6xIYj8K83Do8M5VjzK/DTj+vH6nbHUTirlB18qf6HCdaFlmFy03pbldxB947T/SvufSJaiEHh1Kdrh+V9TxvUY4ZNZcPD5Xh/QorB4r2UeaHCpIBhQAwoAYUA+zpWcwis59lBY/kKhtLkkdptDcuNhbtu77+lVLNtzsBNHJJW2EmyG5ZKkhgQQYIIIII5BB4qSALaJMAEk9huaAlHT7hfyxbc3P3MGz4n7MTxvxxUdSqyaYtV067bANy1ctg7AujLP0yAmiknwxTXJBbsFiFUFmJgAAkk+wA3JqboglPTruYt+Vc8w7hMGzIiZCxJ2BNR1KrsmnwM1WhuWyBctvbJ3AdWUke4DATRNPgNNcjLGmZ2CorOzbBVBLE/AG5qW0t2ErHPoLgueWbbi5MeWVbOYmMYnio6lVinwNuaN1bAo4f9wqQ24kbRPFLVWKI7tgqSrAqwMEEEEH2IO4NTdkCu6dljJWWQGGQIlTurCeQex71Cdk0R4VJA3ChZHTlKFQYUAMKEl/pmtZXEmR7M7Kv84nb2qko7BfM6FTmkqE3nZzlH0xYVi0W2Zk9b00KSTa2+7bOOMkSMY4+s8fa7VaE6aiir5K/Reo3LZCKvmTwswR77+1eL6z6VpsyeecuiuX5/2epodblh/wBMV1eF4Ot0N+6Ya5bCEGQVYOO4E8QYJB7EHkQK+UhLTYn0YpuS+ar8vP8AOTvnHK95xp/I6TTdQYj7oHc5H+RA/n+dehDVxiqv+fmYuDZja/V+bfQAxAd1+AqFMj7Sb+3wk96pqcnRgc33pfW3dfhW/wA2MaUp0vr/AD8zC1HiJACt6bd1dnXFiJ91IEFTyPg1xR9Ez5X7mnXVB7p2vyfzR1w12PH8OV01yZHVfDJvWf1uxuGyYj3AYqSB7ypn3r7T0mOaGnWPN95P9DwvUcuN5+rH91pfmczZQ9xXrI5CXCrEAwoAFKAGFAdF+jwkdR08EgEvMHn9k+x96xz/APjZpi++jP6dbutddLTsgL5Oy5elUY+o47mJ2Hckd4qZdKjbIVuVIn8VPc1GpvXxZuKrAPBU5C2oFsO8fZnHk/50xVGKViduVlA6YWntsl5HJYf2fmApuOSyr7nieDVr6k00Rw0bfjS/cTqmoNlmV2KICmzeq1bEKRuCeNt9/ms8Si8Ssvkb9x0Z/XPOuXE0+V3UPZDKd3uMbh9V7HkwsBfpbnvVsdJdfFlZW9i3+j9B+sXT98aS+bfvniAI+ccv41XUfdX1LYufwLV3ULa0fTrhDl1s6pZttg62zcwRsoOMBiAY71WrnJfNC6in8jP8S9OLmxctPqL/AJ1jzMLpN27bVSZkjlOSDA4NWxSq06VETXFGN01LpfCwWD3Bj6TBiQx3+6NpJ9gZ2rWbil8RSNvg7uzqDduX2Kvla6Vds2rrqVe81tR5lwBvVy+07wT3kDlapL6//Dflv6GT1GAvR2Bi55agkGD5YvqLXHaC1Xj/AF+Cj/pKfV9MjdQ1jO9tcLt1lW4YV3zIUNt9kfaI7gR3kSm/bjSEl8bLf6R9G76tSv7Q/q1ssEBZlCr6nYAbLvzUaeSUN/JOVXI4zGukxBhQsjp8KFQYUAMKAGFATaW+1o5ggAbGQCD8QefpXNqM8Map89kUnljj5NXonWl1LG06qpxOI9MNuCZBjfYH22rhwZnLJvyMWXre4LtjyHyVCTchVUQfVMEArtuY2/hWHqejya1wxp1BbtnsaDU49NGU5K5PZI6/RdI1CWs7wBYiSi/9mPY7nI/Svntb6NDG7xK0uXe7+ddhl12plvsigt4tewZpkLgn3fcs3720EA7bSPeqaT0+U5Rwx2W7lLvXheCHr2oOU/vbJLy33LvU9KNPaa8/Ix9XeGYBvwnD8q931X0/7Vpo4cC+7wvJz+n5XgzOeXfqMbqXTFuIGI9d23z7W+U/M7/gK3/47pMmn07WTu+PBl65qozyxWPt38mLpevX9PYbSgLAyAJG4yJJ+u5JH1r2vajfUcvV7kdnszAS3ArQ0DhQgBSgBhQAKUBNo9VctNladkaIyUwfzqsoprclNrgm0/Vb9tmZL1xGeCxViCxHExzzUPHF8olSkuBj9SvsXY3XJurg5LEl1/db3FT7cVtQ6mVbLFWDKSGG4I5BqWrKrYsXOo3muC611zcXhyZYe29QoRSot1O7IdJqblpxctuyOJhgYO4g7/MmpcU1TITadoj09xkYOjFWUyGBIIPwRUtJqmE63LKdUvh/MF1w+GEg/c/cjjH4iKr7caqh1OyK1rrqubi3HDsCpYMcipEET7RH5CnQqoW7sbodZcstlZdrbERKkgxzG3bYVMoqXITa4JL3VdQ1xbjXrjXEEK5YlgN5APtudvmoWOKVJByk3bIm1103Bd8xvMWArTuoAgBf3QBwBxTojXTQt3YzUaq47+Y7ln2OR3O3H1qUklSFtu2Tv1nUFsjeuFihTLIzg0ZLPsYG3xVfbjxRPXLkzsKuVBhQsjqMKWVKvngOUYxwQe244+K4ftSxTcJ8eTJ5VGVMsG3XXHJGauLs0TTVont6dQhdz2OI5kj33BA2O/x+fkeo+pPHL2cX3n/EZ5snRH5mRrXLbn8Pp9Ow+K8uEt3bt92eQ577u3/OCDo9t21NtbQJdmhQPfEnv9K7dPLpyRZ36blUe19M6emnRbmoZXvqoXP2BJxUT+InvXVn1C38HtRioq3yZHXPEzI5iPNWVCycF39XmCRJxEg9xJAkYnPHib+PJ+RHU2zz3W9Uurqlu2eSSY7DjKfjeqYsMo508fczzY4tbnV6Dq1zX3U09yMJDOBwURgYP1MD8a9DLCcJKUKrv5/Apj6elqdt7V4R0+v0uVxj+H5Cr451E5MuO5tnK+KOkSuYG4/j8f3fP1rphKzKL9qVPhnI4VY6wYUAMKAXl0AMKAGFANwoAFKARSgBhQAKUAMKAGFADCgBhQAwoAYUAMKABSgAUoAYULI6jCoKmB1VYvfVQR/L+leJrU1lbOHVLcv9Nv4xPqXupmK8h5JQncHT7fP6nHgyuM1/LL3UiDAHGI/IAbfn/WuVZZSlPPP70nX+Tr1Mtr+RkXkLHFQWY8BQST+A3rswJnnQi5OkjtvAHhN7N39ZvgLcVGNqySM9xiXYdtjAHzv2r0YY5JdVHvaPTyj8UvyNPxB14KTgytd2k7xbEw9sMJGex+hx23mtceH+vJyd12zznqGvCtu8sxMF24kzEk7D+snk1tvN7IttHljdVpbyrkLbFTvmPV/LtXRjnFKkYzg27Z0X6LHDXdRJ9XlpH08z1f8Atq03wZtbHqlmyCJO9czk1waxgnuzD63aGDj/AHTv9BM11YZbo4NVFKLPNNRb9R+p/wDiut8l8TuCb8EWFQXAyUJMnQaYObYIUAlQTJ3kEkksYXsPb+uGSTxWru91stvkZ4YvLUnaSdcvf5hS1i0EDcgA8ERdE/B9Ij/jrTHJZYcVVFWniyJW2pX+BpYVc1AVqG0uSQYVJAClADCgBhQAwqLAMKkAwoAFKAGFAApQAKUAMaiwLCpA3ChZHUYVBUh1OjVxDDjg9x9Kzy4oZFUkUnjU1TIbXTgvBb+H91cEvScE+bOdaLGne5odG6Qb1wg/ZTEE+wJJED35H4VwZsum9Pb6l1S2q+eO/Y0xQXU0+x6PokW1bx06qEUS375P07kx3NZT1WbULq09fO+34HqY3Gvh4OF13V0wuXbTuLl67Fw3N2wQsBaWIxUE/wBDNeos7nFWqrt+5z6eCkpTTdt9/wBjiuo9UCwo2nYDsOw/h/KqN3uzrVLY7TwX4WNxBdyhuRIBVj2DbcfTsT8RMWkRJN8HX/qxRvWjqRsCnrRhJAGHYwATAkEH4mk8Vu4yMm5J2RHT2Z8xlRbhBAuWhypUMQwXfECNzvsCIJArNZ54v/Iv8GU5KUal+aCuq1CbeWbg4yTf84mD+VehF4Z7pnN1Z47dNryjm+t+IQ2VsCDMMp5+h+Pf8u810YujmLsylCeXaSpdznmE7+9aHSNKUAClAZlu3qF0w8lVclnBtk+xtIciGXH7L994O24Nebr5KU0k62X9jTSSWLHU33ZJft3WWwbsZ5bjupAtk9zI9LbyRt22Fa+nzXRKLe/+yupqc4Sjwr/sXMK7ipodM1CoIJO9xTsSNoMkwNx8d68L1XQ5dRkUoLZRf52qS8P59jbHNJbjrQsws4SBvKtv6Rtxt6u+/f6VyTj6j8XSppbd1tv+uxZOAy15UCcMjPIbEENA+YKyfyrfNDX9Tpy6VXFW7Vv5bOr/ABKxcBt1ED25HoxYwZ4LXCk9/wB2r4ftM8OVL7/UlarxHq/chqNoV3ySjQFyIHuIOC/Z2/ey22quKGvWWCk30pvxurf3vwqiW4NWLTtb8tFYqYYkj1SNjjO0HeJPtG1NTi1f2jJPEmtkluqfF13W3C+rEXHpVjzctSo2xB3HqiDcQnsJGzGsY6fWq5b9Vc7X92SXd77onqgMDWSBsgaBGzY5FDOXwDH+pqXi9Qg+ZNb3urpPavm1+guBDpxa8y4fRjvgHDQd9uASB/lXXqI6x4MSXV1Wupxa/Xzf+Ssem3ZKUsQBKTjzDf8AdnfbnZ/euX/+ipOVSq+LX/t+nBb4OB6XLKspXAQ7difSc9zttyvv+G9Ulg104SjPqdxXdcqtl+vj8RcEMH6uMQcTAMkBt8cCAfrDjvzzUqPqTTcbW65a72n+WzJfQIam35aCRIUzs0ybJXY/Xan2PVLNKVPdquK2mn/bf8yOqNfzwZF+xixEzEbj6TX0GDK8sFOq52/ExapkWFbEo6jCoKgKUAMKArNq7unfzbZJUgC4hPpMbBvjnkfHaa8f1P06Gddffz4/+mkEnsR9Q8ZsP7PY/eHcj2PxXi6fHPBKqNYJxZga7qpuGQZJ7+017uOPWrNnKkN0vR7lzkQp9+/4V2xx7Uc7nudl0LqV/SALbfNR9xuPwI4/jVZ6ZPgmOfydz0zxVYvjB/2bkQVbafeD3/CuSUJQe5vGSlwTP0EbGy5QAbD7QJBYryYADMDAH3F7CKssre0kUeJdgXv2aYGBcdZcoNuIgT2/13rw/UdRDC/bhavf/H5mU2oLp4bPIPGOql38mAtokFo3Z1klQewERPcz7Vf0zDkhj9xuicWN9Nsoabq5GzCa+lhkbimykoG/a3APvW6M2SW7BYwBNQ2kAtoHBkZKT7Eb748GRyIn6VjkxY8m8g4/ISdPcngsY5JHETt2jjirY4Y8f3R0jL2nK/aESJ/CtE74FGh0HpK32IYsACglcdi7QJnfsdgN/cVlmyOFUXhBSLHVOnomnVgoBxsSY3Jbz8jPziPyFRjm3Pf5/sWnGoj/APq7bC5M7wqFmgL6osLem3PIg4796hZpN1/PA9tcthv+GUUXT5jekthsPu2kueuB3yiRERPxUe+9th7S8kus6OnrUKy4BbeRtD1ML9pGuJB9Uh+I+O9VWWXclwQ7UdEt+YzhWKwiqqIrepzcTPGRsChMEDcxwBRZXVWS4K7KqeG7Qth2uPItea2IHBttchZ7jGNzvvxFW+0SuqK+0q5JG8NpJTI4q9w5QMyq2LVwLPH3/b3PxT3pJX/OWT0Lj+cIoWei2/PvW2d8LSB5UAMQWtiCG4Pr/hNXeSXSmuWUUFbTLlzwxaDGHusq5qQFXMsl9bMqOMfVJ77fO2fvyL+0h9nw6hti2ZDHUMguBAQyozBiCOF2gTuWMcCjzPqv5BY1VES+GrO5Ny5BJxhRtGn845TE8ESNjsdqe/J8Ie2u41vDCDKGuNyU9IgBbCXoukcZZ4iPb8Kt70qX871sPb+Zh9YtAX7oVcFFxwqxEDIwIPG3atofdRlLllLCrhHT41BUGNADGgAUoDneoeFs7gK3ME7iJMewM/z4rgyaGMp9V7Gqy7bmnoekW7QGK7judzXZDHGKpFHJvkuYVcqDCgG3LIIgiRRpNUyU64L/AEvrN/T7I2afuMf5N/f+dcuTTJ7xN4Z3wyn4g8YmbzwUfy5VT8IBt77zxXzGv0UpalOa2f8AYpOKnOzhUyW1u0+aFAWDMD7UyN5NezGN1CJ0yaSNXpHQzs90R7L/AFNenDH3Zyykb+FamYUJXgkfQxRqwON1/wB5vzPaopE2Dzn/AH2/M06V4Fkbknkk/UzU0A27jLOLMs8wSJ+sVDSfKCbQ12YiCxI22JMbTH8z+ZqaQsRuNAGTQAQBJgA8gewPtUdK8C2I3XgjNoaMhkfVHE+/406V4HUwPdc8ux2A3Y8AyB9J7U6V4FvyE6i5JObyRBOTSR7EzuPio6Y8UOpjPNfHHNsRMLkYE87cb1PSuaFslbXXCqLkRgxYEbNkwAJLDcmAB9BFV6I3ZPUyvm0k5GW5MmTvO/vvVqRFsIvuDIdwd98mn1fa3nv396jpj4FsAvOBiHcKOFyMDeRtMc706I+Bb8ga85kl2JJJJyO5Igk/ht9KlRS7C2DzngjNoaJGR3jifeO1KXgWyJ5JJJJJ3JO5J+akDMKErg6LNcschl+7In8uaEU+QXXVYyYLPEkCfzpYpscwjnj3oQNtsGEqQw9wQR/ChLVBxoQArQBW0SYAJPsKiUlFW+CaGlKlEAxqE0+CaY3H/X8Kkgh1OlS4pV1DKRuDvsarKKkqZKlXBDoul2rQ/ZrHaSSxj2liTUQxRh91EuTZawq7aXJURSi34A3CgBjQCwoAYUAMKAGFADCgBjQDWEAk7ACSfYDkmockqvuBYVIBhQAwoAFKAGFALCgG4UAsKE0DChA3GhZG4wOe1uRt6sl/OOfiud4n7vWdK1FYHiruNvZT/Z5RwclG3fkf6imfE8lVtQ02o9m3V2GWKmbf/DkNx33rWSuLRzxl0yUvAdKzAjK3AG5lgZ34MCqYcbhDpZtqcqyz6qoks2sWdjce4HmLbKiqgLZDEqZMcbjitN+KOaqfJSbRv5jP5nphcUjggEEkzvzPFHFN2x4LCFlgxkZ7QP580yY45IOL7qvzJtrdByLMxKkZMWMkHc89/wDKkIqMUr4IRW6fq9TdBOqREcGFCRBXsTDN/TjistPBwTTRtladb2SMpHCn8wO+Xv71rSOZ2uEDTIQZjGIjcdiT/M/xokiMafcn1GouXYNzEkEgQI9M7Se5/wBfJslGP3S9X94o9R0jOoVTHqBO5Hp3ncbjmfwpKXSm6t1wUnByVLyT6Wx5a45Zgd2HImd4P8ee9cWXBPVYl7lwd38L4/nc3wT9njf6hNv5/hXbFUqKvdj0UQyyRksBwFLJvOQB2J7VDvsPkQamyfKFtWZyDPmN6GILhiDjMRuB/nUbslUijpNJdQiTI7guzdu0j3/rVVGSLOSZPfsuyEbK07QTER3Ox7/wFVywlONLk20uSGPJ1S4HJpiGJmdj292J9/w47UjicZXYy51OHSlW/wC1ES6e73uA/wDCATud/biO3b5q9S8mFx8Fh7PqDBmjBVZCBBYEkuDO3MRH9KwxYZxyOUnaJlJONUU7lp3t+pYZluIyhhsrhYM8Egg/matLHKeV391dLj9d7ItKCrnf9i15zOZa2EHaD/CPzqNPpXgv43L6k5MnW7pL6FW5oj2YxBHLTu2Wxn8OONq6GrMyS1pyAZMkkn6fSaUTYjabY8nuOB/KaKybQ+yhJhoUSNxJgdzETtUNunsGkWNWy5lUUFBEPwW2A3Ujbv7zzXn4dNqJRcpzabvbsk3tvZtLNDqroVKt/P4DGfY7ciO235Vz6b07LjypyaaTvl23wdOXVwnBpXdV2Kl1Ggxz2+m238/zr1634POabVWVrFu5IymB8jfaIgfn/wDFSm/BnHFJcyst4VZmyL3VHJa2FZgssHKNuBAg1lnWXovF97w+GZyTco77Xv8ASifprE20yPrjcEgt+Mc1tuWXBDqLjlvTko+B7Tlz9O391YObsl4r70Ro183F2i3iOYme42o3K0RFSUq/p/Ud1S46kYyBHaBvvyT+G3zWkrLJEsnyZYkEjkc7mBxxO01D+6FyHSHJRLHkjIDcemVJyBkbrMDg0hJ9Pkrnv+k39BZ03lr5h9cerdhv9O1Yzll6n08GmFReNdfJmdeVRPkbiB7nuZ5rSDn0/EJdPVsYzreaw4U4OdlYiSskBm7zAkj57VapOLort1E/TNOVUA5QuylrhuFxzmWPJJJ59vpVIRkpW3t2LylGtuf58v3ILbXPNEzE7j4gz/f+W/vdXZTah19rnmQAYkR7R870d2EaJtiJkzPHalvr+Q2owOkX9UWcXUJiSSwCgNlAS3B9SY7yd5royJVaNJqNbGq+eBIHq9h9d/xiazj8znyWouhuhXY/ajaMonvlwTI47/1qHuUw3b8FSzc4gXcljLIXSDKb7Hn1bf5VmmdNF2wSRvMjk4soP0mf5mrplWjO0y6lrlzMqtvfy4UfvbEyZPpH8ayi5uTTVI1nCEYpp22WzauBWhw7YnEFYGUbTB4mtN0mZKmyr0tdR5ZN7HzC2wgABdvafmqYnNxuRpljCMqi7XyLdtbk+rEj4J2/9O9aKzJ0NdbnbHnv7b+0/FaTSpdJzYJZXKXuLbsOtK/38fqCf7hWa6jpddhB0IUDIMCcixENMxjv9IjtzXn6WGsWpye608f9Pk0ksahHp57lbqdxkUkZQOSqlm5UCFXc8nt2runJpWVxx6nQ4+Z7D5245+d+3+uJ3oikU+om6HOBuRiuOKggmWmTif8Ad7itoqNblSa/58nFViTGw47ffrB9XYsqCfMCMTyBtCj+hM1aPzKy42Kumu3WZQZA5IxIESBElOYk81Z14M02zTK0NkS9R6sltyrW8j5llJ23N2YJ22ACn8qwx5nPNLElwrs68mk6NNDO395tV9DUUoOCo+kCt9ziJBB70Bz3SfELXtS1nyWVVVjmQy7qQpWGHMz7ccd6lou4UjQfqSrdNtwQ2xUDeVJgEnsedu1cf2pLL7Uuf2Ox6FvTrUQ+6tm7p39PxLFjUq5IAbYSSRArWGVTbSMMunljipSa3+ZiavxSiBvTOKqR6hDlmbHExBBVWbIbbRvXRjxykk5bCWFdVRdot9M60L110VICCSxbkTAKiN9wwPtA96mUKVmbx0rL1lzjLjHjnH2Ab7DMB68gJMxFceXJNQuCt2HHeiLqOpKWWuCCVC/TdgPf5qmozyxxi493X6MrQen6nzLav3I3+vBH51rjzKUVfIUW9xuo1mJYYzB9+fTl7bTwOZNVnncW1R1Y9L1RUr/n83fhEuru4KWxJiNhM9uwBrD7XLqfw7fzkQ00Z7dRZs2co3G7AR3gkCf41TV6+WCcYpXdf3OdQt1Zd1fTAiFgxJBA423+ZrpxZ3OVUWni6VdnN6TqivkcYVIk5A7kkbfG3NdCe1Nb+P55ODHqVK9uCwmrViQASQJjb++jcl2ZosyeyTJBcP7jc/H581Xrb7MlZG/6WWbNlSGlsWEQMTBHffj8Kzy5ZQaqLafjsdEIKS5oqagkDYfwJjY9hvW/YoC3dU7SJ7gEEjbjaosGd1XqvklpVAFVSGdyiZMdlZghFsnaC2x34isMuo6JdNG+PB1wcr/AyrniogA/7EZMR+vJP1INviN/4c7Vn9q+RP2deS/03rDXRc2sEogYeTfW/uQYVsVGJ49+45BqftL6JSrhWZZsfQrRrG6oCKwIuOFBEjZjaNz7MSF2jc1zYdfKc1FrkrSopnWAOylDCiQdt/f4Fd6yvrcWvx7Mih/66sTB/wDT/fWnUTRI99cWI3xEkD6TVZz6YuXg0wYnlyRxru6FZvK+WDB4BgCQWI7QRtO252+a4V6jF8R/U9WfomWFdbr8OCpY15ZwptsskiTxIBMcfFTh16yTUOlotqvRPYwyyrIpVvSX+yxYvBsp2xmRy0Cd4H04+a726PDSsVi6HmJETyI4+KWEiTGpJRf1GmsNu4tn1I0tj9qItmT3gmPrWacItyXL5ZdyySioNulwiYaRP3F/Id+a06vmZ0OXTqDIUA+4AB35pYGXriJ9plQH3IWfzqHJLlimyIXbLEGbZOwE4z8DffuNvmqXjbvay/8A2KNb0YB6zjrTaZAoVTPtEmOwgmR9dhXG8zjmNum4cnTeQv7o9uBxxFeh1HNuQaK6lxckGwLLOMbq0MPpNVhPrVomSa2Jlsgdvnff+dJRjJUyLYmtAiCBHtG35VHtxqibYFtAbAAD2FOiKFsDWxO4En3iamkwpSXABZU8BfwAp0xZPVPyRarqfko5V4KAnAPjMD47/hWeT26tpMldQ/RdQa/aRyzQ4BxLFoq0FDlJFZN8MSqo4gGI2jj2q/Um/mV6K3oc3zUgjW6piGUzMQRvHMfSoTTJpkd7TJuzD5Jk/wB9HXIVvZA0lxXQMogb7EDYg7zFVhkUlZaUXF0yHV3lW0bgXMbEdplgJ/jUSmlHqRCVuim2v0r/AGwhLAA5JMgGQpJG8Hesvfxy5NfbmlsWf+jdPjl5NnGMp8tOImePatUoNXRS5XRLa0FoA4W0UON8VCyO26x71boi1xyVcn3LaOQoQGFACgfAEATzVFhxxd0Opsj8vvG9a7FRY0A0pTlEptMaLIHAA/AVX24+EaPPkfMn+bF5Y52/ht7/AE5qF0dkQ5zfLY0xMfB/pRtWVS2DA+KumnwRVCwoSuDzPUkuz3GSSSzNDbk/aPBj+VeJR6B01rWeUyZeYLWFpjgWiCpJBxB3JxBB43qY35J2rcl0+qW/e/YLdKK6CSxClmUqBuZ5yO07RzUSlJcslKLMTxN0nV3LzJ5iPiFKW1LMeBk32MSZ+Z39+SyJ8kOK7HV9N6LfNi25FvLykJO+WWAJPv3rBzimadLo801WtDXvMkySDiC7N6QYLZfSOY9qvyjJm/qvEfpwYNcd7Q++SfUBsu8fluPaKupykuSzjFdin4d65eW4CXdkUjNc2IAZ9z6ZmRySNpG1QpSWyKdJ2FvWhrjbKXR3tzkTiQCjRJA277j8Kt7kjT240UtbqLojF7jgfTcj5ljG0z9Pwn3JFfbiPu29V5SOTBfL0xLADYMCxA+8YjYxR5ZBQRU1d5lO5u5Iqwd8UgAHEjaTzzzRTkw4QK3/AEg6iQzswmJETyTO5kEn+JopSDhDsRWuoXFhXBueZIIuTiCd4ldztI5qb3sjpSLek1Dpw+K5ZFVLKCe/2QPYVLmwoRRa1HUmJBT0AAbB3Yz7yQCJ9vgVW2WpPYZqOoXiADDAQwLTyOOWjnealzk+5VQS7FO3rWyDW3IMMAN8BJ9UEExv3/gajrkmT7cWi4vXWUftjkrAqZcxty2+M8jb5pLJN8Mj20hmp1xUQl5cTPoYjEMfURtPEck7zG3cskkiywpvlFe51twio1+3hAAUc85GViSZPPaKe4+OweOK3M/V9XVGAUOwA3YKI7QFnnalst0QruWF8V3GAXByCimFI2H2ffatFOVVZnKMbtIt6/xFdaAga0TbU/MyQIHEHCY/ltU+7JcMjoi+SO54g1H3tt+4O4iPvAwePrHzUe665CxoK9fuKJZzPaV7iCdwPp+VPckyVjVDl61fJlH9Mc47EA7gFgOJFT78kVeJDrPiW7JGR2ED0Aydv3TIH4U+0yW1ke1FuzP6h44uL6QZYACQIBjY7MJqnvz7Ml4ovkpdN8W3mLZ3InmQOBPeNtp/Oq+5NPdjpj4NAeMsiTJk7EiBI/4ePrUvMEkZOo8TXrTsUcAHvOR49if9fFVjN8xZMkmU/wDrXfO5vXAT7PA/LtU9U/JTpj4PSbvhjSz/AGQ249T/AD81HY1TAPDWlEkWV/Nv76JbEXTNbonTLVmfLQLliT96cQY+1Mc1E4p8kxkytqel2vOZwuDEzKFkE8SAhAB/Cqe3HwG9zofPYpGRAiNiQYiORvV/bj4LJs4Sz4S0mU+VuSZ9dyDPO2UVZmZd0/hXSZYeSMcmbHJ4kSRtlwD24qK3BGnh7ToLipbxW5swDuJEzAOUgT7RTpVg09P0WysQh2nl3J353J3+tWSSLXsOTolheLYHpw2LbINwo32HxVipJd04LKJeAsQHcDaY2DRQEWo0amQS5BXjzLn+KlEEX/Qln908z9t+Rx96qUXsiu9BsHlDsZHrucjg/aokBg6PZ/dP/nf/ABVNCx69Gs/ut/57n+KgslPQ7LbFSQdiC9yCOIPqqKQsr6Lolm1tbVkAzjG5cESTP3qliJZ1PS7NyQ9pGGPJAnju3J/OgZT03hvTKoAt7A7Szn+JaaNCxjeG9Nn/AGff954/LKp6UT1M6DpXS7KrtaSZO5UE8DuZMbcVDIsi1HS7RfdBuSI3Ag8iBUUEzEudAsAmEI3P37nf/iqULIT4a05O6N/+272Ij79KItlqx4c0wB/Znj9+4f5ttUMsg3ug2CmOBjfbNxE8xDbfhR8odmVbPhrTKdrZEf8AeXP8VOhFLK97wjpGJJtEk8/tLv8AjqYpIDR4O0YG1o+/9pd/x0IY5fCOkiPKPb/tLv8AjqrSIGXPB2jJk2jP/wBy7/jq0UAf9StF/wDR/wD6Xf8AHViT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3" name="AutoShape 4" descr="data:image/jpeg;base64,/9j/4AAQSkZJRgABAQAAAQABAAD/2wCEAAkGBxQTEhUUExQWFBQUFRcYGRYYGBcaGBgYGBQYFxYYGBwYHiggGB4lHhgYIjEiJSkrLi4uGiEzODMsNygtLisBCgoKDg0OGxAQGywkICQsLCwvLCwsLCwsLCwsLCwsLCwsLCwsLCwsLCwsLCwsLCwsLCwsLCwsLCwsLCwsLCwsLP/AABEIAMMBAwMBEQACEQEDEQH/xAAbAAABBQEBAAAAAAAAAAAAAAABAAIDBAUGB//EAEcQAAIBAwMCBQEEBwUECQUBAAECEQADEgQhMQVBBhMiUWFxMkKBkQcUI1KhscEz0dLh8CRigrIVFkNjcpKiwvFTc4OToxf/xAAbAQEAAwEBAQEAAAAAAAAAAAAAAQIDBAUGB//EADURAAICAQMDAgMHBAIDAQEAAAABAhEDBCExEkFRBRMiYXEUMoGRocHwQrHR4QYjM2LxoiX/2gAMAwEAAhEDEQA/APK69g80VAKgFQCoBUAqAVAKgFQCoBUAqAVAKgFQCoBUAJqRQaAVQBUAqAVAKgFQCoBUAqAVAKgFQDTUUWXA6KkqCaChTQBoBUAqAVAKgFQAJoErJHtMACVIDbqSCAw9wTz+FLT4JoZQgVAKgoVCaY7ymxzg4kxlBxn2niai0KY2pIBQHZ/o51Ftnuae6iMHGaZKp3UQw39xB/4TXzP/ACPHljCOfFJqtnXh8GuJrhnV67wfpLo/shbPvb9EfgPT+Yr5zT+u63E/v2vnv/s1cEzh/Eng67pgbiHzbI5YD1J/4x7f7w294r6z0z13DrGscvhn47P6f4MpYmt0c1XumQqAVAKgFQCoBUAqAVAKgFQDTQsuCaKFTo7HiY2dDasWQguebduXHe1bcgMECKvmKwE4kkj91fmsXi6pty4NVkqKSPQ+lk6LpT63XpZu3roBs2ns2VgsP2SkIgMn7bewHaDXM0p5OmHB0J1G5HkOm0t3UXCttGu3HJYhF33Ms0KIUb/AHxXbajE5N5Ms9Y8O6nShDqLLWxc+y0qyttOzISsxvEzSM4y4ZMoOPIum+HNTfQ3LVktbDBcyyImRMBQ9xlUmdoBneolkjF02I42x+s8K620C1zS3kVWCklDGTMFUA8MSSAImZqFlg+4eOS7Ei+D9cWtr+q3Q17LBWGJOIBYkMRiBI3aBuN6PLDyT7UvBTtdD1DXm062XN5Ms0jdMftFjwqj94mON96s5xSuyvQ7osv0zVaK/Za4j2GZla24IIYSN0dCVbY7weDvzVeqM4ui3Q4yVnqH6ZfDeq1ep0/6tYe6EsvkRiAPWIEuQJ24ma5dPOMU7OjLBy4PHdfo7ll2t3ka26faVxBH59vng12pqXByOLTo1Lfg/XNaN0aW6UUZHYBgu5B8snMgxyFqnuwurLrFJqzK0F64lxGslhdDKUKbtlPpxA5M9u/FXlVblY2nsd943saptMly109tFYBF3UFPLGWo4yIRi6oh+zkBBYyAQK5sXSpU3b7HRkurRr/pJZ7vR+kyS9y6bG5O7O2mPJPck81XDSyS/ncnIrgjzvqfhbV2MRdsOjXDiiyrOzEGAqKSx47CuiOWMuGYe24tWb36SNVcuDSs/ThoAEcDZQbhGGWwAIVdokffNUwJK6lZfM9lscdpr7W3V0OLKQQR2Iq+XFHLBwmrT5MU6PY/DHXE1dvJYFxYzTup9x7qex/rX5n6r6dk0WXpe8Xw/P+/J1431G3qLqWrbXLhC21UlieI7/X2jvXl4MeXLkjDErk3tR1JJK2eG9QCXtRcOmtsttmJVP3R/JRMmO0x2r9c0WLNHDGGV3JLdnlZskIty4RNa6Ex5cD6b/wB1dvtOjkWrg3SQ89B/7z/0/wCdR7ZsshmazT+WxWQ0e38qo1RdOyGoJFQCoBUAqAVAKgGmhZcFrGhU7T9FvhP9d1PmXB/s+nIZ54d+Ut/I7t8CPvVhqMvTGlyzbFDqdsi/Sf4q/XtVCGdPYlbccOfv3PmYgfAHuaYMfRG3yxln1OkXvDXR9cmm6hYmzY06gjVXXBZ0CW83S3hu3oO6nb1GIJNUnODcXy+xaEZJNGx15bZ8M2PLLui3QFa4AG2v3FmASFHIAkwIE1WF++7JlviKvV2TW9A0luw9u22nuojpddLSu62nV8WuEKx9XmbGYnvtUx+HM2+4tShtsUP0s+IbOoOmtWLvnfq9si5cUk23chYg8PGLGf8Af2PNX0+NxtyRXNNcI6Hxz1/UaXQdJexdKO1lSzwrM0WLRglgZBJkjvA9qyxY4znJM0yScYqiLpKK3QdVqrwuXrmpus+oa2ypdZVvhYyKsFQKJIiMWbik7WZRXbgR+5ZynUfF1u9o7Ggt6Yrbs3UdLly6LlwetjG1tQPtkfStVicW5N9mZ+6nskdN+nXWXLOr0l20xS5btOyspgghx/D3Hes9Mk4tM0ytpo1/0m2nbWdLfT20bWsz4q4BUhQjeufuqSxnkbxvVMO0ZXwTPlVyHwNpmt9a1X6xeFzWXNOXvJaUiwgysYKGc5OwVljaACdyTtGV3BUtiY/edsx/0Y9HVn6petgHUWjdt2Pe2W82CvsSQBPsD7mr55OorsUxrds8u02uu27dyytx0S7AuWwSAxUz619wRv32rr6YtpmDlJbHuR6bY1Gi6Jb1DlBFkoMQQ9xdKWRGJOwMfjGO01wNuMp1/NzrStI8X8X6HUWNVfXVMzX8izXD/wBpP2bin90jiOIjaIruxuMo7HNK1Pc9G/Tsf2fTv/Be/wCWxXPpeZF8/Y8lrrOctdKu3VuobDMt0kKpUwZJiPYj67Vz6vHhnhl76Tj3v+X+RaMmnsdH4l6r1C/aWxfsMMWyJS23rMQs4ypjc7bTG21eJ6dpPTdPkefDNbru1t9Lpm080px6SPwo4INvEB1cTPpykx6ieI434r6rDKLgzw9fCXuRlez2Ou8SE3UW4XJdMhctvcRsMnhPLgCZgyBMAA8EVngqD6fPD/uWyyckpXuuVfF8HFdU6kElVMv/AMv1+firzlXB1Yotq2c6TWJ0CoBUAqAVAKgFQCoBpoWXBoFaEHYdI8evp9J+qLprJtFWDnK6rPn9ssysDJ42jbYbVzzwdUups1jl6VSRR0PiKxadbidO02SEMpZ9Q4BG4MPcIkH4q7xyarqIU0uIlroPj6/pn1JNu3eTVu9y5beYzecoO+xBggzsBxVZ4IyS+RMcrTfzA/j67+ptpDptL5eRK/s/SgLFoVCSJDGQxn5k70+zrq6rY911VHW63r7dP6dobOs0dnV5oSgMeWiIq4BiysGuw28Ad9zycYw65txdGjl0xVoy/FF/QanplvWJo7emu/rAti2kKLoXe6JthckiRlAIIjbvbGpxyONlZ9Lh1UYHiHxmdXYt2LmlsqthcbRVroNsYhRHqhtgNmnitIYel2mUll6lVDPB3ja/08OiKl2zcMtaeYmIJUjgkQDsQYG1WyYYz37iGRx2K3iDxQ2phUs2NLaDh/KsIFDOOGuEAZkSY4G/FIYlFc2RLJfGxqdZ8e/rbWrmp0Vm7dsTgwe6qcgw6AnMSAYJ/gTNI4Om1GXJZ5b5Rj6nxZqn1ia1rgN+2QV29CgSMAvZSCwImfUd53rRYo9PT2KPI+rqOi//ANRujVDVLpdMrm35dwgHO4Njvc5ABCwI7bztGX2ZdNWae+7ujG6f421FjWPq7S2bZu7PaRMbTjIt6gDJaSTlMyT22rR4Yyj0sqsrUrLPiHx22pmNJp7HmQLzIv7W8sjJGugBgrRBjf5qsMHT3JllvhA6x47e/p7On/VrVtdNgbDI13K01tcUYSxyIH700jp6d3zyT721UN8SeOf14W/1nSWHdIAcNdRiJGSnFhsd9u07Uhg6PuyIeW+UM8XeNm6hbRLuntKbU+W6NclAcchBaGBCgbg1OPD0O0yJ5OpVRycVsZG94Hsg6tSfuK7D6xiP+avJ9ak1pGl3a/vZWUulWemC9Xw/smazHlms1fk6y+ygGblwR23eTx81+jenTlHTwf8A6oZsSzQ6ZFfV9YuPtIUf7v8AfzXbLLKRTHpMePjf6mdFZHSCKAUUACaANAKgFQCoBUA00LLg1caECxoAY0AMaAktaV2BKozAclVJA+sDasp58cJdM5JP5tImmzb6f4x1luyNOrrctAALbuW7d0LHGOQJgdhuB2qJY8f3nt+JZTklSM7qWo1GoYve8y4bYxPphbYH3QqgLbHwAKhZMMaSkt+N1v8A5IbkzOxrZtIqSX9K6RmjJPGSlZ+kjeqY82PJfRJOvDsmmhi2WIBCkgkCQCQSeAPk+1HlgnTkuL5FMTWWDYlSGmMSDlPtHM1KyQcetNV5vb8yB13SOpAZHUngMrAn6SN6rHPimrjJP6NfqTTGWtOzHFVZm9lBJ/IVaeSGNXJpL5uiNx1jRs9xbYBzZgsEEQSY32kR32qmTUY8eN5W10pXySotujR8SdBOluKklx5asz4kLkWYQPjYcmd64fS/Uo63G51W7SV715LZIOBmro7hXMW3KD7wVivzuBFd7z4lLoclfi1f5FabOw8PAN0vVkomSLcUMEUNHlKdyBLbk7nevl/UXOHq2CKk6bTq3XL7dvob498bONTRuRItuREyFYiPeY4r6h58SdOS+lo56ZqJd0x0JUWWOpDyboBKgZ92nYY+mI53+a85w1K16l7i9uvu3v8Al9e5pcejjcHhG7jqR/vKy/wy/wDbW/qOL3MFeGcOrbWJs7i/rAis7cKCT+FfPLROUlFHmY8rnLpR5503QPq9QEUgPdZmJMwOWYmPxr6PVanHotO5y4ivz7I96EW2kh3V+nLptS1tsnt23QE/ZLLCs4HsTJA3qmk1T1elWSNKUk9vD3S/UtKPTKmTeKbmme6raW2bdsoJkEBmk7qD8QP9b5+lQ1UMTWqkpSvzdL6/sMri38JkLZYgsFJVeSAYH1PAr0XkgpdLav6opTGEVcg739GNkl3D2lxChkdrQynKDDkSR8TXyH/J8qUISxz3umlLt9L/AFOnAn3Rw+tH7R//ABt/zGvqsH/ijfhf2MJcsjuWWWMlZZ3EgiR8TzV45IT2i068Miq5GqhMwJjcxvA9z7UcoqrfIoLWWABKkBuCQQD9D3qI5ISbSabXO/AaaGRVyAEULLg28KEAwoBYUBJpNNncRJjN1WfbJgJ/jWOoye3ilNdk3+RKVujtOuam1pNRYAN5FsoCtu2F8tgSwYsSwJJiCYr4/wBOw59fpsj+Fub3crtcVXj5HRNqElyQ+F9eLnULjWgbdu4hYpIjIY77bTOR/E1t6zpZ4PS4xyvqlFpX8n2IxSvJtwWvDnUbra/UWmabQ80hIAAIugTsO8mfed65fVdJih6bhzxXx/Dvve6/lFscm8jRU8L9ORW1l6PVZe6tsKASkZGVB2LQAB+PvXV6tq8rhpsN0pqLlfD42b8XuyMUV8T8GXc61Z/VH08XrpZske7hKNtuIYnsT+Jr0Yemaj7ZHU3GKWzUb3/RGfuLp6dze6n1W5b0GkvDFrkp6nEwTbeSPkiRPyfrXiaXRQz+p58Em1HfZP5rY1lNrHFlTwl1MXtTfuXSi6i4ii2eAIUghZkzsp5kgGur1nRS02mxY8VvHF/F+nP9iuKSlJt8kOm1t3TdPuLduMl9rh8oZS4HoyPeFnLfvPzWs9Ni1fqUJYo3jUfi2pd6XbchScYO+STX6W1p9BpxldTziru9oLkzlMgGJYbCTA/3ay02bNq/UcqqL6E0lK6SunSXcmSUYIo6/rq39XpntK9twyI7yAzqbiQDieOfzrtwem5NLo80MzUk02l2Wz4v8CksilJNEv6RLz/rS28nKG1bJthmxY+Y/wB0bE7Dt7Vh/wAZxQejeRpdScvirdbLuX1D+Kja1WkGp/2jRX4ZbXlmwdkxxI8sqIKHePaQPrXmYs70j+z63Hs5X197tbp90Xa6t4sy/CVoHpurVmCAs4LEGFHlJJIG+1dvrMnH1XBOKt0ml53ZTCv+tr+cFHxfYvacWrAuMdME9BBPqPL577mTsOApEd67vRsmn1Up5nFLLe68eK/d8t8lctxpdjQtXmbor5EmDiJ9heUAfgK4JwUPX4qKra//AMsut8LOJ0t0o6uOVINfXyXVGjjyY1ODj5NnxF1XMC2hldix9+4H4fz+lc2nw9PxPk8/0/SPHc589iTwDeZdZbUMQr5ZAEw0W3Ikd4O9eb/yPHGWhnJrdVXy3R7GH76RP4j6neXqDAXGxS8mKkyqyqgwp2Ehj+dYemaTDL0xScVbi7ffv3JySfuGt450Qva7SWiYDriSOQuZJj5gGvO9B1MsGgz5lu0/2L5lc4of1PqVrR6xR5l1bdq3iNNbtjyyrKdyS4BJJBmJ9NRpNLn1+ib6U5Sd9be6r5JX+vcmUowlv+RD4R6fYu3NTq0t+lHPlW2AhThmTAkcmB7Cr+sarU4MeHSSlu18Ul33r/b8kYlF3IX6Nup3rt695tx3lFeGJIDFuVB+zzwPj2p/ybR4sODF7cUt6/QYJNt2YXhsXPPv+VphfuerF2IAskswDnL0/wAj6du9er6g8f2fF7mXojtaXMlS28mcLt0rN7A3OkXhdujUNbZiLks0EFSAHYS0SRPEGNxXkdft+s4/bi4KSVrjZ+UuL8GtXjdi6Bq2/wCiL7GGNvNVlVIhVQqCCIaJ7zT1HFFesY4rZOm9++/5fgRjf/U2Kzq31XSL7XzmyF4aAD6MWU7CJExt2plxR0frOOOHZSq1zzs+SU+rE7PO8a+1OWgRQlI38aEDStALGgABHGxqGk1TB0t7xQt1AL+mS868MTAnuYiRPcA7185j9AyYMrlp8zhF9kbvKmviRQ6V1vybzXjaDORACsERVgCAoU+w7/nzXZrfSvtOBadTqPLb3bf1bKQydLuiTQdeW1qLl9bMtcnY3NlyYM/3N5IH0+az1PpE8+lhppZNo/LmuO/5+RHIoycqG9O8QtZv3LqJ6LpJa2WnckmQ0bbk9uDG/NTqvRoanTQxZJfFDZSqv0/m4jk6ZNpEfVOrW7ki1prdnL7bCC5EyQpiEn4FX0XpubFTzZnOuF2X+RKafCJNf19LmnSwbBCW4xPm7gqpUEzb35P+VZab0fJg1MtSsm8rv4dt/wAdhLInHpos+DWNpb95ravaVIZts5j7K7bggiQYHBrD1+CzzxYITam3t4+r+nbll8Vq20W+nroNULlsafyCttnzB4AiTIPaRsRFceoj6poHCby9ackq+v8AOexZe3K9qM3pnibGwLF+yt+2BtJggcgGQZjsdiK9DV+h9eo+0afI8cnz+/5mcctRqSsy9Z1DK4jpbS0tsgoijYEEGWPLkkDc+1eng0fRilCc3Ny2bf5bLhfgUlK3saHXPEC6hkufq4S6uPrzYxi2QAAgczuZ5NcHp/o+TSRlj91uDvavKrd/4LSyqTutxqdeRLr37Vk271xWB/aTbBYyWC4gkyJgmJqZek5MmKODNk6oRaa2+LbhXdfkFkSdpbjendfW1p30/kFluzmxuwSWUKSPR6dh8/jUar0mebVR1PuU41SrbZ2u+4jkqNUOTxGDpv1e7Z81B9ljcxZQPsCcDuo2n22ij9GcdV9pw5OlvlVs/Pfv4J9z4emrBa8QoulOl/VybZ5Pneqcg0/2cDccVE/SMktYtW8nxLt07f3CyVHpo57GvdMgFaAvdD1/6vft3YyCEyOJBUqY+YNcXqGk+1aaWK6vuWhLpkmaHWdfY1GoW5atXEd7lvIuwjYhdlEx23ntxvXBo9HqdJpJY8s04qMqpfJvl/4LylGUrS7l7x71H/bUNs+rThd/Z8i8fMen+Ncn/HdFehksq2yN7fLgtml8e3YPU/Eul1Cq1/SM15RAh8V+hZSGKz2INRpfRdbpJuODMlB/K3+T2v8AESyxkt1uZ/h3xM2muu2Cm3dMtbT0hSOCg4EDaDz712+pejR1eKMVJ9UeG97+v8/ApDJ0vjYv9N8S6XT3blyzp7gDrwXHOUwBuFX8T+AFcWp9G1mqwwx5ssX0vmu315b+tF45YxbaRW8P+Jrenu3j5LeVeglQwZgwLbgkKCDkdv4mt/UfRsuqw44ua64d6pNbfXxyRDKot7ckml8S6a3p72nGmfy3JKr5nIIH2m5XgcT/AFOeX0bVZNTj1Esq6o1e3jwv8krLFRcaI9B4gsW9G+m8u8RcDZNKbFgAcfgR3rTUelajNrY6rqj8Nbb9vP8AohZIxg40N6X4gs29G+lZLp8zLJgU2LAA4z2EDmp1XpWoza2OqUo/DVLft5EciUemjmCte+r7mIwrUko6LGhAMKAASgNIaVVG9kD5v3Csj4VSh/5qpbvkkINnhk034Nqwfzkim/ljYf8Aq1huLZ//AA3cz/5HGVRciaRAnSkcgWroJJAxcYncxEziT8SKrky+3Bza4t/oTjh1yUV3Keu0D2mKupBBjvUYNRDNBTi/9E5sMsUumX/00fDnQvPLM04KYgcseYnsI/nXj+uervRRWOH3n+iO/wBO0MdQ3Kf3V+rNLxBaXTIotoqs5IBgSAIkz3O4ryfR/d9QzOWebcY7tXy3+x6mvy49JiSwxSb7+DB6Z1a7YLeWQQ/2lYZK31H419NrPTdPqlH3FuuGtmj5uOWSdjNV1F3BULbtK32ltIEDRxl3I+Jipw6DHjalJyk1w5O6+hDkyjjXcVBjQAK0AMaAGNADCgBjQCwoAYUAMaAu9M13klm8pHYgYM4ny2BkMo9/7hXFq9I9QlHrcV3S/qXhloyrsRaII11TfLYMxzYSW9Uy3uYJn5iurp6YdMO3CIXO5vJY6X3e8Nz2bcA4g/Z2kDP4mO1Z/wDb4L/ADpfTdC4RXu/tY9UF1TZGLGXQARt9cewNRKeRBKBDq7XT/Kfy2fMspXZiwAuODGSgboQSCRwvBFWTy9W5FQodY03TcVyuXZNsFjDCHw3WAhA3PYkbDc1F5exNQJV6doPLFxmcKXuDZ5bEXhbQ4FZ+w4uRE+kio6sl0OmFWK3Y6WCT5lxoBABVzM+YuUFImMSN4G3sZm8o+Ag6YmgCr5zS+LhsRcxWS+JH7OWIDDcyQVHsKP3ewSj3Oe1qILji2Zth2wJndZOJ3APEcito3W5R8lcrUko6QpQqDCgLXT9m2IUmIJMGN5hjsp+f/g1YNW70i6u58tB3i3cu7/LBHBP0aqdSJ3GjRXO2oufRUuKP4lRU2vAsKdIvtwzNEf2qKyj25Z44qHOKW4SbdIt6bpBztvea2jBvtLJLRsQwEqSPeREflx6xrJpZpPZpnTp3LHni2t0zotZ061cQi6JRRy2xAA5Ecfh9K/P8PqObHlUdK2v7v69v8H0ObDCUW8tP9vp/kPhzpIsWMTIyZnhoDYkwsj3xCz8zWvq08mt1HX4SXytc18rsw0iWHHX1IepdK/WcQ9vG2jZSWUs0AjEYEgKZ3JM7cdxXTamXpilLHK5SVcOl89+/gtOK1LSktk/5+BkeINDp0WHXHbYohkD6qIA+tdfpWp1+TJ1YpXvv1SVP8zTVQ0nR05I14aX+Dir9kA+lgw7ESJ+oPBr73BklONzj0vx/Ox81lhGEqi7RFjWxkLGgAUoAYUAMaAGFADGgBjQCKUA3GgFjQAK0ACtAApQAwoAY0AMKAWFADGgBjQDcaFkdNhQqDCgH2dPkYH8idvoNzUNg6LS6hwMluY7Bf2i202XYAEhsgKxaV7ovbLi3LzbhrbROwtqwM+5QKT+RquxO/kr6u+6kF2ZT9Et9/ugeuONitT0qSojqad2WLuiTUyxJBYfbB3iNpnn8a+Hl6vqdFllje6Tqn/LPpp6DBnxrJ3a5Rs9KRmFpLm7IzZHsxtj0H8ZV/qK5owxPLPLi2Ukml4UuV+HBi3LpjGfK5/A62xpBFejh0qkrMJZKMTqlko6wYLyFJ4LBS2D+4KhiG5GJ5mK5tTgg4S6lsuf8r913Lwk09jn+o624gJfTvA5KMrj6xIYj8K83Do8M5VjzK/DTj+vH6nbHUTirlB18qf6HCdaFlmFy03pbldxB947T/SvufSJaiEHh1Kdrh+V9TxvUY4ZNZcPD5Xh/QorB4r2UeaHCpIBhQAwoAYUA+zpWcwis59lBY/kKhtLkkdptDcuNhbtu77+lVLNtzsBNHJJW2EmyG5ZKkhgQQYIIIII5BB4qSALaJMAEk9huaAlHT7hfyxbc3P3MGz4n7MTxvxxUdSqyaYtV067bANy1ctg7AujLP0yAmiknwxTXJBbsFiFUFmJgAAkk+wA3JqboglPTruYt+Vc8w7hMGzIiZCxJ2BNR1KrsmnwM1WhuWyBctvbJ3AdWUke4DATRNPgNNcjLGmZ2CorOzbBVBLE/AG5qW0t2ErHPoLgueWbbi5MeWVbOYmMYnio6lVinwNuaN1bAo4f9wqQ24kbRPFLVWKI7tgqSrAqwMEEEEH2IO4NTdkCu6dljJWWQGGQIlTurCeQex71Cdk0R4VJA3ChZHTlKFQYUAMKEl/pmtZXEmR7M7Kv84nb2qko7BfM6FTmkqE3nZzlH0xYVi0W2Zk9b00KSTa2+7bOOMkSMY4+s8fa7VaE6aiir5K/Reo3LZCKvmTwswR77+1eL6z6VpsyeecuiuX5/2epodblh/wBMV1eF4Ot0N+6Ya5bCEGQVYOO4E8QYJB7EHkQK+UhLTYn0YpuS+ar8vP8AOTvnHK95xp/I6TTdQYj7oHc5H+RA/n+dehDVxiqv+fmYuDZja/V+bfQAxAd1+AqFMj7Sb+3wk96pqcnRgc33pfW3dfhW/wA2MaUp0vr/AD8zC1HiJACt6bd1dnXFiJ91IEFTyPg1xR9Ez5X7mnXVB7p2vyfzR1w12PH8OV01yZHVfDJvWf1uxuGyYj3AYqSB7ypn3r7T0mOaGnWPN95P9DwvUcuN5+rH91pfmczZQ9xXrI5CXCrEAwoAFKAGFAdF+jwkdR08EgEvMHn9k+x96xz/APjZpi++jP6dbutddLTsgL5Oy5elUY+o47mJ2Hckd4qZdKjbIVuVIn8VPc1GpvXxZuKrAPBU5C2oFsO8fZnHk/50xVGKViduVlA6YWntsl5HJYf2fmApuOSyr7nieDVr6k00Rw0bfjS/cTqmoNlmV2KICmzeq1bEKRuCeNt9/ms8Si8Ssvkb9x0Z/XPOuXE0+V3UPZDKd3uMbh9V7HkwsBfpbnvVsdJdfFlZW9i3+j9B+sXT98aS+bfvniAI+ccv41XUfdX1LYufwLV3ULa0fTrhDl1s6pZttg62zcwRsoOMBiAY71WrnJfNC6in8jP8S9OLmxctPqL/AJ1jzMLpN27bVSZkjlOSDA4NWxSq06VETXFGN01LpfCwWD3Bj6TBiQx3+6NpJ9gZ2rWbil8RSNvg7uzqDduX2Kvla6Vds2rrqVe81tR5lwBvVy+07wT3kDlapL6//Dflv6GT1GAvR2Bi55agkGD5YvqLXHaC1Xj/AF+Cj/pKfV9MjdQ1jO9tcLt1lW4YV3zIUNt9kfaI7gR3kSm/bjSEl8bLf6R9G76tSv7Q/q1ssEBZlCr6nYAbLvzUaeSUN/JOVXI4zGukxBhQsjp8KFQYUAMKAGFATaW+1o5ggAbGQCD8QefpXNqM8Map89kUnljj5NXonWl1LG06qpxOI9MNuCZBjfYH22rhwZnLJvyMWXre4LtjyHyVCTchVUQfVMEArtuY2/hWHqejya1wxp1BbtnsaDU49NGU5K5PZI6/RdI1CWs7wBYiSi/9mPY7nI/Svntb6NDG7xK0uXe7+ddhl12plvsigt4tewZpkLgn3fcs3720EA7bSPeqaT0+U5Rwx2W7lLvXheCHr2oOU/vbJLy33LvU9KNPaa8/Ix9XeGYBvwnD8q931X0/7Vpo4cC+7wvJz+n5XgzOeXfqMbqXTFuIGI9d23z7W+U/M7/gK3/47pMmn07WTu+PBl65qozyxWPt38mLpevX9PYbSgLAyAJG4yJJ+u5JH1r2vajfUcvV7kdnszAS3ArQ0DhQgBSgBhQAKUBNo9VctNladkaIyUwfzqsoprclNrgm0/Vb9tmZL1xGeCxViCxHExzzUPHF8olSkuBj9SvsXY3XJurg5LEl1/db3FT7cVtQ6mVbLFWDKSGG4I5BqWrKrYsXOo3muC611zcXhyZYe29QoRSot1O7IdJqblpxctuyOJhgYO4g7/MmpcU1TITadoj09xkYOjFWUyGBIIPwRUtJqmE63LKdUvh/MF1w+GEg/c/cjjH4iKr7caqh1OyK1rrqubi3HDsCpYMcipEET7RH5CnQqoW7sbodZcstlZdrbERKkgxzG3bYVMoqXITa4JL3VdQ1xbjXrjXEEK5YlgN5APtudvmoWOKVJByk3bIm1103Bd8xvMWArTuoAgBf3QBwBxTojXTQt3YzUaq47+Y7ln2OR3O3H1qUklSFtu2Tv1nUFsjeuFihTLIzg0ZLPsYG3xVfbjxRPXLkzsKuVBhQsjqMKWVKvngOUYxwQe244+K4ftSxTcJ8eTJ5VGVMsG3XXHJGauLs0TTVont6dQhdz2OI5kj33BA2O/x+fkeo+pPHL2cX3n/EZ5snRH5mRrXLbn8Pp9Ow+K8uEt3bt92eQ577u3/OCDo9t21NtbQJdmhQPfEnv9K7dPLpyRZ36blUe19M6emnRbmoZXvqoXP2BJxUT+InvXVn1C38HtRioq3yZHXPEzI5iPNWVCycF39XmCRJxEg9xJAkYnPHib+PJ+RHU2zz3W9Uurqlu2eSSY7DjKfjeqYsMo508fczzY4tbnV6Dq1zX3U09yMJDOBwURgYP1MD8a9DLCcJKUKrv5/Apj6elqdt7V4R0+v0uVxj+H5Cr451E5MuO5tnK+KOkSuYG4/j8f3fP1rphKzKL9qVPhnI4VY6wYUAMKAXl0AMKAGFANwoAFKARSgBhQAKUAMKAGFADCgBhQAwoAYUAMKABSgAUoAYULI6jCoKmB1VYvfVQR/L+leJrU1lbOHVLcv9Nv4xPqXupmK8h5JQncHT7fP6nHgyuM1/LL3UiDAHGI/IAbfn/WuVZZSlPPP70nX+Tr1Mtr+RkXkLHFQWY8BQST+A3rswJnnQi5OkjtvAHhN7N39ZvgLcVGNqySM9xiXYdtjAHzv2r0YY5JdVHvaPTyj8UvyNPxB14KTgytd2k7xbEw9sMJGex+hx23mtceH+vJyd12zznqGvCtu8sxMF24kzEk7D+snk1tvN7IttHljdVpbyrkLbFTvmPV/LtXRjnFKkYzg27Z0X6LHDXdRJ9XlpH08z1f8Atq03wZtbHqlmyCJO9czk1waxgnuzD63aGDj/AHTv9BM11YZbo4NVFKLPNNRb9R+p/wDiut8l8TuCb8EWFQXAyUJMnQaYObYIUAlQTJ3kEkksYXsPb+uGSTxWru91stvkZ4YvLUnaSdcvf5hS1i0EDcgA8ERdE/B9Ij/jrTHJZYcVVFWniyJW2pX+BpYVc1AVqG0uSQYVJAClADCgBhQAwqLAMKkAwoAFKAGFAApQAKUAMaiwLCpA3ChZHUYVBUh1OjVxDDjg9x9Kzy4oZFUkUnjU1TIbXTgvBb+H91cEvScE+bOdaLGne5odG6Qb1wg/ZTEE+wJJED35H4VwZsum9Pb6l1S2q+eO/Y0xQXU0+x6PokW1bx06qEUS375P07kx3NZT1WbULq09fO+34HqY3Gvh4OF13V0wuXbTuLl67Fw3N2wQsBaWIxUE/wBDNeos7nFWqrt+5z6eCkpTTdt9/wBjiuo9UCwo2nYDsOw/h/KqN3uzrVLY7TwX4WNxBdyhuRIBVj2DbcfTsT8RMWkRJN8HX/qxRvWjqRsCnrRhJAGHYwATAkEH4mk8Vu4yMm5J2RHT2Z8xlRbhBAuWhypUMQwXfECNzvsCIJArNZ54v/Iv8GU5KUal+aCuq1CbeWbg4yTf84mD+VehF4Z7pnN1Z47dNryjm+t+IQ2VsCDMMp5+h+Pf8u810YujmLsylCeXaSpdznmE7+9aHSNKUAClAZlu3qF0w8lVclnBtk+xtIciGXH7L994O24Nebr5KU0k62X9jTSSWLHU33ZJft3WWwbsZ5bjupAtk9zI9LbyRt22Fa+nzXRKLe/+yupqc4Sjwr/sXMK7ipodM1CoIJO9xTsSNoMkwNx8d68L1XQ5dRkUoLZRf52qS8P59jbHNJbjrQsws4SBvKtv6Rtxt6u+/f6VyTj6j8XSppbd1tv+uxZOAy15UCcMjPIbEENA+YKyfyrfNDX9Tpy6VXFW7Vv5bOr/ABKxcBt1ED25HoxYwZ4LXCk9/wB2r4ftM8OVL7/UlarxHq/chqNoV3ySjQFyIHuIOC/Z2/ey22quKGvWWCk30pvxurf3vwqiW4NWLTtb8tFYqYYkj1SNjjO0HeJPtG1NTi1f2jJPEmtkluqfF13W3C+rEXHpVjzctSo2xB3HqiDcQnsJGzGsY6fWq5b9Vc7X92SXd77onqgMDWSBsgaBGzY5FDOXwDH+pqXi9Qg+ZNb3urpPavm1+guBDpxa8y4fRjvgHDQd9uASB/lXXqI6x4MSXV1Wupxa/Xzf+Ssem3ZKUsQBKTjzDf8AdnfbnZ/euX/+ipOVSq+LX/t+nBb4OB6XLKspXAQ7difSc9zttyvv+G9Ulg104SjPqdxXdcqtl+vj8RcEMH6uMQcTAMkBt8cCAfrDjvzzUqPqTTcbW65a72n+WzJfQIam35aCRIUzs0ybJXY/Xan2PVLNKVPdquK2mn/bf8yOqNfzwZF+xixEzEbj6TX0GDK8sFOq52/ExapkWFbEo6jCoKgKUAMKArNq7unfzbZJUgC4hPpMbBvjnkfHaa8f1P06Gddffz4/+mkEnsR9Q8ZsP7PY/eHcj2PxXi6fHPBKqNYJxZga7qpuGQZJ7+017uOPWrNnKkN0vR7lzkQp9+/4V2xx7Uc7nudl0LqV/SALbfNR9xuPwI4/jVZ6ZPgmOfydz0zxVYvjB/2bkQVbafeD3/CuSUJQe5vGSlwTP0EbGy5QAbD7QJBYryYADMDAH3F7CKssre0kUeJdgXv2aYGBcdZcoNuIgT2/13rw/UdRDC/bhavf/H5mU2oLp4bPIPGOql38mAtokFo3Z1klQewERPcz7Vf0zDkhj9xuicWN9Nsoabq5GzCa+lhkbimykoG/a3APvW6M2SW7BYwBNQ2kAtoHBkZKT7Eb748GRyIn6VjkxY8m8g4/ISdPcngsY5JHETt2jjirY4Y8f3R0jL2nK/aESJ/CtE74FGh0HpK32IYsACglcdi7QJnfsdgN/cVlmyOFUXhBSLHVOnomnVgoBxsSY3Jbz8jPziPyFRjm3Pf5/sWnGoj/APq7bC5M7wqFmgL6osLem3PIg4796hZpN1/PA9tcthv+GUUXT5jekthsPu2kueuB3yiRERPxUe+9th7S8kus6OnrUKy4BbeRtD1ML9pGuJB9Uh+I+O9VWWXclwQ7UdEt+YzhWKwiqqIrepzcTPGRsChMEDcxwBRZXVWS4K7KqeG7Qth2uPItea2IHBttchZ7jGNzvvxFW+0SuqK+0q5JG8NpJTI4q9w5QMyq2LVwLPH3/b3PxT3pJX/OWT0Lj+cIoWei2/PvW2d8LSB5UAMQWtiCG4Pr/hNXeSXSmuWUUFbTLlzwxaDGHusq5qQFXMsl9bMqOMfVJ77fO2fvyL+0h9nw6hti2ZDHUMguBAQyozBiCOF2gTuWMcCjzPqv5BY1VES+GrO5Ny5BJxhRtGn845TE8ESNjsdqe/J8Ie2u41vDCDKGuNyU9IgBbCXoukcZZ4iPb8Kt70qX871sPb+Zh9YtAX7oVcFFxwqxEDIwIPG3atofdRlLllLCrhHT41BUGNADGgAUoDneoeFs7gK3ME7iJMewM/z4rgyaGMp9V7Gqy7bmnoekW7QGK7judzXZDHGKpFHJvkuYVcqDCgG3LIIgiRRpNUyU64L/AEvrN/T7I2afuMf5N/f+dcuTTJ7xN4Z3wyn4g8YmbzwUfy5VT8IBt77zxXzGv0UpalOa2f8AYpOKnOzhUyW1u0+aFAWDMD7UyN5NezGN1CJ0yaSNXpHQzs90R7L/AFNenDH3Zyykb+FamYUJXgkfQxRqwON1/wB5vzPaopE2Dzn/AH2/M06V4Fkbknkk/UzU0A27jLOLMs8wSJ+sVDSfKCbQ12YiCxI22JMbTH8z+ZqaQsRuNAGTQAQBJgA8gewPtUdK8C2I3XgjNoaMhkfVHE+/406V4HUwPdc8ux2A3Y8AyB9J7U6V4FvyE6i5JObyRBOTSR7EzuPio6Y8UOpjPNfHHNsRMLkYE87cb1PSuaFslbXXCqLkRgxYEbNkwAJLDcmAB9BFV6I3ZPUyvm0k5GW5MmTvO/vvVqRFsIvuDIdwd98mn1fa3nv396jpj4FsAvOBiHcKOFyMDeRtMc706I+Bb8ga85kl2JJJJyO5Igk/ht9KlRS7C2DzngjNoaJGR3jifeO1KXgWyJ5JJJJJ3JO5J+akDMKErg6LNcschl+7In8uaEU+QXXVYyYLPEkCfzpYpscwjnj3oQNtsGEqQw9wQR/ChLVBxoQArQBW0SYAJPsKiUlFW+CaGlKlEAxqE0+CaY3H/X8Kkgh1OlS4pV1DKRuDvsarKKkqZKlXBDoul2rQ/ZrHaSSxj2liTUQxRh91EuTZawq7aXJURSi34A3CgBjQCwoAYUAMKAGFADCgBjQDWEAk7ACSfYDkmockqvuBYVIBhQAwoAFKAGFALCgG4UAsKE0DChA3GhZG4wOe1uRt6sl/OOfiud4n7vWdK1FYHiruNvZT/Z5RwclG3fkf6imfE8lVtQ02o9m3V2GWKmbf/DkNx33rWSuLRzxl0yUvAdKzAjK3AG5lgZ34MCqYcbhDpZtqcqyz6qoks2sWdjce4HmLbKiqgLZDEqZMcbjitN+KOaqfJSbRv5jP5nphcUjggEEkzvzPFHFN2x4LCFlgxkZ7QP580yY45IOL7qvzJtrdByLMxKkZMWMkHc89/wDKkIqMUr4IRW6fq9TdBOqREcGFCRBXsTDN/TjistPBwTTRtladb2SMpHCn8wO+Xv71rSOZ2uEDTIQZjGIjcdiT/M/xokiMafcn1GouXYNzEkEgQI9M7Se5/wBfJslGP3S9X94o9R0jOoVTHqBO5Hp3ncbjmfwpKXSm6t1wUnByVLyT6Wx5a45Zgd2HImd4P8ee9cWXBPVYl7lwd38L4/nc3wT9njf6hNv5/hXbFUqKvdj0UQyyRksBwFLJvOQB2J7VDvsPkQamyfKFtWZyDPmN6GILhiDjMRuB/nUbslUijpNJdQiTI7guzdu0j3/rVVGSLOSZPfsuyEbK07QTER3Ox7/wFVywlONLk20uSGPJ1S4HJpiGJmdj292J9/w47UjicZXYy51OHSlW/wC1ES6e73uA/wDCATud/biO3b5q9S8mFx8Fh7PqDBmjBVZCBBYEkuDO3MRH9KwxYZxyOUnaJlJONUU7lp3t+pYZluIyhhsrhYM8Egg/matLHKeV391dLj9d7ItKCrnf9i15zOZa2EHaD/CPzqNPpXgv43L6k5MnW7pL6FW5oj2YxBHLTu2Wxn8OONq6GrMyS1pyAZMkkn6fSaUTYjabY8nuOB/KaKybQ+yhJhoUSNxJgdzETtUNunsGkWNWy5lUUFBEPwW2A3Ujbv7zzXn4dNqJRcpzabvbsk3tvZtLNDqroVKt/P4DGfY7ciO235Vz6b07LjypyaaTvl23wdOXVwnBpXdV2Kl1Ggxz2+m238/zr1634POabVWVrFu5IymB8jfaIgfn/wDFSm/BnHFJcyst4VZmyL3VHJa2FZgssHKNuBAg1lnWXovF97w+GZyTco77Xv8ASifprE20yPrjcEgt+Mc1tuWXBDqLjlvTko+B7Tlz9O391YObsl4r70Ro183F2i3iOYme42o3K0RFSUq/p/Ud1S46kYyBHaBvvyT+G3zWkrLJEsnyZYkEjkc7mBxxO01D+6FyHSHJRLHkjIDcemVJyBkbrMDg0hJ9Pkrnv+k39BZ03lr5h9cerdhv9O1Yzll6n08GmFReNdfJmdeVRPkbiB7nuZ5rSDn0/EJdPVsYzreaw4U4OdlYiSskBm7zAkj57VapOLort1E/TNOVUA5QuylrhuFxzmWPJJJ59vpVIRkpW3t2LylGtuf58v3ILbXPNEzE7j4gz/f+W/vdXZTah19rnmQAYkR7R870d2EaJtiJkzPHalvr+Q2owOkX9UWcXUJiSSwCgNlAS3B9SY7yd5royJVaNJqNbGq+eBIHq9h9d/xiazj8znyWouhuhXY/ajaMonvlwTI47/1qHuUw3b8FSzc4gXcljLIXSDKb7Hn1bf5VmmdNF2wSRvMjk4soP0mf5mrplWjO0y6lrlzMqtvfy4UfvbEyZPpH8ayi5uTTVI1nCEYpp22WzauBWhw7YnEFYGUbTB4mtN0mZKmyr0tdR5ZN7HzC2wgABdvafmqYnNxuRpljCMqi7XyLdtbk+rEj4J2/9O9aKzJ0NdbnbHnv7b+0/FaTSpdJzYJZXKXuLbsOtK/38fqCf7hWa6jpddhB0IUDIMCcixENMxjv9IjtzXn6WGsWpye608f9Pk0ksahHp57lbqdxkUkZQOSqlm5UCFXc8nt2runJpWVxx6nQ4+Z7D5245+d+3+uJ3oikU+om6HOBuRiuOKggmWmTif8Ad7itoqNblSa/58nFViTGw47ffrB9XYsqCfMCMTyBtCj+hM1aPzKy42Kumu3WZQZA5IxIESBElOYk81Z14M02zTK0NkS9R6sltyrW8j5llJ23N2YJ22ACn8qwx5nPNLElwrs68mk6NNDO395tV9DUUoOCo+kCt9ziJBB70Bz3SfELXtS1nyWVVVjmQy7qQpWGHMz7ccd6lou4UjQfqSrdNtwQ2xUDeVJgEnsedu1cf2pLL7Uuf2Ox6FvTrUQ+6tm7p39PxLFjUq5IAbYSSRArWGVTbSMMunljipSa3+ZiavxSiBvTOKqR6hDlmbHExBBVWbIbbRvXRjxykk5bCWFdVRdot9M60L110VICCSxbkTAKiN9wwPtA96mUKVmbx0rL1lzjLjHjnH2Ab7DMB68gJMxFceXJNQuCt2HHeiLqOpKWWuCCVC/TdgPf5qmozyxxi493X6MrQen6nzLav3I3+vBH51rjzKUVfIUW9xuo1mJYYzB9+fTl7bTwOZNVnncW1R1Y9L1RUr/n83fhEuru4KWxJiNhM9uwBrD7XLqfw7fzkQ00Z7dRZs2co3G7AR3gkCf41TV6+WCcYpXdf3OdQt1Zd1fTAiFgxJBA423+ZrpxZ3OVUWni6VdnN6TqivkcYVIk5A7kkbfG3NdCe1Nb+P55ODHqVK9uCwmrViQASQJjb++jcl2ZosyeyTJBcP7jc/H581Xrb7MlZG/6WWbNlSGlsWEQMTBHffj8Kzy5ZQaqLafjsdEIKS5oqagkDYfwJjY9hvW/YoC3dU7SJ7gEEjbjaosGd1XqvklpVAFVSGdyiZMdlZghFsnaC2x34isMuo6JdNG+PB1wcr/AyrniogA/7EZMR+vJP1INviN/4c7Vn9q+RP2deS/03rDXRc2sEogYeTfW/uQYVsVGJ49+45BqftL6JSrhWZZsfQrRrG6oCKwIuOFBEjZjaNz7MSF2jc1zYdfKc1FrkrSopnWAOylDCiQdt/f4Fd6yvrcWvx7Mih/66sTB/wDT/fWnUTRI99cWI3xEkD6TVZz6YuXg0wYnlyRxru6FZvK+WDB4BgCQWI7QRtO252+a4V6jF8R/U9WfomWFdbr8OCpY15ZwptsskiTxIBMcfFTh16yTUOlotqvRPYwyyrIpVvSX+yxYvBsp2xmRy0Cd4H04+a726PDSsVi6HmJETyI4+KWEiTGpJRf1GmsNu4tn1I0tj9qItmT3gmPrWacItyXL5ZdyySioNulwiYaRP3F/Id+a06vmZ0OXTqDIUA+4AB35pYGXriJ9plQH3IWfzqHJLlimyIXbLEGbZOwE4z8DffuNvmqXjbvay/8A2KNb0YB6zjrTaZAoVTPtEmOwgmR9dhXG8zjmNum4cnTeQv7o9uBxxFeh1HNuQaK6lxckGwLLOMbq0MPpNVhPrVomSa2Jlsgdvnff+dJRjJUyLYmtAiCBHtG35VHtxqibYFtAbAAD2FOiKFsDWxO4En3iamkwpSXABZU8BfwAp0xZPVPyRarqfko5V4KAnAPjMD47/hWeT26tpMldQ/RdQa/aRyzQ4BxLFoq0FDlJFZN8MSqo4gGI2jj2q/Um/mV6K3oc3zUgjW6piGUzMQRvHMfSoTTJpkd7TJuzD5Jk/wB9HXIVvZA0lxXQMogb7EDYg7zFVhkUlZaUXF0yHV3lW0bgXMbEdplgJ/jUSmlHqRCVuim2v0r/AGwhLAA5JMgGQpJG8Hesvfxy5NfbmlsWf+jdPjl5NnGMp8tOImePatUoNXRS5XRLa0FoA4W0UON8VCyO26x71boi1xyVcn3LaOQoQGFACgfAEATzVFhxxd0Opsj8vvG9a7FRY0A0pTlEptMaLIHAA/AVX24+EaPPkfMn+bF5Y52/ht7/AE5qF0dkQ5zfLY0xMfB/pRtWVS2DA+KumnwRVCwoSuDzPUkuz3GSSSzNDbk/aPBj+VeJR6B01rWeUyZeYLWFpjgWiCpJBxB3JxBB43qY35J2rcl0+qW/e/YLdKK6CSxClmUqBuZ5yO07RzUSlJcslKLMTxN0nV3LzJ5iPiFKW1LMeBk32MSZ+Z39+SyJ8kOK7HV9N6LfNi25FvLykJO+WWAJPv3rBzimadLo801WtDXvMkySDiC7N6QYLZfSOY9qvyjJm/qvEfpwYNcd7Q++SfUBsu8fluPaKupykuSzjFdin4d65eW4CXdkUjNc2IAZ9z6ZmRySNpG1QpSWyKdJ2FvWhrjbKXR3tzkTiQCjRJA277j8Kt7kjT240UtbqLojF7jgfTcj5ljG0z9Pwn3JFfbiPu29V5SOTBfL0xLADYMCxA+8YjYxR5ZBQRU1d5lO5u5Iqwd8UgAHEjaTzzzRTkw4QK3/AEg6iQzswmJETyTO5kEn+JopSDhDsRWuoXFhXBueZIIuTiCd4ldztI5qb3sjpSLek1Dpw+K5ZFVLKCe/2QPYVLmwoRRa1HUmJBT0AAbB3Yz7yQCJ9vgVW2WpPYZqOoXiADDAQwLTyOOWjnealzk+5VQS7FO3rWyDW3IMMAN8BJ9UEExv3/gajrkmT7cWi4vXWUftjkrAqZcxty2+M8jb5pLJN8Mj20hmp1xUQl5cTPoYjEMfURtPEck7zG3cskkiywpvlFe51twio1+3hAAUc85GViSZPPaKe4+OweOK3M/V9XVGAUOwA3YKI7QFnnalst0QruWF8V3GAXByCimFI2H2ffatFOVVZnKMbtIt6/xFdaAga0TbU/MyQIHEHCY/ltU+7JcMjoi+SO54g1H3tt+4O4iPvAwePrHzUe665CxoK9fuKJZzPaV7iCdwPp+VPckyVjVDl61fJlH9Mc47EA7gFgOJFT78kVeJDrPiW7JGR2ED0Aydv3TIH4U+0yW1ke1FuzP6h44uL6QZYACQIBjY7MJqnvz7Ml4ovkpdN8W3mLZ3InmQOBPeNtp/Oq+5NPdjpj4NAeMsiTJk7EiBI/4ePrUvMEkZOo8TXrTsUcAHvOR49if9fFVjN8xZMkmU/wDrXfO5vXAT7PA/LtU9U/JTpj4PSbvhjSz/AGQ249T/AD81HY1TAPDWlEkWV/Nv76JbEXTNbonTLVmfLQLliT96cQY+1Mc1E4p8kxkytqel2vOZwuDEzKFkE8SAhAB/Cqe3HwG9zofPYpGRAiNiQYiORvV/bj4LJs4Sz4S0mU+VuSZ9dyDPO2UVZmZd0/hXSZYeSMcmbHJ4kSRtlwD24qK3BGnh7ToLipbxW5swDuJEzAOUgT7RTpVg09P0WysQh2nl3J353J3+tWSSLXsOTolheLYHpw2LbINwo32HxVipJd04LKJeAsQHcDaY2DRQEWo0amQS5BXjzLn+KlEEX/Qln908z9t+Rx96qUXsiu9BsHlDsZHrucjg/aokBg6PZ/dP/nf/ABVNCx69Gs/ut/57n+KgslPQ7LbFSQdiC9yCOIPqqKQsr6Lolm1tbVkAzjG5cESTP3qliJZ1PS7NyQ9pGGPJAnju3J/OgZT03hvTKoAt7A7Szn+JaaNCxjeG9Nn/AGff954/LKp6UT1M6DpXS7KrtaSZO5UE8DuZMbcVDIsi1HS7RfdBuSI3Ag8iBUUEzEudAsAmEI3P37nf/iqULIT4a05O6N/+272Ij79KItlqx4c0wB/Znj9+4f5ttUMsg3ug2CmOBjfbNxE8xDbfhR8odmVbPhrTKdrZEf8AeXP8VOhFLK97wjpGJJtEk8/tLv8AjqYpIDR4O0YG1o+/9pd/x0IY5fCOkiPKPb/tLv8AjqrSIGXPB2jJk2jP/wBy7/jq0UAf9StF/wDR/wD6Xf8AHViT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10" name="Rectangle 9"/>
          <p:cNvSpPr/>
          <p:nvPr/>
        </p:nvSpPr>
        <p:spPr>
          <a:xfrm>
            <a:off x="0" y="-34256"/>
            <a:ext cx="9148265" cy="830997"/>
          </a:xfrm>
          <a:prstGeom prst="rect">
            <a:avLst/>
          </a:prstGeom>
          <a:solidFill>
            <a:srgbClr val="032C69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4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Okrugli stol „Održiva mobilnost”</a:t>
            </a:r>
            <a:endParaRPr lang="en-US" sz="4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797198"/>
            <a:ext cx="1528196" cy="45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56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48680"/>
            <a:ext cx="2401274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710389"/>
            <a:ext cx="1278402" cy="37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55641" y="3861048"/>
            <a:ext cx="7235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Izazovi mobilnostI </a:t>
            </a:r>
            <a:endParaRPr lang="hr-H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355" y="2348881"/>
            <a:ext cx="2660307" cy="108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mic.hr/images/mic/sidebar/grad_zagreb_transparent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84" y="476672"/>
            <a:ext cx="641350" cy="641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372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352" y="701084"/>
            <a:ext cx="2570978" cy="104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6626" y="1988840"/>
            <a:ext cx="80618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demonstrira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promovira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poti</a:t>
            </a:r>
            <a:r>
              <a:rPr lang="hr-HR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če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implementaciju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informacijske- komunikacijske tehnologije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bolju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energetsk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učinkovit</a:t>
            </a:r>
            <a:r>
              <a:rPr lang="hr-HR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ost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održiv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mobilnost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 uzima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obzir sigurnost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kao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bitan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element održivosti transporta 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mobilnosti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jer promovira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tehnologij</a:t>
            </a: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vozilima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koje pružanjem vitaln</a:t>
            </a: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informacij</a:t>
            </a: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upozorenja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mogu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pomoći vozaču </a:t>
            </a: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 izbjegne opasne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situacije</a:t>
            </a:r>
            <a:endParaRPr lang="hr-HR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Okrenut je prema konačnim korisnicima (vozači) i donosiocima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odluka </a:t>
            </a:r>
            <a:endParaRPr lang="hr-H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rovodi studij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implementacije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utjecaj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sustava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na promet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procije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očekivanja i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potražnje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potrošača 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dobivanje </a:t>
            </a:r>
            <a:r>
              <a:rPr lang="vi-V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povratne informacije od korisnika </a:t>
            </a:r>
            <a:r>
              <a:rPr lang="vi-V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sustava</a:t>
            </a:r>
            <a:endParaRPr lang="en-US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http://mic.hr/images/mic/sidebar/grad_zagreb_transparent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69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05" y="1017305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http://mic.hr/images/mic/sidebar/grad_zagreb_transparent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517163"/>
              </p:ext>
            </p:extLst>
          </p:nvPr>
        </p:nvGraphicFramePr>
        <p:xfrm>
          <a:off x="2051720" y="4581128"/>
          <a:ext cx="5747345" cy="1127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57757"/>
                <a:gridCol w="58958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Vremensko razdoblje za implementaciju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Potencijalno spreman za implementaciju, nakon dužeg vremena od 5 godina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Spremni za komercijalnu  implementaciju velikog opsega u  roku od 5 godina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Spremni za komercijalnu  implementaciju velikog opsega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***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014503"/>
              </p:ext>
            </p:extLst>
          </p:nvPr>
        </p:nvGraphicFramePr>
        <p:xfrm>
          <a:off x="2051720" y="1844824"/>
          <a:ext cx="5747345" cy="1319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57757"/>
                <a:gridCol w="58958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Utjecaj na sigurnost, mobilnost i 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Postoji potencijal , ali tek minimalne/ograničene informacije o utjecaju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Informacije o učincima na raspolaganju iz postojećih istraživanja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Informacije o značajnim utjecajima na raspolaganju iz istraživanja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***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77965"/>
              </p:ext>
            </p:extLst>
          </p:nvPr>
        </p:nvGraphicFramePr>
        <p:xfrm>
          <a:off x="2051720" y="3356992"/>
          <a:ext cx="5747345" cy="934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57757"/>
                <a:gridCol w="58958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Prototip ili pilot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Prototip ili pilot planiran za komercijalnu upotrebu unutar 5 godina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Komercijalni proizvod raspoloživ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***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19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4371" y="2421289"/>
            <a:ext cx="66955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Informacije  o  </a:t>
            </a:r>
            <a:r>
              <a:rPr lang="hr-H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prometu  u stvarnom vremenu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Real-time traffic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hr-HR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RTTI ima pozitivne učinke na ukupna zagušenja, učinkovitije korištenje cestovne mreže,  udobnost i sigurnost vozača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RTTI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šalje personalizirane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obavijesti vozaču kod planiranja putovanja, o prometnim incidentima i opasnostima na cesti na odabranom putu, predlažući promijene rute u skladu s 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-to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date podacima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Informacije dostupne u vozilu preko audio sustava, digitalne karte ali i promjenjive prometne signalizacije </a:t>
            </a:r>
          </a:p>
          <a:p>
            <a:endParaRPr lang="vi-VN" sz="1400" i="1" dirty="0"/>
          </a:p>
        </p:txBody>
      </p:sp>
      <p:pic>
        <p:nvPicPr>
          <p:cNvPr id="12290" name="Picture 2" descr="http://www.imobilitychallenge.eu/files/common/realtrafficsitu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61" y="322438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585" y="406936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http://mic.hr/images/mic/sidebar/grad_zagreb_transparent.gi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28050"/>
              </p:ext>
            </p:extLst>
          </p:nvPr>
        </p:nvGraphicFramePr>
        <p:xfrm>
          <a:off x="2130960" y="4653136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</a:t>
                      </a: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01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www.imobilitychallenge.eu/files/common/cooperativecruisecontro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7" y="386104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07704" y="4316672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Prilagodljivi </a:t>
            </a:r>
            <a:r>
              <a:rPr lang="hr-HR" sz="1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tempomat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- kontrole brzine </a:t>
            </a:r>
            <a:r>
              <a:rPr lang="hr-H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razmaka u </a:t>
            </a:r>
            <a:r>
              <a:rPr lang="hr-H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koloni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Postojeći tempomat održa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konstantnu brzinu vozila u uvjetima slobodnog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prometnog toka. Sljedeći je korak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oprem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adaptivni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tempomat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dodaje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element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bežične komunikacije između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automobila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čime se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omogućuje preciznij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uzdužn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vozila koji putuju u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koloni kroz održavanje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stalno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razmak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569" y="450610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http://mic.hr/images/mic/sidebar/grad_zagreb_transparent.gi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986050"/>
              </p:ext>
            </p:extLst>
          </p:nvPr>
        </p:nvGraphicFramePr>
        <p:xfrm>
          <a:off x="2030160" y="5955907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1782452" y="1112068"/>
            <a:ext cx="680323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err="1" smtClean="0">
                <a:solidFill>
                  <a:srgbClr val="252F60"/>
                </a:solidFill>
                <a:latin typeface="verdana"/>
              </a:rPr>
              <a:t>eCall</a:t>
            </a:r>
            <a:endParaRPr lang="en-US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poziv generirana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vozač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ili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ga </a:t>
            </a:r>
            <a:r>
              <a:rPr lang="hr-HR" sz="1400" dirty="0" err="1" smtClean="0">
                <a:solidFill>
                  <a:srgbClr val="000000"/>
                </a:solidFill>
                <a:latin typeface="verdana"/>
              </a:rPr>
              <a:t>au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tomatski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generira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senzor. </a:t>
            </a:r>
            <a:endParaRPr lang="hr-HR" sz="1400" dirty="0" smtClean="0">
              <a:solidFill>
                <a:srgbClr val="000000"/>
              </a:solidFill>
              <a:latin typeface="verdana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Komunikacija s centrom 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za hitne službe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112 </a:t>
            </a:r>
            <a:r>
              <a:rPr lang="hr-HR" sz="12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(EU obveza </a:t>
            </a:r>
            <a:r>
              <a:rPr lang="hr-H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1.10.2017.)</a:t>
            </a:r>
            <a:endParaRPr lang="hr-HR" sz="12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g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lasovn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i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poziv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omogućuje komuni</a:t>
            </a:r>
            <a:r>
              <a:rPr lang="hr-HR" sz="1400" dirty="0" err="1">
                <a:solidFill>
                  <a:srgbClr val="000000"/>
                </a:solidFill>
                <a:latin typeface="verdana"/>
              </a:rPr>
              <a:t>kaciju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 s o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perater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om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 . </a:t>
            </a:r>
            <a:endParaRPr lang="hr-HR" sz="1400" dirty="0" smtClean="0">
              <a:solidFill>
                <a:srgbClr val="000000"/>
              </a:solidFill>
              <a:latin typeface="verdana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u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isto vrijeme ,minimalni skup podataka se šalje operateru 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a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sadrži podatke o incidentu - uključujući vrijeme, točan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položaj, smjer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 kretanja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vozila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i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identifikacije vozila 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sustav pruža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točne podatke o lokaciji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i osigurava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već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u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učinkovitosti u lancu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spašavanja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 (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smanjuje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težinu i posljedice nesreća 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osiguravajući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brž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u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 medicinsku skrb za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žrtve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; primjena 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eCall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-a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 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će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smanji</a:t>
            </a:r>
            <a:r>
              <a:rPr lang="hr-HR" sz="1400" dirty="0">
                <a:solidFill>
                  <a:srgbClr val="000000"/>
                </a:solidFill>
                <a:latin typeface="verdana"/>
              </a:rPr>
              <a:t>ti</a:t>
            </a:r>
            <a:r>
              <a:rPr lang="vi-VN" sz="1400" dirty="0">
                <a:solidFill>
                  <a:srgbClr val="000000"/>
                </a:solidFill>
                <a:latin typeface="verdana"/>
              </a:rPr>
              <a:t> broj teških ozljeda i smrtnih slučajeva na cestama za 5-15 </a:t>
            </a:r>
            <a:r>
              <a:rPr lang="vi-VN" sz="1400" dirty="0" smtClean="0">
                <a:solidFill>
                  <a:srgbClr val="000000"/>
                </a:solidFill>
                <a:latin typeface="verdana"/>
              </a:rPr>
              <a:t>%</a:t>
            </a:r>
            <a:r>
              <a:rPr lang="hr-HR" sz="1400" dirty="0" smtClean="0">
                <a:solidFill>
                  <a:srgbClr val="000000"/>
                </a:solidFill>
                <a:latin typeface="verdana"/>
              </a:rPr>
              <a:t>).</a:t>
            </a:r>
            <a:endParaRPr lang="en-US" sz="1400" dirty="0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17" name="Picture 4" descr="http://www.imobilitychallenge.eu/files/common/e-cal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74" y="16288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54175"/>
              </p:ext>
            </p:extLst>
          </p:nvPr>
        </p:nvGraphicFramePr>
        <p:xfrm>
          <a:off x="2123728" y="3645024"/>
          <a:ext cx="5832475" cy="525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492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imobilitychallenge.eu/files/common/dynamictrafficligh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34567" y="1196752"/>
            <a:ext cx="64356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Dinamičk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optimizacij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semafora  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brzine kretanja vozila</a:t>
            </a:r>
            <a:endParaRPr lang="hr-HR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Cilj dinamič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regulacije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semafor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optimizirati vrijeme putovanja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smanjiti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kašnjenja 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urbanim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sredinama  na cestovnoj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mrež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kontrolira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noj semaforima . 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realnom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vremenu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optimiziraju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zelen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ciklus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semafora s kontroliranim prometnim tokom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predviđa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kad 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rijeme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zelen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izračunava optimalnu brzinu za vozila koja se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približava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raskrižj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 se informacije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šalju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vozil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ozač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inform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iran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koliko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vremena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treba do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zelen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Uređaj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vozilu određuje optimalnu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brzin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približav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anj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vozila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križanju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Sustav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mo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koristiti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izoliranim raskrižjima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mrežama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cesta. </a:t>
            </a:r>
            <a:endParaRPr lang="en-US" sz="1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569" y="450610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http://mic.hr/images/mic/sidebar/grad_zagreb_transparent.gi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167998"/>
              </p:ext>
            </p:extLst>
          </p:nvPr>
        </p:nvGraphicFramePr>
        <p:xfrm>
          <a:off x="971600" y="5805264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611560" y="3443521"/>
            <a:ext cx="83874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Dinamičko upravljanje prometom i </a:t>
            </a:r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upozorenja 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</a:t>
            </a:r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lokalne opasnosti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Dynamic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traffic management and Local danger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warning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vi-VN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Temelj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se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interakciji između infrastrukture 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vozila</a:t>
            </a:r>
            <a:endParaRPr lang="hr-HR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Prenose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vozaču poruke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 upozorenja kako bi se povećala sigurnost i protok prometa u slučaju poremećaja uzrokovanih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incidenat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zagušenj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nepovoljni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vremenski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uvjet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hr-HR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Koriste se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fiksni i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mobilnih sustav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praćenja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prometa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senzor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ugrađeni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vozila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djeluju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kao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senzor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cestovne mreže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Floating Car Data ) . </a:t>
            </a:r>
            <a:endParaRPr lang="hr-HR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Promjenjivi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elektronsk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i)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prometni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znakovi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daju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informacije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naloge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vozačima</a:t>
            </a:r>
            <a:endParaRPr lang="vi-VN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1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27279" y="1196752"/>
            <a:ext cx="69058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Eko-vožnja </a:t>
            </a:r>
            <a:endParaRPr lang="hr-HR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aže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vozač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potiče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 da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usvoj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pravila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ekološk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vožnje pružajući informacije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trenutnoj potrošnji goriva, učinkovitost korištenja energije 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pravilno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odabir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stupnja prijenosa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 tome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uzimajući u obzir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vrstu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motor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a,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učinkovitost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prijenosa,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brzin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vozila 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ubrzanj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sl. Osim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prikaz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trenutn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prosječn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potrošnj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goriva na ploči s instrumentima obzirom na učinkovitost pogonskog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sklopa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„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Eko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Indikator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informira vozača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upravlja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 ili ne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vozilom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štedljiv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način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220" name="Picture 4" descr="http://www.imobilitychallenge.eu/files/common/eco-driv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7" y="112474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745" y="441231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http://mic.hr/images/mic/sidebar/grad_zagreb_transparent.gif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348475"/>
              </p:ext>
            </p:extLst>
          </p:nvPr>
        </p:nvGraphicFramePr>
        <p:xfrm>
          <a:off x="2286000" y="3198168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chemeClr val="tx1"/>
                          </a:solidFill>
                          <a:effectLst/>
                        </a:rPr>
                        <a:t>***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832260" y="3933056"/>
            <a:ext cx="6703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Start-stop</a:t>
            </a:r>
            <a:endParaRPr lang="vi-VN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Start-stop sustav automatski gasi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motor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unutarnjim izgaranjem, kada se vozilo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zaustavi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Cilj 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smanjiti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potrošnju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goriva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motor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troši u praznom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hodu.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Kod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ručnim mjenjačem,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motor ne radi kad 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ručica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mjenjača 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neutraln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položaj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papučic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spojke 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otp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ušten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Kod vozila s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automatsk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mjenjače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motor se isključuje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kad je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papučica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kočnice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pritisnuta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Za ponovno pokretanje motora,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treba aktivirati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spojku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kod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automatskog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mjenjača vozila,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maknuti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nogu </a:t>
            </a:r>
            <a:r>
              <a:rPr lang="vi-V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papučice kočnice.</a:t>
            </a:r>
            <a:endParaRPr lang="en-US" sz="1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Picture 4" descr="http://www.imobilitychallenge.eu/files/common/startstop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49" y="407707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524139"/>
              </p:ext>
            </p:extLst>
          </p:nvPr>
        </p:nvGraphicFramePr>
        <p:xfrm>
          <a:off x="2339925" y="5911457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10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7466" y="1124744"/>
            <a:ext cx="6138950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Prekoračenje b</a:t>
            </a:r>
            <a:r>
              <a:rPr lang="en-US" sz="1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rzin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upozorava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vozača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zvukom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i/ ili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vizualn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prekoračenju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ograničenja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brzine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Podatak o ograni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čenj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brzine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šalje primopredajnik s cestovne mreže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kamer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očitava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prometni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znak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navigacijski uređaj prenosi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podatak o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ograničenju putem (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digitalne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karte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cesta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uključuje samo statičke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informacije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hr-HR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http://www.esafetychallenge.eu/en/esafety_on_board/esafety_videos/speed_alert/</a:t>
            </a:r>
            <a:endParaRPr lang="en-US" sz="11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362" name="Picture 2" descr="http://www.imobilitychallenge.eu/files/common/speedlim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77466" y="3861048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kontrole </a:t>
            </a:r>
            <a:r>
              <a:rPr lang="en-US" sz="1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tlaka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</a:t>
            </a: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gumama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hr-HR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lektronički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dizajniran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za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praćenje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pritiska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zraka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 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pneumaticima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(uključuje i priključna vozila)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upozorava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vozača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piktogram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drugo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jetl</a:t>
            </a:r>
            <a:r>
              <a:rPr lang="hr-H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eće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upozorenje)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kada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tlak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ispod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propisane ili rizične razine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pozorenje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rizičnoj razini tlaka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važnije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pogotovo s aspekta sigurnosti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1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364" name="Picture 4" descr="http://www.imobilitychallenge.eu/files/common/tyrepress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7" y="366710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510" y="461210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http://mic.hr/images/mic/sidebar/grad_zagreb_transparent.gif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548653"/>
              </p:ext>
            </p:extLst>
          </p:nvPr>
        </p:nvGraphicFramePr>
        <p:xfrm>
          <a:off x="2358043" y="3068960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67428"/>
              </p:ext>
            </p:extLst>
          </p:nvPr>
        </p:nvGraphicFramePr>
        <p:xfrm>
          <a:off x="2249560" y="5301208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</a:t>
                      </a: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88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510" y="461210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http://mic.hr/images/mic/sidebar/grad_zagreb_transparent.g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16468"/>
              </p:ext>
            </p:extLst>
          </p:nvPr>
        </p:nvGraphicFramePr>
        <p:xfrm>
          <a:off x="2224269" y="2996952"/>
          <a:ext cx="5832475" cy="525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133331" y="1340768"/>
            <a:ext cx="630817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 za upozorenje i žurno kočenje </a:t>
            </a:r>
            <a:endParaRPr lang="hr-HR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zbog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opasnosti od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sudara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uslijed naglog kočenja vozila u prometnom traku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</a:t>
            </a:r>
            <a:r>
              <a:rPr lang="hr-HR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vozača, 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ukoliko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reakcija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upozorenj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aktivira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kočnice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zajedno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sustavima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kao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što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sigurnosni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pojas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 bi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izbjegle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ublažile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posljedice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udara</a:t>
            </a:r>
          </a:p>
          <a:p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http://www.esafetychallenge.eu/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en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_on_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board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videos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warning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and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emergency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braking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systems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/</a:t>
            </a:r>
            <a:endParaRPr lang="hr-HR" sz="11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Picture 2" descr="http://www.esafetychallenge.eu/images/Obstacle%20Collision%20Warnin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3" y="162880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390483"/>
              </p:ext>
            </p:extLst>
          </p:nvPr>
        </p:nvGraphicFramePr>
        <p:xfrm>
          <a:off x="2185071" y="4869160"/>
          <a:ext cx="5832475" cy="525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" name="Picture 4" descr="http://www.esafetychallenge.eu/images/Blind%20spo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7" y="3861048"/>
            <a:ext cx="1362116" cy="136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63075" y="4040452"/>
            <a:ext cx="655119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Nadzor mrtvog kuta </a:t>
            </a:r>
            <a:r>
              <a:rPr lang="hr-HR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Blind Spot Monitoring</a:t>
            </a:r>
            <a:r>
              <a:rPr lang="hr-HR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US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pomaže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izbjeg</a:t>
            </a:r>
            <a:r>
              <a:rPr lang="hr-HR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avanju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kolizije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 </a:t>
            </a:r>
            <a:r>
              <a:rPr lang="en-US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vozilom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</a:t>
            </a:r>
            <a:r>
              <a:rPr lang="hr-HR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paralelnim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r-HR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prometnim </a:t>
            </a:r>
            <a:r>
              <a:rPr lang="en-US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</a:t>
            </a:r>
            <a:r>
              <a:rPr lang="hr-HR" sz="14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kama</a:t>
            </a:r>
          </a:p>
          <a:p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http://www.esafetychallenge.eu/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en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_on_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board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videos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blind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_spot_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monitoring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endParaRPr lang="hr-HR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ttp://www.esafetychallenge.eu/gifs/apps/esafetychallenge/logo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35" y="6437301"/>
            <a:ext cx="8572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esafetychallenge.eu/gifs/apps/esafetychallenge/7thframewo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499213"/>
            <a:ext cx="3524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510" y="461210"/>
            <a:ext cx="1418850" cy="57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http://mic.hr/images/mic/sidebar/grad_zagreb_transparent.g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940053"/>
              </p:ext>
            </p:extLst>
          </p:nvPr>
        </p:nvGraphicFramePr>
        <p:xfrm>
          <a:off x="2195909" y="5767775"/>
          <a:ext cx="5832475" cy="51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</a:t>
                      </a: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Picture 4" descr="http://www.esafetychallenge.eu/images/adaptiveheadlights_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76" y="4259477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152392" y="4082069"/>
            <a:ext cx="605231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Samopodešavajuća</a:t>
            </a:r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svijetla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Adaptive Headlights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izvor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jetlosti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poput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Xenon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LED,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nudi vozaču 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optimalno osvjetljenje ceste tijekom noći. </a:t>
            </a:r>
          </a:p>
          <a:p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 kontinuirano prilagođava obrazac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svijetla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tako da je cijela scena osvijetljena prema situacija u vožnji (grad, autocest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loši vremenski uvjeti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</a:t>
            </a:r>
            <a:r>
              <a:rPr lang="vi-VN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hr-HR" sz="14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http://www.esafetychallenge.eu/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en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_on_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board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videos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adaptive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headlights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/</a:t>
            </a:r>
            <a:endParaRPr lang="hr-HR" sz="11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3" name="Picture 4" descr="http://www.esafetychallenge.eu/images/Lane%20Departure%20Warning%20B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2" y="1558493"/>
            <a:ext cx="1569760" cy="156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2152392" y="1567261"/>
            <a:ext cx="6236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Sustav podrške za praćenje horizontalne signalizacije 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Lane Support Systems</a:t>
            </a:r>
            <a:r>
              <a:rPr lang="hr-H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kod skretanja s prometnog traka bez naznake radnje upozorava vozača i pruža podršku kako bi se osiguralo nehotično skretanje. 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http://www.esafetychallenge.eu/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en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_on_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board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esafety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videos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/lane_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support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_</a:t>
            </a:r>
            <a:r>
              <a:rPr lang="hr-HR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system</a:t>
            </a:r>
            <a:r>
              <a:rPr lang="hr-HR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endParaRPr lang="hr-HR" sz="11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621235"/>
              </p:ext>
            </p:extLst>
          </p:nvPr>
        </p:nvGraphicFramePr>
        <p:xfrm>
          <a:off x="2159744" y="2961232"/>
          <a:ext cx="5832475" cy="525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355"/>
                <a:gridCol w="1082174"/>
                <a:gridCol w="1193976"/>
                <a:gridCol w="1251157"/>
                <a:gridCol w="15618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OKOLIŠ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SIGURNOST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MOBILNOST/ EFIKASNOST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DOSTUPNOST TEHNOLOGIJE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RAZDOBLJE ZA IMPLEMENTACIJU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r>
                        <a:rPr lang="hr-HR" sz="1100" dirty="0" smtClean="0">
                          <a:effectLst/>
                        </a:rPr>
                        <a:t>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 dirty="0" smtClean="0">
                          <a:effectLst/>
                        </a:rPr>
                        <a:t>***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11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537" y="1196752"/>
            <a:ext cx="266029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898575" cy="67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1261"/>
            <a:ext cx="1217264" cy="3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http://mic.hr/images/mic/sidebar/grad_zagreb_transparent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1660"/>
            <a:ext cx="641350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http://www.esafetychallenge.eu/images/triangle.jp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312" y="2780928"/>
            <a:ext cx="2592288" cy="24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84029" y="4365104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r-H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SIGURNIJI VOZAČI</a:t>
            </a:r>
            <a:endParaRPr lang="hr-HR" dirty="0"/>
          </a:p>
        </p:txBody>
      </p:sp>
      <p:sp>
        <p:nvSpPr>
          <p:cNvPr id="13" name="Rectangle 12"/>
          <p:cNvSpPr/>
          <p:nvPr/>
        </p:nvSpPr>
        <p:spPr>
          <a:xfrm>
            <a:off x="5456205" y="4437112"/>
            <a:ext cx="1765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r-HR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SIGURNIJA VOZILA</a:t>
            </a:r>
            <a:endParaRPr lang="hr-HR" sz="16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18419" y="2276872"/>
            <a:ext cx="1765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r-HR" sz="16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SIGURNIJE CESTE</a:t>
            </a:r>
            <a:endParaRPr lang="hr-HR" sz="16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86712" y="5445224"/>
            <a:ext cx="2770123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hr-HR" sz="16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MISLI GLOBALNO </a:t>
            </a:r>
          </a:p>
          <a:p>
            <a:pPr lvl="0" algn="ctr"/>
            <a:r>
              <a:rPr lang="hr-HR" sz="16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DJELUJ LOKALNO</a:t>
            </a:r>
            <a:endParaRPr lang="hr-HR" sz="16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5940152" y="4666818"/>
            <a:ext cx="3096343" cy="207454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Hvala na pozornosti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6249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17846</TotalTime>
  <Words>1197</Words>
  <Application>Microsoft Office PowerPoint</Application>
  <PresentationFormat>On-screen Show (4:3)</PresentationFormat>
  <Paragraphs>188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Krešimir Viduka</dc:creator>
  <cp:lastModifiedBy>Krešimir Viduka</cp:lastModifiedBy>
  <cp:revision>65</cp:revision>
  <cp:lastPrinted>2014-05-14T08:44:25Z</cp:lastPrinted>
  <dcterms:created xsi:type="dcterms:W3CDTF">2014-04-29T07:27:15Z</dcterms:created>
  <dcterms:modified xsi:type="dcterms:W3CDTF">2014-05-14T09:25:50Z</dcterms:modified>
</cp:coreProperties>
</file>