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8" r:id="rId2"/>
    <p:sldId id="381" r:id="rId3"/>
    <p:sldId id="345" r:id="rId4"/>
    <p:sldId id="350" r:id="rId5"/>
    <p:sldId id="339" r:id="rId6"/>
    <p:sldId id="328" r:id="rId7"/>
    <p:sldId id="349" r:id="rId8"/>
    <p:sldId id="384" r:id="rId9"/>
    <p:sldId id="359" r:id="rId10"/>
    <p:sldId id="360" r:id="rId11"/>
    <p:sldId id="361" r:id="rId12"/>
    <p:sldId id="362" r:id="rId13"/>
    <p:sldId id="363" r:id="rId14"/>
    <p:sldId id="364" r:id="rId15"/>
    <p:sldId id="368" r:id="rId16"/>
    <p:sldId id="322" r:id="rId17"/>
    <p:sldId id="290" r:id="rId18"/>
    <p:sldId id="279" r:id="rId19"/>
    <p:sldId id="357" r:id="rId20"/>
    <p:sldId id="369" r:id="rId21"/>
    <p:sldId id="370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72" r:id="rId31"/>
    <p:sldId id="383" r:id="rId32"/>
    <p:sldId id="371" r:id="rId33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232"/>
    <a:srgbClr val="00FF00"/>
    <a:srgbClr val="5CDEA0"/>
    <a:srgbClr val="3F3F3F"/>
    <a:srgbClr val="4D4D4D"/>
    <a:srgbClr val="777777"/>
    <a:srgbClr val="333333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19" autoAdjust="0"/>
    <p:restoredTop sz="75503" autoAdjust="0"/>
  </p:normalViewPr>
  <p:slideViewPr>
    <p:cSldViewPr snapToGrid="0">
      <p:cViewPr>
        <p:scale>
          <a:sx n="66" d="100"/>
          <a:sy n="66" d="100"/>
        </p:scale>
        <p:origin x="840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48CEC9-261A-45C2-8E58-4DD509FD5F28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064925FD-4C9E-421F-B4F0-4E594DF39708}">
      <dgm:prSet custT="1"/>
      <dgm:spPr/>
      <dgm:t>
        <a:bodyPr/>
        <a:lstStyle/>
        <a:p>
          <a:pPr algn="ctr" rtl="0"/>
          <a:r>
            <a:rPr lang="hr-HR" sz="1800" b="1" dirty="0" smtClean="0"/>
            <a:t>Utvrđivanje broja i udjela pojedinih tipova opasnih mjesta na promatranim segmentima cesta.</a:t>
          </a:r>
          <a:endParaRPr lang="hr-HR" sz="1800" b="1" dirty="0"/>
        </a:p>
      </dgm:t>
    </dgm:pt>
    <dgm:pt modelId="{EC3C0785-CB9D-442A-BC3C-F41AAA28BEF0}" type="parTrans" cxnId="{851FBEDF-FC56-443E-93D0-DFD60DA7C663}">
      <dgm:prSet/>
      <dgm:spPr/>
      <dgm:t>
        <a:bodyPr/>
        <a:lstStyle/>
        <a:p>
          <a:endParaRPr lang="hr-HR"/>
        </a:p>
      </dgm:t>
    </dgm:pt>
    <dgm:pt modelId="{9DFB45CC-0C7C-4320-8541-EB81465CF27C}" type="sibTrans" cxnId="{851FBEDF-FC56-443E-93D0-DFD60DA7C663}">
      <dgm:prSet/>
      <dgm:spPr/>
      <dgm:t>
        <a:bodyPr/>
        <a:lstStyle/>
        <a:p>
          <a:endParaRPr lang="hr-HR"/>
        </a:p>
      </dgm:t>
    </dgm:pt>
    <dgm:pt modelId="{31D05FEB-F6CC-43B9-A648-CE45D67E9F22}">
      <dgm:prSet custT="1"/>
      <dgm:spPr/>
      <dgm:t>
        <a:bodyPr/>
        <a:lstStyle/>
        <a:p>
          <a:pPr algn="ctr" rtl="0"/>
          <a:r>
            <a:rPr lang="hr-HR" sz="1800" b="1" dirty="0" smtClean="0"/>
            <a:t>Utvrđivanje prioriteta u provođenju mjera sanacije na temelju analize učestalosti prometnih nezgoda i veličine društvenih troškova na </a:t>
          </a:r>
          <a:r>
            <a:rPr lang="hr-HR" sz="1800" b="1" smtClean="0"/>
            <a:t>pojedinim dionicama. </a:t>
          </a:r>
          <a:endParaRPr lang="hr-HR" sz="1800" b="1" dirty="0" smtClean="0"/>
        </a:p>
      </dgm:t>
    </dgm:pt>
    <dgm:pt modelId="{3F7177C4-3CE6-4E0F-A21C-7C0FD265EAD1}" type="parTrans" cxnId="{B2C3293E-3C25-41F9-B087-47BC0B535DA7}">
      <dgm:prSet/>
      <dgm:spPr/>
      <dgm:t>
        <a:bodyPr/>
        <a:lstStyle/>
        <a:p>
          <a:endParaRPr lang="hr-HR"/>
        </a:p>
      </dgm:t>
    </dgm:pt>
    <dgm:pt modelId="{52921B7A-8CE8-47FE-B3D1-32081C884381}" type="sibTrans" cxnId="{B2C3293E-3C25-41F9-B087-47BC0B535DA7}">
      <dgm:prSet/>
      <dgm:spPr/>
      <dgm:t>
        <a:bodyPr/>
        <a:lstStyle/>
        <a:p>
          <a:endParaRPr lang="hr-HR"/>
        </a:p>
      </dgm:t>
    </dgm:pt>
    <dgm:pt modelId="{CC58FA03-CCA6-45DE-AFF3-F8F7B57B7A35}">
      <dgm:prSet custT="1"/>
      <dgm:spPr/>
      <dgm:t>
        <a:bodyPr/>
        <a:lstStyle/>
        <a:p>
          <a:pPr algn="ctr" rtl="0"/>
          <a:r>
            <a:rPr lang="hr-HR" sz="1600" b="1" dirty="0" smtClean="0"/>
            <a:t>Izrada planova investiranja i provođenja predloženih mjera sanacije na dionicama na temelju komparativne analize ukupnih troškova sanacije utvrđenih opasnih mjesta i ukupno ostvarenih koristi zbog smanjenja broja i posljedica prometnih nesreća</a:t>
          </a:r>
        </a:p>
      </dgm:t>
    </dgm:pt>
    <dgm:pt modelId="{C7635937-E454-49FD-9F85-792814590CD2}" type="parTrans" cxnId="{22A7D724-6871-4EB9-BD5C-E46AF381F010}">
      <dgm:prSet/>
      <dgm:spPr/>
      <dgm:t>
        <a:bodyPr/>
        <a:lstStyle/>
        <a:p>
          <a:endParaRPr lang="hr-HR"/>
        </a:p>
      </dgm:t>
    </dgm:pt>
    <dgm:pt modelId="{B99841DA-52AC-409E-B6C0-5CE4BF1DE8C5}" type="sibTrans" cxnId="{22A7D724-6871-4EB9-BD5C-E46AF381F010}">
      <dgm:prSet/>
      <dgm:spPr/>
      <dgm:t>
        <a:bodyPr/>
        <a:lstStyle/>
        <a:p>
          <a:endParaRPr lang="hr-HR"/>
        </a:p>
      </dgm:t>
    </dgm:pt>
    <dgm:pt modelId="{1A913631-9C18-45F1-9130-B8362D759A08}" type="pres">
      <dgm:prSet presAssocID="{9C48CEC9-261A-45C2-8E58-4DD509FD5F2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71CFF974-8C8A-46DE-8D2D-62A434E8C749}" type="pres">
      <dgm:prSet presAssocID="{064925FD-4C9E-421F-B4F0-4E594DF39708}" presName="composite" presStyleCnt="0"/>
      <dgm:spPr/>
      <dgm:t>
        <a:bodyPr/>
        <a:lstStyle/>
        <a:p>
          <a:endParaRPr lang="hr-HR"/>
        </a:p>
      </dgm:t>
    </dgm:pt>
    <dgm:pt modelId="{B8F704B3-3C3E-4ACA-81BB-C14BD0E6F6A3}" type="pres">
      <dgm:prSet presAssocID="{064925FD-4C9E-421F-B4F0-4E594DF39708}" presName="imgShp" presStyleLbl="fgImgPlace1" presStyleIdx="0" presStyleCnt="3" custLinFactNeighborX="-5848" custLinFactNeighborY="-6197"/>
      <dgm:spPr>
        <a:prstGeom prst="ellipse">
          <a:avLst/>
        </a:prstGeom>
      </dgm:spPr>
      <dgm:t>
        <a:bodyPr/>
        <a:lstStyle/>
        <a:p>
          <a:endParaRPr lang="hr-HR"/>
        </a:p>
      </dgm:t>
    </dgm:pt>
    <dgm:pt modelId="{E223B9D9-A28F-48DA-A600-132DF994F38C}" type="pres">
      <dgm:prSet presAssocID="{064925FD-4C9E-421F-B4F0-4E594DF39708}" presName="txShp" presStyleLbl="node1" presStyleIdx="0" presStyleCnt="3" custScaleX="10369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930EB5F-7137-4905-98E2-9C42C33D88FB}" type="pres">
      <dgm:prSet presAssocID="{9DFB45CC-0C7C-4320-8541-EB81465CF27C}" presName="spacing" presStyleCnt="0"/>
      <dgm:spPr/>
      <dgm:t>
        <a:bodyPr/>
        <a:lstStyle/>
        <a:p>
          <a:endParaRPr lang="hr-HR"/>
        </a:p>
      </dgm:t>
    </dgm:pt>
    <dgm:pt modelId="{369FFDB1-EBA0-4BE8-AA1E-500F94073B40}" type="pres">
      <dgm:prSet presAssocID="{31D05FEB-F6CC-43B9-A648-CE45D67E9F22}" presName="composite" presStyleCnt="0"/>
      <dgm:spPr/>
      <dgm:t>
        <a:bodyPr/>
        <a:lstStyle/>
        <a:p>
          <a:endParaRPr lang="hr-HR"/>
        </a:p>
      </dgm:t>
    </dgm:pt>
    <dgm:pt modelId="{08572779-E5F0-4405-894A-353539025D56}" type="pres">
      <dgm:prSet presAssocID="{31D05FEB-F6CC-43B9-A648-CE45D67E9F22}" presName="imgShp" presStyleLbl="fgImgPlace1" presStyleIdx="1" presStyleCnt="3" custLinFactNeighborX="-9200" custLinFactNeighborY="-5137"/>
      <dgm:spPr/>
      <dgm:t>
        <a:bodyPr/>
        <a:lstStyle/>
        <a:p>
          <a:endParaRPr lang="hr-HR"/>
        </a:p>
      </dgm:t>
    </dgm:pt>
    <dgm:pt modelId="{60B0A9A0-8856-437B-A187-206A06516C3E}" type="pres">
      <dgm:prSet presAssocID="{31D05FEB-F6CC-43B9-A648-CE45D67E9F22}" presName="txShp" presStyleLbl="node1" presStyleIdx="1" presStyleCnt="3" custScaleX="10712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DB2B828-D854-4E1A-89BE-3C0F8E231718}" type="pres">
      <dgm:prSet presAssocID="{52921B7A-8CE8-47FE-B3D1-32081C884381}" presName="spacing" presStyleCnt="0"/>
      <dgm:spPr/>
      <dgm:t>
        <a:bodyPr/>
        <a:lstStyle/>
        <a:p>
          <a:endParaRPr lang="hr-HR"/>
        </a:p>
      </dgm:t>
    </dgm:pt>
    <dgm:pt modelId="{AA571178-603B-4A1B-B786-3F7B80ACF745}" type="pres">
      <dgm:prSet presAssocID="{CC58FA03-CCA6-45DE-AFF3-F8F7B57B7A35}" presName="composite" presStyleCnt="0"/>
      <dgm:spPr/>
      <dgm:t>
        <a:bodyPr/>
        <a:lstStyle/>
        <a:p>
          <a:endParaRPr lang="hr-HR"/>
        </a:p>
      </dgm:t>
    </dgm:pt>
    <dgm:pt modelId="{BE4AAAE6-9A55-4038-8951-053401BC2898}" type="pres">
      <dgm:prSet presAssocID="{CC58FA03-CCA6-45DE-AFF3-F8F7B57B7A35}" presName="imgShp" presStyleLbl="fgImgPlace1" presStyleIdx="2" presStyleCnt="3"/>
      <dgm:spPr/>
      <dgm:t>
        <a:bodyPr/>
        <a:lstStyle/>
        <a:p>
          <a:endParaRPr lang="hr-HR"/>
        </a:p>
      </dgm:t>
    </dgm:pt>
    <dgm:pt modelId="{CB2E822B-A178-4CB1-B2FA-5084A43591D5}" type="pres">
      <dgm:prSet presAssocID="{CC58FA03-CCA6-45DE-AFF3-F8F7B57B7A35}" presName="txShp" presStyleLbl="node1" presStyleIdx="2" presStyleCnt="3" custScaleX="11544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22A7D724-6871-4EB9-BD5C-E46AF381F010}" srcId="{9C48CEC9-261A-45C2-8E58-4DD509FD5F28}" destId="{CC58FA03-CCA6-45DE-AFF3-F8F7B57B7A35}" srcOrd="2" destOrd="0" parTransId="{C7635937-E454-49FD-9F85-792814590CD2}" sibTransId="{B99841DA-52AC-409E-B6C0-5CE4BF1DE8C5}"/>
    <dgm:cxn modelId="{8B3E3D2E-EAAB-4501-8932-7511CE1F5A9A}" type="presOf" srcId="{064925FD-4C9E-421F-B4F0-4E594DF39708}" destId="{E223B9D9-A28F-48DA-A600-132DF994F38C}" srcOrd="0" destOrd="0" presId="urn:microsoft.com/office/officeart/2005/8/layout/vList3#1"/>
    <dgm:cxn modelId="{3F6C88BB-1391-4169-86E9-944E02FB8B82}" type="presOf" srcId="{CC58FA03-CCA6-45DE-AFF3-F8F7B57B7A35}" destId="{CB2E822B-A178-4CB1-B2FA-5084A43591D5}" srcOrd="0" destOrd="0" presId="urn:microsoft.com/office/officeart/2005/8/layout/vList3#1"/>
    <dgm:cxn modelId="{7B92C479-FD83-4E99-886B-1FE82C576B20}" type="presOf" srcId="{9C48CEC9-261A-45C2-8E58-4DD509FD5F28}" destId="{1A913631-9C18-45F1-9130-B8362D759A08}" srcOrd="0" destOrd="0" presId="urn:microsoft.com/office/officeart/2005/8/layout/vList3#1"/>
    <dgm:cxn modelId="{851FBEDF-FC56-443E-93D0-DFD60DA7C663}" srcId="{9C48CEC9-261A-45C2-8E58-4DD509FD5F28}" destId="{064925FD-4C9E-421F-B4F0-4E594DF39708}" srcOrd="0" destOrd="0" parTransId="{EC3C0785-CB9D-442A-BC3C-F41AAA28BEF0}" sibTransId="{9DFB45CC-0C7C-4320-8541-EB81465CF27C}"/>
    <dgm:cxn modelId="{B2C3293E-3C25-41F9-B087-47BC0B535DA7}" srcId="{9C48CEC9-261A-45C2-8E58-4DD509FD5F28}" destId="{31D05FEB-F6CC-43B9-A648-CE45D67E9F22}" srcOrd="1" destOrd="0" parTransId="{3F7177C4-3CE6-4E0F-A21C-7C0FD265EAD1}" sibTransId="{52921B7A-8CE8-47FE-B3D1-32081C884381}"/>
    <dgm:cxn modelId="{A31EE7DC-7A07-4D7F-B3A9-B1936FEA5C30}" type="presOf" srcId="{31D05FEB-F6CC-43B9-A648-CE45D67E9F22}" destId="{60B0A9A0-8856-437B-A187-206A06516C3E}" srcOrd="0" destOrd="0" presId="urn:microsoft.com/office/officeart/2005/8/layout/vList3#1"/>
    <dgm:cxn modelId="{19F9D311-393D-482E-8F0B-8DF9B696F58F}" type="presParOf" srcId="{1A913631-9C18-45F1-9130-B8362D759A08}" destId="{71CFF974-8C8A-46DE-8D2D-62A434E8C749}" srcOrd="0" destOrd="0" presId="urn:microsoft.com/office/officeart/2005/8/layout/vList3#1"/>
    <dgm:cxn modelId="{574818C1-DB01-4724-A10A-47F1476F3326}" type="presParOf" srcId="{71CFF974-8C8A-46DE-8D2D-62A434E8C749}" destId="{B8F704B3-3C3E-4ACA-81BB-C14BD0E6F6A3}" srcOrd="0" destOrd="0" presId="urn:microsoft.com/office/officeart/2005/8/layout/vList3#1"/>
    <dgm:cxn modelId="{1C8DA8B8-5798-411E-9DB2-0CD11262B821}" type="presParOf" srcId="{71CFF974-8C8A-46DE-8D2D-62A434E8C749}" destId="{E223B9D9-A28F-48DA-A600-132DF994F38C}" srcOrd="1" destOrd="0" presId="urn:microsoft.com/office/officeart/2005/8/layout/vList3#1"/>
    <dgm:cxn modelId="{CFAB3A4D-C4CD-43B7-8688-7CD9962045F4}" type="presParOf" srcId="{1A913631-9C18-45F1-9130-B8362D759A08}" destId="{A930EB5F-7137-4905-98E2-9C42C33D88FB}" srcOrd="1" destOrd="0" presId="urn:microsoft.com/office/officeart/2005/8/layout/vList3#1"/>
    <dgm:cxn modelId="{77E4E610-23C4-4923-BA23-2F095A22C64F}" type="presParOf" srcId="{1A913631-9C18-45F1-9130-B8362D759A08}" destId="{369FFDB1-EBA0-4BE8-AA1E-500F94073B40}" srcOrd="2" destOrd="0" presId="urn:microsoft.com/office/officeart/2005/8/layout/vList3#1"/>
    <dgm:cxn modelId="{283D409E-92E4-45FB-9898-C4E20E9D89B3}" type="presParOf" srcId="{369FFDB1-EBA0-4BE8-AA1E-500F94073B40}" destId="{08572779-E5F0-4405-894A-353539025D56}" srcOrd="0" destOrd="0" presId="urn:microsoft.com/office/officeart/2005/8/layout/vList3#1"/>
    <dgm:cxn modelId="{D3BCEA68-FD0C-4B2A-8F6B-6F3633390EB0}" type="presParOf" srcId="{369FFDB1-EBA0-4BE8-AA1E-500F94073B40}" destId="{60B0A9A0-8856-437B-A187-206A06516C3E}" srcOrd="1" destOrd="0" presId="urn:microsoft.com/office/officeart/2005/8/layout/vList3#1"/>
    <dgm:cxn modelId="{9A22E64F-63DB-4CD7-82CF-A1990CC682AE}" type="presParOf" srcId="{1A913631-9C18-45F1-9130-B8362D759A08}" destId="{4DB2B828-D854-4E1A-89BE-3C0F8E231718}" srcOrd="3" destOrd="0" presId="urn:microsoft.com/office/officeart/2005/8/layout/vList3#1"/>
    <dgm:cxn modelId="{4AA023F7-B915-4A5B-B09B-6462CE4D4EFF}" type="presParOf" srcId="{1A913631-9C18-45F1-9130-B8362D759A08}" destId="{AA571178-603B-4A1B-B786-3F7B80ACF745}" srcOrd="4" destOrd="0" presId="urn:microsoft.com/office/officeart/2005/8/layout/vList3#1"/>
    <dgm:cxn modelId="{54ADAD9E-7075-4765-BBD1-A2547204677A}" type="presParOf" srcId="{AA571178-603B-4A1B-B786-3F7B80ACF745}" destId="{BE4AAAE6-9A55-4038-8951-053401BC2898}" srcOrd="0" destOrd="0" presId="urn:microsoft.com/office/officeart/2005/8/layout/vList3#1"/>
    <dgm:cxn modelId="{126FE978-6D34-4A90-8717-B7E22BFCBBAE}" type="presParOf" srcId="{AA571178-603B-4A1B-B786-3F7B80ACF745}" destId="{CB2E822B-A178-4CB1-B2FA-5084A43591D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FFBF56-6FF3-46BC-9370-7475EEE4CC2E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2155693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rap.org/riskmap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eurorap.org/rps" TargetMode="External"/><Relationship Id="rId4" Type="http://schemas.openxmlformats.org/officeDocument/2006/relationships/hyperlink" Target="http://www.eurorap.org/perf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99BA09-539D-47F1-AAC9-E635BCFCA3E3}" type="slidenum">
              <a:rPr lang="en-AU" altLang="sr-Latn-RS"/>
              <a:pPr eaLnBrk="1" hangingPunct="1"/>
              <a:t>1</a:t>
            </a:fld>
            <a:endParaRPr lang="en-AU" altLang="sr-Latn-R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49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303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1ABC83A-F431-4A30-8931-68BFDF555325}" type="slidenum">
              <a:rPr lang="en-AU" altLang="sr-Latn-RS"/>
              <a:pPr eaLnBrk="1" hangingPunct="1"/>
              <a:t>3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128349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vi-VN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Objavljeno: 23.12.2009</a:t>
            </a:r>
          </a:p>
          <a:p>
            <a:r>
              <a:rPr lang="vi-VN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Audi A6 je sletio s autoceste, pokupio tri prometna znaka te udario u betonski stup. Poginule su dvije djevojčice K. S. (13) i D. S. (14) dok su njihovi roditelji teško ozlijeđeni i nalaze se u novogradiškoj bolnici</a:t>
            </a:r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U nesreći 2008. na autocesti kod Gospića kada je autobus pun slovačkih turista izletio s ceste te udario u betonski stup nadvožnjaka poginulo je 14 osoba</a:t>
            </a:r>
          </a:p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2AFE71-1E81-4141-B98B-4C7C89F3520A}" type="slidenum">
              <a:rPr lang="en-AU" altLang="sr-Latn-RS"/>
              <a:pPr eaLnBrk="1" hangingPunct="1"/>
              <a:t>4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3952944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GB i Nizozemska odlučile imati cestovnu mrežu s minimalno 3* do 2020. što znači da lošijih cesta s 2* ili 1* od toga </a:t>
            </a:r>
            <a:r>
              <a:rPr lang="hr-HR" altLang="sr-Latn-R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nebi</a:t>
            </a:r>
            <a:r>
              <a:rPr lang="hr-HR" alt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 bilo.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2E7B69-C5C3-45A8-830F-9BBF32709DB2}" type="slidenum">
              <a:rPr lang="en-AU" altLang="sr-Latn-RS"/>
              <a:pPr eaLnBrk="1" hangingPunct="1"/>
              <a:t>5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463829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31985A-F842-4599-A9BF-F650DFE7E869}" type="slidenum">
              <a:rPr lang="en-AU" altLang="sr-Latn-RS"/>
              <a:pPr eaLnBrk="1" hangingPunct="1"/>
              <a:t>6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143903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Risk Mapping</a:t>
            </a:r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Colour-coded maps showing the risk of death and serious injury that road-users face on different roads with extra mapping for road authorities. </a:t>
            </a:r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Performance Tracking</a:t>
            </a:r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 Identifying whether fewer people are being killed or seriously injured on a road over time and identifying the countermeasures that are most effective. </a:t>
            </a:r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Star Rating</a:t>
            </a:r>
            <a:r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 A Star Rating showing how well a road protects road-users if a crash occurs.</a:t>
            </a:r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B2B3A61-A908-4071-A4F7-69CE4D3C3C0E}" type="slidenum">
              <a:rPr lang="en-AU" altLang="sr-Latn-RS"/>
              <a:pPr eaLnBrk="1" hangingPunct="1"/>
              <a:t>7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47357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FBF56-6FF3-46BC-9370-7475EEE4CC2E}" type="slidenum">
              <a:rPr lang="en-AU" altLang="sr-Latn-RS" smtClean="0"/>
              <a:pPr/>
              <a:t>8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3163197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5705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61828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3511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4756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6750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1106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1686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4059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9082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6532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21244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04696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3861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5FE24-4C41-4B0C-8928-F285C76AF37F}" type="slidenum">
              <a:rPr lang="hr-HR" smtClean="0"/>
              <a:pPr/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0450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LUDU sreću u nesreći imao je sinoć oko 22 sata vozač koji je s Jadranske magistrale, na dionici između Primoštena i Šibenika, svojim BMW-om sletio u 50-ak metara duboku provaliju te završio u moru. Naime, vozač je sam uspio izaći iz automobila koji je tonuo na morsko dno i to s lakšim ozljedama - ogrebotinama, posjekotinama i masnicama.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75085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5875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2726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06446C-F88D-4F46-A65A-70F64AE86786}" type="slidenum">
              <a:rPr lang="en-AU" smtClean="0"/>
              <a:pPr>
                <a:defRPr/>
              </a:pPr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373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6443663"/>
            <a:ext cx="1144587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lg" len="lg"/>
                <a:tailEnd/>
              </a14:hiddenLine>
            </a:ext>
          </a:extLst>
        </p:spPr>
      </p:pic>
      <p:pic>
        <p:nvPicPr>
          <p:cNvPr id="5" name="Picture 10" descr="hak bmplogo zrezani.bmp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6096000"/>
            <a:ext cx="1628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npscp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3" y="6324600"/>
            <a:ext cx="8001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FPZ_LOGO.jpg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6391275"/>
            <a:ext cx="9810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95906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C919B-8732-4AAA-B5C9-1BAC604AF8D1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281202458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B2923-B1F8-4047-BC2F-7F9FAF0A5190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42874870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BA950-F214-4ADF-8A94-53E8B0920F29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259966797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F38D7-3859-4149-8B1B-2CAA9B8F805D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409475394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589BC3-0EE5-4A11-825F-E27E21C536ED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29674495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4A59AF-7BC5-4204-8AD0-4BBCBE46AFB2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320730247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81FE7-FF42-4AD4-869E-31B5F78A5831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149969371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DE59B-2D1D-43C7-85EA-3C11D94D2B51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37865891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2F93F5-2D05-4AE9-A2E1-E2920532BFA6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266025069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5AA9EB-2FF9-4E58-8D19-C9D1CCD773A2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128826316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40713" cy="588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0D3F5-35C2-4E39-B120-716E58D8F473}" type="slidenum">
              <a:rPr lang="en-AU" altLang="sr-Latn-RS"/>
              <a:pPr/>
              <a:t>‹#›</a:t>
            </a:fld>
            <a:endParaRPr lang="en-AU" altLang="sr-Latn-RS"/>
          </a:p>
        </p:txBody>
      </p:sp>
    </p:spTree>
    <p:extLst>
      <p:ext uri="{BB962C8B-B14F-4D97-AF65-F5344CB8AC3E}">
        <p14:creationId xmlns:p14="http://schemas.microsoft.com/office/powerpoint/2010/main" val="10648719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AutoShape 7"/>
          <p:cNvSpPr>
            <a:spLocks noChangeArrowheads="1"/>
          </p:cNvSpPr>
          <p:nvPr userDrawn="1"/>
        </p:nvSpPr>
        <p:spPr bwMode="auto">
          <a:xfrm flipH="1">
            <a:off x="1354138" y="0"/>
            <a:ext cx="5881687" cy="6742113"/>
          </a:xfrm>
          <a:prstGeom prst="moon">
            <a:avLst>
              <a:gd name="adj" fmla="val 54574"/>
            </a:avLst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sr-Latn-RS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sr-Latn-RS" smtClean="0"/>
              <a:t>Click to edit Master text styles</a:t>
            </a:r>
          </a:p>
          <a:p>
            <a:pPr lvl="1"/>
            <a:r>
              <a:rPr lang="en-AU" altLang="sr-Latn-RS" smtClean="0"/>
              <a:t>Second level</a:t>
            </a:r>
          </a:p>
          <a:p>
            <a:pPr lvl="2"/>
            <a:r>
              <a:rPr lang="en-AU" altLang="sr-Latn-RS" smtClean="0"/>
              <a:t>Third level</a:t>
            </a:r>
          </a:p>
          <a:p>
            <a:pPr lvl="3"/>
            <a:r>
              <a:rPr lang="en-AU" altLang="sr-Latn-RS" smtClean="0"/>
              <a:t>Fourth level</a:t>
            </a:r>
          </a:p>
          <a:p>
            <a:pPr lvl="4"/>
            <a:r>
              <a:rPr lang="en-AU" altLang="sr-Latn-R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47FEB8-3E3D-46EF-A08A-05E1D28A85F9}" type="slidenum">
              <a:rPr lang="en-AU" altLang="sr-Latn-RS"/>
              <a:pPr/>
              <a:t>‹#›</a:t>
            </a:fld>
            <a:endParaRPr lang="en-AU" altLang="sr-Latn-RS"/>
          </a:p>
        </p:txBody>
      </p:sp>
      <p:sp>
        <p:nvSpPr>
          <p:cNvPr id="8" name="AutoShape 5"/>
          <p:cNvSpPr>
            <a:spLocks noChangeArrowheads="1"/>
          </p:cNvSpPr>
          <p:nvPr userDrawn="1"/>
        </p:nvSpPr>
        <p:spPr bwMode="auto">
          <a:xfrm flipH="1">
            <a:off x="0" y="-242888"/>
            <a:ext cx="6924675" cy="7100888"/>
          </a:xfrm>
          <a:prstGeom prst="moon">
            <a:avLst>
              <a:gd name="adj" fmla="val 50000"/>
            </a:avLst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3081" name="Picture 9" descr="EuroRAP logo transparent.gif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75" y="142875"/>
            <a:ext cx="234791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B05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5CDEA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5CDEA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5CDEA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5CDEA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mp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cdc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10000" contras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9156257" cy="6858000"/>
          </a:xfrm>
          <a:prstGeom prst="rect">
            <a:avLst/>
          </a:prstGeom>
        </p:spPr>
      </p:pic>
      <p:sp>
        <p:nvSpPr>
          <p:cNvPr id="3075" name="AutoShape 5"/>
          <p:cNvSpPr>
            <a:spLocks noChangeArrowheads="1"/>
          </p:cNvSpPr>
          <p:nvPr/>
        </p:nvSpPr>
        <p:spPr bwMode="auto">
          <a:xfrm flipH="1">
            <a:off x="0" y="-242888"/>
            <a:ext cx="6924675" cy="7100888"/>
          </a:xfrm>
          <a:prstGeom prst="moon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076" name="AutoShape 6"/>
          <p:cNvSpPr>
            <a:spLocks noChangeArrowheads="1"/>
          </p:cNvSpPr>
          <p:nvPr/>
        </p:nvSpPr>
        <p:spPr bwMode="auto">
          <a:xfrm flipH="1">
            <a:off x="-2" y="-977686"/>
            <a:ext cx="8243888" cy="9099551"/>
          </a:xfrm>
          <a:prstGeom prst="moon">
            <a:avLst>
              <a:gd name="adj" fmla="val 38880"/>
            </a:avLst>
          </a:prstGeom>
          <a:solidFill>
            <a:schemeClr val="bg2">
              <a:lumMod val="60000"/>
              <a:lumOff val="40000"/>
              <a:alpha val="30196"/>
            </a:scheme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1531626" y="2960109"/>
            <a:ext cx="59192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hr-HR" sz="2800" dirty="0" err="1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EURORAP</a:t>
            </a:r>
            <a:r>
              <a:rPr lang="hr-HR" sz="2800" dirty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– PROCJENA RIZIKA NA VAŽNIJIM CESTAMA U </a:t>
            </a:r>
            <a:r>
              <a:rPr lang="hr-HR" sz="2800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REPUBLICI </a:t>
            </a:r>
            <a:r>
              <a:rPr lang="hr-HR" sz="2800" dirty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HRVATSKOJ </a:t>
            </a:r>
            <a:endParaRPr lang="en-AU" sz="1200" dirty="0">
              <a:ln w="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126" name="Picture 8" descr="EuroRAP logo transparent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1" y="1162265"/>
            <a:ext cx="30734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8" descr="hak bmplogo zrezani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59" y="406970"/>
            <a:ext cx="926097" cy="28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13745" y="5924034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hr-HR" dirty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HAK , </a:t>
            </a: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15. svibnja 2014. </a:t>
            </a:r>
            <a:endParaRPr lang="en-AU" dirty="0">
              <a:ln w="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129" name="Picture 12" descr="npscp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814" y="5838992"/>
            <a:ext cx="10826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3" descr="FPZ_LOGO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225" y="242888"/>
            <a:ext cx="12382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15301" y="4185193"/>
            <a:ext cx="48260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Prezentira: </a:t>
            </a:r>
          </a:p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mr.sc. </a:t>
            </a:r>
            <a:r>
              <a:rPr lang="hr-HR" b="1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Marko </a:t>
            </a:r>
            <a:r>
              <a:rPr lang="hr-HR" b="1" dirty="0" err="1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Ševrović</a:t>
            </a: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dipl. ing.</a:t>
            </a:r>
          </a:p>
          <a:p>
            <a:pPr>
              <a:spcBef>
                <a:spcPct val="20000"/>
              </a:spcBef>
              <a:defRPr/>
            </a:pPr>
            <a:r>
              <a:rPr lang="hr-HR" dirty="0" smtClean="0"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Fakultet prometnih znanosti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Što je to EuroRAP?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hr-HR" sz="2400" dirty="0" smtClean="0"/>
              <a:t>Prvo pogledajmo slijedeći video…</a:t>
            </a:r>
            <a:endParaRPr lang="hr-HR" sz="2400" dirty="0"/>
          </a:p>
        </p:txBody>
      </p:sp>
      <p:pic>
        <p:nvPicPr>
          <p:cNvPr id="4" name="What happens when a car loses control on a motorway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2856" y="2077360"/>
            <a:ext cx="6016173" cy="45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66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altLang="sr-Latn-RS" sz="3600" smtClean="0"/>
              <a:t>Pristup povećanju sigurnosti </a:t>
            </a:r>
            <a:br>
              <a:rPr lang="hr-HR" altLang="sr-Latn-RS" sz="3600" smtClean="0"/>
            </a:br>
            <a:r>
              <a:rPr lang="hr-HR" altLang="sr-Latn-RS" sz="3600" smtClean="0"/>
              <a:t>cestovnog prometa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68313" y="1501775"/>
            <a:ext cx="8123237" cy="2914650"/>
          </a:xfrm>
        </p:spPr>
        <p:txBody>
          <a:bodyPr/>
          <a:lstStyle/>
          <a:p>
            <a:r>
              <a:rPr lang="hr-HR" altLang="sr-Latn-RS" sz="2400" dirty="0" smtClean="0"/>
              <a:t>Inovativni pristup rješavanju pitanja </a:t>
            </a:r>
          </a:p>
          <a:p>
            <a:pPr>
              <a:buFontTx/>
              <a:buNone/>
            </a:pPr>
            <a:r>
              <a:rPr lang="hr-HR" altLang="sr-Latn-RS" sz="2400" dirty="0" smtClean="0"/>
              <a:t>	sigurnosti: </a:t>
            </a:r>
          </a:p>
          <a:p>
            <a:pPr lvl="1"/>
            <a:r>
              <a:rPr lang="hr-HR" altLang="sr-Latn-RS" sz="1800" dirty="0" smtClean="0"/>
              <a:t>Detektirati </a:t>
            </a:r>
            <a:r>
              <a:rPr lang="hr-HR" altLang="sr-Latn-RS" sz="1800" b="1" u="sng" dirty="0" smtClean="0"/>
              <a:t>potencijalno</a:t>
            </a:r>
            <a:r>
              <a:rPr lang="hr-HR" altLang="sr-Latn-RS" sz="1800" dirty="0" smtClean="0"/>
              <a:t> opasne dionice</a:t>
            </a:r>
          </a:p>
          <a:p>
            <a:pPr lvl="1"/>
            <a:r>
              <a:rPr lang="hr-HR" altLang="sr-Latn-RS" sz="1800" dirty="0" smtClean="0"/>
              <a:t>Utvrditi  sigurnosne nedostatke cestovne infrastrukture</a:t>
            </a:r>
          </a:p>
          <a:p>
            <a:pPr lvl="1"/>
            <a:r>
              <a:rPr lang="hr-HR" altLang="sr-Latn-RS" sz="1800" dirty="0" smtClean="0"/>
              <a:t>Provoditi  periodičnu kontrolu promjene stanja prometno-tehničkih i sigurnosnih značajki cestovne infrastrukture  </a:t>
            </a:r>
          </a:p>
          <a:p>
            <a:pPr lvl="1"/>
            <a:r>
              <a:rPr lang="hr-HR" altLang="sr-Latn-RS" sz="1800" dirty="0" smtClean="0"/>
              <a:t>Primarni cilj je </a:t>
            </a:r>
            <a:r>
              <a:rPr lang="hr-HR" altLang="sr-Latn-RS" sz="1800" b="1" u="sng" dirty="0" smtClean="0"/>
              <a:t>smanjiti težinu posljedica prometnih nesreća</a:t>
            </a:r>
            <a:r>
              <a:rPr lang="hr-HR" altLang="sr-Latn-RS" sz="1800" u="sng" dirty="0" smtClean="0"/>
              <a:t>, </a:t>
            </a:r>
            <a:r>
              <a:rPr lang="hr-HR" altLang="sr-Latn-RS" sz="1800" dirty="0" smtClean="0"/>
              <a:t>a ujedno i ukupan broj prometnih nesreća</a:t>
            </a:r>
          </a:p>
          <a:p>
            <a:pPr lvl="1"/>
            <a:endParaRPr lang="hr-HR" altLang="sr-Latn-RS" sz="20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4572000" y="459765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/>
              <a:t>Kod klasičnog pristupa </a:t>
            </a:r>
            <a:r>
              <a:rPr lang="hr-HR" dirty="0" smtClean="0"/>
              <a:t>saniranju opasnih </a:t>
            </a:r>
            <a:r>
              <a:rPr lang="hr-HR" dirty="0"/>
              <a:t>mjesta čeka se </a:t>
            </a:r>
            <a:r>
              <a:rPr lang="hr-HR" dirty="0" smtClean="0"/>
              <a:t>da određeni broj </a:t>
            </a:r>
            <a:r>
              <a:rPr lang="hr-HR" dirty="0"/>
              <a:t>osoba izgubi život kako bi se </a:t>
            </a:r>
            <a:r>
              <a:rPr lang="hr-HR" dirty="0" smtClean="0"/>
              <a:t>pristupilo </a:t>
            </a:r>
            <a:r>
              <a:rPr lang="hr-HR" dirty="0"/>
              <a:t>sanaciji opasnih mjesta </a:t>
            </a:r>
          </a:p>
          <a:p>
            <a:r>
              <a:rPr lang="hr-HR" dirty="0"/>
              <a:t>Taj koncept nije niti stručno niti etički prihvatljiv.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KUCANI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6382" y="3321403"/>
            <a:ext cx="6210300" cy="3105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219" name="Oval 7"/>
          <p:cNvSpPr>
            <a:spLocks noChangeArrowheads="1"/>
          </p:cNvSpPr>
          <p:nvPr/>
        </p:nvSpPr>
        <p:spPr bwMode="auto">
          <a:xfrm>
            <a:off x="6510338" y="3881438"/>
            <a:ext cx="1941512" cy="1196975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5130800" y="987425"/>
            <a:ext cx="381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400"/>
              <a:t>Najteže posljedice prometnih nesreća nastaju prilikom udaraca  u nezaštićene ili nedovoljno zaštićene čvrste prepreke </a:t>
            </a:r>
            <a:endParaRPr lang="hr-HR" altLang="sr-Latn-RS" sz="2000"/>
          </a:p>
        </p:txBody>
      </p:sp>
      <p:pic>
        <p:nvPicPr>
          <p:cNvPr id="11" name="Content Placeholder 10" descr="autobus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5575" y="406400"/>
            <a:ext cx="4946650" cy="3294063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222" name="Oval 5"/>
          <p:cNvSpPr>
            <a:spLocks noChangeArrowheads="1"/>
          </p:cNvSpPr>
          <p:nvPr/>
        </p:nvSpPr>
        <p:spPr bwMode="auto">
          <a:xfrm rot="2746427">
            <a:off x="2468563" y="2405063"/>
            <a:ext cx="2403475" cy="923925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altLang="sr-Latn-RS" smtClean="0"/>
              <a:t>Ciljevi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96850" y="1414463"/>
            <a:ext cx="4781550" cy="4525962"/>
          </a:xfrm>
        </p:spPr>
        <p:txBody>
          <a:bodyPr/>
          <a:lstStyle/>
          <a:p>
            <a:r>
              <a:rPr lang="hr-HR" altLang="sr-Latn-RS" sz="1800" dirty="0" smtClean="0"/>
              <a:t>Pristupiti problemu sustavno </a:t>
            </a:r>
          </a:p>
          <a:p>
            <a:pPr>
              <a:buFontTx/>
              <a:buNone/>
            </a:pPr>
            <a:r>
              <a:rPr lang="hr-HR" altLang="sr-Latn-RS" sz="1800" dirty="0" smtClean="0"/>
              <a:t>	djelujući na sva tri čimbenika </a:t>
            </a:r>
          </a:p>
          <a:p>
            <a:pPr>
              <a:buFontTx/>
              <a:buNone/>
            </a:pPr>
            <a:r>
              <a:rPr lang="hr-HR" altLang="sr-Latn-RS" sz="1800" dirty="0" smtClean="0"/>
              <a:t>	sustava vozač-vozilo-infrastruktura   </a:t>
            </a:r>
          </a:p>
          <a:p>
            <a:r>
              <a:rPr lang="hr-HR" altLang="sr-Latn-RS" sz="1800" dirty="0" smtClean="0"/>
              <a:t>Eliminirati ceste visokog rizika do 2020. godine</a:t>
            </a:r>
            <a:endParaRPr lang="en-US" altLang="sr-Latn-RS" sz="1800" dirty="0" smtClean="0"/>
          </a:p>
          <a:p>
            <a:pPr lvl="1"/>
            <a:r>
              <a:rPr lang="hr-HR" altLang="sr-Latn-RS" sz="1800" dirty="0" smtClean="0"/>
              <a:t>Identificirati 10% najopterećenije cestovne mreže na kojoj se događa preko 50% nesreća s najtežim posljedicama </a:t>
            </a:r>
          </a:p>
          <a:p>
            <a:r>
              <a:rPr lang="hr-HR" altLang="sr-Latn-RS" sz="1800" dirty="0" smtClean="0"/>
              <a:t>Uspostaviti ujednačene kriterije i sustave mjerenja razine sigurnosti </a:t>
            </a:r>
          </a:p>
          <a:p>
            <a:r>
              <a:rPr lang="hr-HR" altLang="sr-Latn-RS" sz="1800" dirty="0" smtClean="0"/>
              <a:t>Napraviti planove investiranja u podizanje razine sigurnosti zahvatima na infrastrukturi</a:t>
            </a:r>
          </a:p>
          <a:p>
            <a:r>
              <a:rPr lang="hr-HR" altLang="sr-Latn-RS" sz="1800" dirty="0" smtClean="0"/>
              <a:t>Pratiti promjene stanja sigurnosti sustavom monitoringa </a:t>
            </a:r>
          </a:p>
        </p:txBody>
      </p:sp>
      <p:grpSp>
        <p:nvGrpSpPr>
          <p:cNvPr id="10244" name="Group 3"/>
          <p:cNvGrpSpPr>
            <a:grpSpLocks/>
          </p:cNvGrpSpPr>
          <p:nvPr/>
        </p:nvGrpSpPr>
        <p:grpSpPr bwMode="auto">
          <a:xfrm>
            <a:off x="6564313" y="1219200"/>
            <a:ext cx="2579687" cy="2397125"/>
            <a:chOff x="2101743" y="2171903"/>
            <a:chExt cx="5071986" cy="4585936"/>
          </a:xfrm>
        </p:grpSpPr>
        <p:sp>
          <p:nvSpPr>
            <p:cNvPr id="5" name="Oval 4"/>
            <p:cNvSpPr/>
            <p:nvPr/>
          </p:nvSpPr>
          <p:spPr bwMode="auto">
            <a:xfrm>
              <a:off x="2101743" y="3877839"/>
              <a:ext cx="2880000" cy="2880000"/>
            </a:xfrm>
            <a:prstGeom prst="ellipse">
              <a:avLst/>
            </a:prstGeom>
            <a:gradFill>
              <a:gsLst>
                <a:gs pos="48000">
                  <a:srgbClr val="FF0000"/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 b="1" dirty="0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2701018" y="4972057"/>
              <a:ext cx="1563732" cy="689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Korisnik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4293729" y="3877839"/>
              <a:ext cx="2880000" cy="2880000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75000"/>
                  </a:schemeClr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3197737" y="2171903"/>
              <a:ext cx="2880000" cy="2880000"/>
            </a:xfrm>
            <a:prstGeom prst="ellipse">
              <a:avLst/>
            </a:prstGeom>
            <a:gradFill flip="none" rotWithShape="1">
              <a:gsLst>
                <a:gs pos="49000">
                  <a:srgbClr val="00FF00"/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5188631" y="4990280"/>
              <a:ext cx="1357733" cy="656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Vozilo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3893325" y="3225758"/>
              <a:ext cx="1619914" cy="598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Cesta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</p:grpSp>
      <p:grpSp>
        <p:nvGrpSpPr>
          <p:cNvPr id="10245" name="Group 10"/>
          <p:cNvGrpSpPr>
            <a:grpSpLocks/>
          </p:cNvGrpSpPr>
          <p:nvPr/>
        </p:nvGrpSpPr>
        <p:grpSpPr bwMode="auto">
          <a:xfrm>
            <a:off x="3404962" y="0"/>
            <a:ext cx="3117850" cy="2398713"/>
            <a:chOff x="2101743" y="3833481"/>
            <a:chExt cx="3818195" cy="2924358"/>
          </a:xfrm>
        </p:grpSpPr>
        <p:sp>
          <p:nvSpPr>
            <p:cNvPr id="12" name="Oval 11"/>
            <p:cNvSpPr/>
            <p:nvPr/>
          </p:nvSpPr>
          <p:spPr bwMode="auto">
            <a:xfrm>
              <a:off x="2101743" y="3877839"/>
              <a:ext cx="2880000" cy="2880000"/>
            </a:xfrm>
            <a:prstGeom prst="ellipse">
              <a:avLst/>
            </a:prstGeom>
            <a:gradFill>
              <a:gsLst>
                <a:gs pos="44000">
                  <a:srgbClr val="FF0000"/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 b="1" dirty="0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2819112" y="4971484"/>
              <a:ext cx="1444460" cy="690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Korisnik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4387639" y="4371689"/>
              <a:ext cx="1532299" cy="1528845"/>
            </a:xfrm>
            <a:prstGeom prst="ellipse">
              <a:avLst/>
            </a:prstGeom>
            <a:gradFill flip="none" rotWithShape="1">
              <a:gsLst>
                <a:gs pos="50000">
                  <a:srgbClr val="FFC000"/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4078873" y="3833481"/>
              <a:ext cx="1042337" cy="1022523"/>
            </a:xfrm>
            <a:prstGeom prst="ellipse">
              <a:avLst/>
            </a:prstGeom>
            <a:gradFill flip="none" rotWithShape="1">
              <a:gsLst>
                <a:gs pos="53000">
                  <a:srgbClr val="00B050"/>
                </a:gs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FFFF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4491030" y="4801170"/>
              <a:ext cx="1355032" cy="654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Vozilo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  <p:sp>
          <p:nvSpPr>
            <p:cNvPr id="17" name="Rectangle 3"/>
            <p:cNvSpPr txBox="1">
              <a:spLocks noChangeArrowheads="1"/>
            </p:cNvSpPr>
            <p:nvPr/>
          </p:nvSpPr>
          <p:spPr bwMode="auto">
            <a:xfrm>
              <a:off x="4133318" y="4114112"/>
              <a:ext cx="995375" cy="435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82600" indent="-482600" algn="ctr"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hr-HR" sz="1400" b="1" kern="0" dirty="0">
                  <a:latin typeface="Arial Narrow" pitchFamily="34" charset="0"/>
                  <a:cs typeface="Arial" charset="0"/>
                </a:rPr>
                <a:t>Cesta</a:t>
              </a:r>
              <a:endParaRPr lang="en-GB" sz="1400" b="1" kern="0" dirty="0"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1" name="Chevron 20"/>
          <p:cNvSpPr/>
          <p:nvPr/>
        </p:nvSpPr>
        <p:spPr bwMode="auto">
          <a:xfrm rot="2021403">
            <a:off x="6140450" y="1562100"/>
            <a:ext cx="750888" cy="889000"/>
          </a:xfrm>
          <a:prstGeom prst="chevron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oval" w="lg" len="lg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hr-HR">
              <a:latin typeface="Arial" charset="0"/>
              <a:cs typeface="Arial" charset="0"/>
            </a:endParaRPr>
          </a:p>
        </p:txBody>
      </p:sp>
      <p:pic>
        <p:nvPicPr>
          <p:cNvPr id="10247" name="Picture 21" descr="NEOPREZAN VOZAČ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9825" y="3589338"/>
            <a:ext cx="3460750" cy="2909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altLang="sr-Latn-RS" sz="3600" smtClean="0"/>
              <a:t>Kako se tu uklapa EuroRAP?</a:t>
            </a:r>
            <a:endParaRPr lang="en-US" altLang="sr-Latn-RS" sz="360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z="2400" smtClean="0"/>
              <a:t>EuroRAP je razvio protokole za preventivno praćenje i prikupljanje podataka o stanju sigurnosti na cestama </a:t>
            </a:r>
          </a:p>
          <a:p>
            <a:endParaRPr lang="hr-HR" altLang="sr-Latn-RS" sz="2400" smtClean="0"/>
          </a:p>
          <a:p>
            <a:r>
              <a:rPr lang="hr-HR" altLang="sr-Latn-RS" sz="2400" smtClean="0"/>
              <a:t>EuroRAP kroz partnerski odnos s vladinim i nevladinim organizacijama i tijelima pruža potporu kroz:</a:t>
            </a:r>
          </a:p>
          <a:p>
            <a:pPr lvl="1"/>
            <a:r>
              <a:rPr lang="hr-HR" altLang="sr-Latn-RS" sz="2000" smtClean="0"/>
              <a:t>procjenu i detekciju dionica cesta s visokim rizikom </a:t>
            </a:r>
          </a:p>
          <a:p>
            <a:pPr lvl="1"/>
            <a:r>
              <a:rPr lang="hr-HR" altLang="sr-Latn-RS" sz="2000" smtClean="0"/>
              <a:t>izradu planova investiranja</a:t>
            </a:r>
          </a:p>
          <a:p>
            <a:pPr lvl="1"/>
            <a:r>
              <a:rPr lang="hr-HR" altLang="sr-Latn-RS" sz="2000" smtClean="0"/>
              <a:t>treninge i stručnu edukaciju te osigurava transfer znanja s vodećim svjetskim stručnjacima iz područja sigurnosti prometa  </a:t>
            </a:r>
          </a:p>
          <a:p>
            <a:pPr lvl="1"/>
            <a:r>
              <a:rPr lang="hr-HR" altLang="sr-Latn-RS" sz="2000" smtClean="0"/>
              <a:t>praćenje rezultata provođenja mjera podizanja razine sigurnosti </a:t>
            </a:r>
          </a:p>
          <a:p>
            <a:pPr lvl="1"/>
            <a:r>
              <a:rPr lang="hr-HR" altLang="sr-Latn-RS" sz="2000" smtClean="0"/>
              <a:t>planiranje povrata uloženih sredstava kroz društvenu korist </a:t>
            </a:r>
          </a:p>
          <a:p>
            <a:endParaRPr lang="en-US" altLang="sr-Latn-RS" sz="24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altLang="sr-Latn-RS" smtClean="0"/>
              <a:t>Protokoli EuroRAP-a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hr-HR" sz="28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hr-HR" sz="2800" dirty="0" err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Mapiranje</a:t>
            </a:r>
            <a:r>
              <a:rPr lang="hr-HR" sz="28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rizika (</a:t>
            </a:r>
            <a:r>
              <a:rPr lang="hr-HR" sz="2800" dirty="0" err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Risk</a:t>
            </a:r>
            <a:r>
              <a:rPr lang="hr-HR" sz="28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Rate </a:t>
            </a:r>
            <a:r>
              <a:rPr lang="hr-HR" sz="2800" dirty="0" err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Mapping</a:t>
            </a:r>
            <a:r>
              <a:rPr lang="hr-HR" sz="28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1">
              <a:defRPr/>
            </a:pPr>
            <a:r>
              <a:rPr lang="hr-HR" sz="2000" dirty="0" smtClean="0"/>
              <a:t>Izrada obojenih karata cesta koja prikazuje razinu rizika od događanja prometne nesreće sa smrtnim ili teškim ozljedama uzimajući u obzir obujam prometa</a:t>
            </a:r>
          </a:p>
          <a:p>
            <a:pPr lvl="1">
              <a:buFontTx/>
              <a:buNone/>
              <a:defRPr/>
            </a:pPr>
            <a:r>
              <a:rPr lang="hr-HR" sz="2000" dirty="0" smtClean="0"/>
              <a:t> </a:t>
            </a:r>
          </a:p>
          <a:p>
            <a:pPr>
              <a:spcBef>
                <a:spcPct val="0"/>
              </a:spcBef>
              <a:defRPr/>
            </a:pPr>
            <a:r>
              <a:rPr lang="hr-HR" sz="28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2. Ocjenjivanje zvjezdicama (Star Rating)</a:t>
            </a:r>
          </a:p>
          <a:p>
            <a:pPr lvl="1">
              <a:defRPr/>
            </a:pPr>
            <a:r>
              <a:rPr lang="hr-HR" sz="2000" dirty="0" smtClean="0"/>
              <a:t>dodjeljivanje zvjezdica za sigurnost dionicama cesta koje se bazira na provedenim stručnim inspekcijama tehničkih i zaštitnih elemenata cesta </a:t>
            </a:r>
          </a:p>
          <a:p>
            <a:pPr lvl="1">
              <a:buFontTx/>
              <a:buNone/>
              <a:defRPr/>
            </a:pPr>
            <a:r>
              <a:rPr lang="hr-HR" sz="2000" dirty="0" smtClean="0"/>
              <a:t> </a:t>
            </a:r>
          </a:p>
          <a:p>
            <a:pPr>
              <a:spcBef>
                <a:spcPct val="0"/>
              </a:spcBef>
              <a:defRPr/>
            </a:pPr>
            <a:r>
              <a:rPr lang="hr-HR" sz="2800" dirty="0" smtClean="0">
                <a:solidFill>
                  <a:srgbClr val="00B050"/>
                </a:solidFill>
              </a:rPr>
              <a:t>3. Praćenje napretka (</a:t>
            </a:r>
            <a:r>
              <a:rPr lang="hr-HR" sz="2800" dirty="0" err="1" smtClean="0">
                <a:solidFill>
                  <a:srgbClr val="00B050"/>
                </a:solidFill>
              </a:rPr>
              <a:t>Performance</a:t>
            </a:r>
            <a:r>
              <a:rPr lang="hr-HR" sz="2800" dirty="0" smtClean="0">
                <a:solidFill>
                  <a:srgbClr val="00B050"/>
                </a:solidFill>
              </a:rPr>
              <a:t> </a:t>
            </a:r>
            <a:r>
              <a:rPr lang="hr-HR" sz="2800" dirty="0" err="1" smtClean="0">
                <a:solidFill>
                  <a:srgbClr val="00B050"/>
                </a:solidFill>
              </a:rPr>
              <a:t>tracking</a:t>
            </a:r>
            <a:r>
              <a:rPr lang="hr-HR" sz="2800" dirty="0" smtClean="0">
                <a:solidFill>
                  <a:srgbClr val="00B050"/>
                </a:solidFill>
              </a:rPr>
              <a:t>)</a:t>
            </a:r>
          </a:p>
          <a:p>
            <a:pPr lvl="1">
              <a:defRPr/>
            </a:pPr>
            <a:r>
              <a:rPr lang="hr-HR" sz="2000" dirty="0" smtClean="0"/>
              <a:t>postupci za praćenje stanja sigurnosti prometa i praćenje efekata provedenih mjera</a:t>
            </a:r>
          </a:p>
          <a:p>
            <a:pPr lvl="1">
              <a:defRPr/>
            </a:pPr>
            <a:endParaRPr lang="hr-HR" sz="2000" dirty="0" smtClean="0"/>
          </a:p>
          <a:p>
            <a:pPr lvl="1">
              <a:defRPr/>
            </a:pPr>
            <a:endParaRPr lang="hr-HR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" y="108284"/>
            <a:ext cx="9134556" cy="6475042"/>
          </a:xfrm>
        </p:spPr>
      </p:pic>
    </p:spTree>
    <p:extLst>
      <p:ext uri="{BB962C8B-B14F-4D97-AF65-F5344CB8AC3E}">
        <p14:creationId xmlns:p14="http://schemas.microsoft.com/office/powerpoint/2010/main" val="160207673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Rectangle 10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95400" cy="365125"/>
          </a:xfrm>
        </p:spPr>
        <p:txBody>
          <a:bodyPr/>
          <a:lstStyle/>
          <a:p>
            <a:fld id="{CEFEB70A-5553-4A82-B260-AEED379E5AB5}" type="datetime1">
              <a:rPr lang="en-US" smtClean="0"/>
              <a:pPr/>
              <a:t>5/14/2014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1219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839" y="1752600"/>
            <a:ext cx="7413961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UDJELA UTVRĐENIH RAZINA RIZIKA NA PROMATRANOJ CESTOVNOJ MREŽI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Rectangle 22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65100"/>
            <a:ext cx="6533147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Rectangle 27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600" dirty="0" smtClean="0"/>
          </a:p>
          <a:p>
            <a:pPr algn="ctr"/>
            <a:endParaRPr lang="hr-HR" sz="1600" dirty="0"/>
          </a:p>
        </p:txBody>
      </p:sp>
      <p:sp>
        <p:nvSpPr>
          <p:cNvPr id="29" name="Rectangle 28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Rectangle 29"/>
          <p:cNvSpPr/>
          <p:nvPr/>
        </p:nvSpPr>
        <p:spPr>
          <a:xfrm>
            <a:off x="304800" y="6324600"/>
            <a:ext cx="13335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3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9345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Rectangle 10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95400" cy="365125"/>
          </a:xfrm>
        </p:spPr>
        <p:txBody>
          <a:bodyPr/>
          <a:lstStyle/>
          <a:p>
            <a:fld id="{CEFEB70A-5553-4A82-B260-AEED379E5AB5}" type="datetime1">
              <a:rPr lang="en-US" smtClean="0"/>
              <a:pPr/>
              <a:t>5/14/2014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1219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828800"/>
            <a:ext cx="7467600" cy="408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UDJELA UTVRĐENIH RAZINA RIZIKA NA PROMATRANOJ CESTOVNOJ MREŽI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Rectangle 22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65100"/>
            <a:ext cx="6509084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Rectangle 27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600" dirty="0" smtClean="0"/>
          </a:p>
          <a:p>
            <a:pPr algn="ctr"/>
            <a:endParaRPr lang="hr-HR" sz="1600" dirty="0"/>
          </a:p>
        </p:txBody>
      </p:sp>
      <p:sp>
        <p:nvSpPr>
          <p:cNvPr id="29" name="Rectangle 28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Rectangle 29"/>
          <p:cNvSpPr/>
          <p:nvPr/>
        </p:nvSpPr>
        <p:spPr>
          <a:xfrm>
            <a:off x="304800" y="6324600"/>
            <a:ext cx="13716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3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6704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Rectangle 10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95400" cy="365125"/>
          </a:xfrm>
        </p:spPr>
        <p:txBody>
          <a:bodyPr/>
          <a:lstStyle/>
          <a:p>
            <a:fld id="{CEFEB70A-5553-4A82-B260-AEED379E5AB5}" type="datetime1">
              <a:rPr lang="en-US" smtClean="0"/>
              <a:pPr/>
              <a:t>5/14/2014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1219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UDJELA PROMETNIH NESREĆA SA SMRTNIM I TEŠKIM POSLJEDICAMA NA PROMATRANOJ CESTOVNOJ MREŽI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Rectangle 22"/>
          <p:cNvSpPr/>
          <p:nvPr/>
        </p:nvSpPr>
        <p:spPr>
          <a:xfrm>
            <a:off x="304800" y="6324600"/>
            <a:ext cx="1143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65100"/>
            <a:ext cx="6509084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Rectangle 27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600" dirty="0" smtClean="0"/>
          </a:p>
          <a:p>
            <a:pPr algn="ctr"/>
            <a:endParaRPr lang="hr-HR" sz="1600" dirty="0"/>
          </a:p>
        </p:txBody>
      </p:sp>
      <p:sp>
        <p:nvSpPr>
          <p:cNvPr id="29" name="Rectangle 28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Rectangle 29"/>
          <p:cNvSpPr/>
          <p:nvPr/>
        </p:nvSpPr>
        <p:spPr>
          <a:xfrm>
            <a:off x="304800" y="6324600"/>
            <a:ext cx="13081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Date Placeholder 3"/>
          <p:cNvSpPr txBox="1">
            <a:spLocks/>
          </p:cNvSpPr>
          <p:nvPr/>
        </p:nvSpPr>
        <p:spPr bwMode="auto">
          <a:xfrm>
            <a:off x="457200" y="63563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FEB70A-5553-4A82-B260-AEED379E5AB5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3" name="Slide Number Placeholder 4"/>
          <p:cNvSpPr txBox="1">
            <a:spLocks/>
          </p:cNvSpPr>
          <p:nvPr/>
        </p:nvSpPr>
        <p:spPr bwMode="auto">
          <a:xfrm>
            <a:off x="7467600" y="6356350"/>
            <a:ext cx="1219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0879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828800"/>
            <a:ext cx="7848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BROJA PROMETNIH NESREĆA SA SMRTNIM I TEŠKIM POSLJEDICAMA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165100"/>
            <a:ext cx="6533147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8281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BROJA PROMETNIH NESREĆA SA SMRTNIM I TEŠKIM POSLJEDICAMA </a:t>
            </a:r>
          </a:p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U OVISNOSTI O VRSTI PROMETNE NESREĆE</a:t>
            </a:r>
            <a:endParaRPr lang="en-US" sz="1400" b="1" dirty="0">
              <a:solidFill>
                <a:srgbClr val="00B05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791531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Rectangle 26"/>
          <p:cNvSpPr/>
          <p:nvPr/>
        </p:nvSpPr>
        <p:spPr>
          <a:xfrm>
            <a:off x="0" y="165100"/>
            <a:ext cx="6509084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9956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4525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0" y="1143000"/>
            <a:ext cx="9144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400" b="1" dirty="0" smtClean="0">
                <a:solidFill>
                  <a:srgbClr val="00B050"/>
                </a:solidFill>
              </a:rPr>
              <a:t>KOMPARACIJA PROSJEČNOG GODIŠNJEG DNEVNOG PROMETA I UKUPNOG BROJA PRIJEĐENIH VOZILO-KILOMETARA NA PROMATRANOJ CESTOVNOJ MREŽI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65100"/>
            <a:ext cx="6460958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4227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Rectangle 19"/>
          <p:cNvSpPr/>
          <p:nvPr/>
        </p:nvSpPr>
        <p:spPr>
          <a:xfrm>
            <a:off x="0" y="165100"/>
            <a:ext cx="6845300" cy="800100"/>
          </a:xfrm>
          <a:prstGeom prst="rect">
            <a:avLst/>
          </a:prstGeom>
          <a:solidFill>
            <a:srgbClr val="135D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hr-HR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r-HR" b="1" dirty="0" smtClean="0">
                <a:latin typeface="Arial" pitchFamily="34" charset="0"/>
                <a:cs typeface="Arial" pitchFamily="34" charset="0"/>
              </a:rPr>
            </a:br>
            <a:r>
              <a:rPr lang="hr-HR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KOMPARATIVNA ANALIZA RAZINA RIZIKA </a:t>
            </a:r>
            <a: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r-H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hr-H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0" y="13630274"/>
            <a:ext cx="19050" cy="9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 rot="10800000" flipV="1">
            <a:off x="0" y="34547175"/>
            <a:ext cx="19050" cy="9525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22" name="Rectangle 21"/>
          <p:cNvSpPr/>
          <p:nvPr/>
        </p:nvSpPr>
        <p:spPr>
          <a:xfrm>
            <a:off x="152400" y="1143000"/>
            <a:ext cx="4343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 smtClean="0">
                <a:solidFill>
                  <a:srgbClr val="FF0000"/>
                </a:solidFill>
              </a:rPr>
              <a:t>DIONICE SA ZNAČAJNIM PORASTOM RAZINE RIZIKA 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256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200"/>
            <a:ext cx="43434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00200"/>
            <a:ext cx="44958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4648200" y="1143000"/>
            <a:ext cx="44958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 smtClean="0">
                <a:solidFill>
                  <a:srgbClr val="00B050"/>
                </a:solidFill>
              </a:rPr>
              <a:t>DIONICE SA ZNAČAJNIM SMANJENJEM RAZINE RIZIKA </a:t>
            </a:r>
            <a:endParaRPr lang="en-US" sz="1200" b="1" dirty="0">
              <a:solidFill>
                <a:srgbClr val="00B050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591" y="177800"/>
            <a:ext cx="2285409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92457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90538" y="274638"/>
            <a:ext cx="8653462" cy="1143000"/>
          </a:xfrm>
        </p:spPr>
        <p:txBody>
          <a:bodyPr/>
          <a:lstStyle/>
          <a:p>
            <a:pPr algn="l"/>
            <a:r>
              <a:rPr lang="hr-HR" altLang="sr-Latn-RS" sz="3600" smtClean="0"/>
              <a:t>Ocjenjivanje zvjezdicama</a:t>
            </a:r>
            <a:r>
              <a:rPr lang="en-GB" altLang="sr-Latn-RS" sz="3600" smtClean="0"/>
              <a:t/>
            </a:r>
            <a:br>
              <a:rPr lang="en-GB" altLang="sr-Latn-RS" sz="3600" smtClean="0"/>
            </a:br>
            <a:r>
              <a:rPr lang="en-GB" altLang="sr-Latn-RS" sz="3600" smtClean="0"/>
              <a:t> Road Protection Score (RPS)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6232525" cy="4525963"/>
          </a:xfrm>
        </p:spPr>
        <p:txBody>
          <a:bodyPr/>
          <a:lstStyle/>
          <a:p>
            <a:r>
              <a:rPr lang="en-GB" altLang="sr-Latn-RS" sz="2400" smtClean="0"/>
              <a:t>Proto</a:t>
            </a:r>
            <a:r>
              <a:rPr lang="hr-HR" altLang="sr-Latn-RS" sz="2400" smtClean="0"/>
              <a:t>kol je definiran i razvijen</a:t>
            </a:r>
            <a:r>
              <a:rPr lang="en-GB" altLang="sr-Latn-RS" sz="2400" smtClean="0"/>
              <a:t> </a:t>
            </a:r>
            <a:r>
              <a:rPr lang="hr-HR" altLang="sr-Latn-RS" sz="2400" smtClean="0"/>
              <a:t>u</a:t>
            </a:r>
            <a:r>
              <a:rPr lang="en-GB" altLang="sr-Latn-RS" sz="2400" smtClean="0"/>
              <a:t>:</a:t>
            </a:r>
          </a:p>
          <a:p>
            <a:pPr lvl="1"/>
            <a:r>
              <a:rPr lang="hr-HR" altLang="sr-Latn-RS" sz="2000" smtClean="0"/>
              <a:t>GB</a:t>
            </a:r>
            <a:r>
              <a:rPr lang="en-GB" altLang="sr-Latn-RS" sz="2000" smtClean="0"/>
              <a:t>, NL, D </a:t>
            </a:r>
            <a:r>
              <a:rPr lang="hr-HR" altLang="sr-Latn-RS" sz="2000" smtClean="0"/>
              <a:t>i </a:t>
            </a:r>
            <a:r>
              <a:rPr lang="en-GB" altLang="sr-Latn-RS" sz="2000" smtClean="0"/>
              <a:t>S</a:t>
            </a:r>
          </a:p>
          <a:p>
            <a:r>
              <a:rPr lang="hr-HR" altLang="sr-Latn-RS" sz="2400" smtClean="0"/>
              <a:t>Vizualna inspekcija stanja cesta</a:t>
            </a:r>
            <a:endParaRPr lang="en-GB" altLang="sr-Latn-RS" sz="2400" smtClean="0"/>
          </a:p>
          <a:p>
            <a:r>
              <a:rPr lang="hr-HR" altLang="sr-Latn-RS" sz="2400" smtClean="0"/>
              <a:t>Fokus je na</a:t>
            </a:r>
            <a:r>
              <a:rPr lang="en-GB" altLang="sr-Latn-RS" sz="2400" smtClean="0"/>
              <a:t>:</a:t>
            </a:r>
          </a:p>
          <a:p>
            <a:pPr lvl="1"/>
            <a:r>
              <a:rPr lang="hr-HR" altLang="sr-Latn-RS" sz="2000" smtClean="0"/>
              <a:t>Dizajnu ceste i standardu zaštitne opreme</a:t>
            </a:r>
            <a:endParaRPr lang="en-GB" altLang="sr-Latn-RS" sz="2000" smtClean="0"/>
          </a:p>
          <a:p>
            <a:pPr lvl="1"/>
            <a:r>
              <a:rPr lang="hr-HR" altLang="sr-Latn-RS" sz="2000" smtClean="0"/>
              <a:t>Stupnju zaštite koji cesta pruža kada se nesreća dogodi</a:t>
            </a:r>
            <a:endParaRPr lang="en-GB" altLang="sr-Latn-RS" sz="2000" smtClean="0"/>
          </a:p>
          <a:p>
            <a:pPr lvl="1"/>
            <a:r>
              <a:rPr lang="hr-HR" altLang="sr-Latn-RS" sz="2000" smtClean="0"/>
              <a:t>Ocjenjivanju standarda sigurnosti duž cijele dionice ceste </a:t>
            </a:r>
            <a:endParaRPr lang="en-GB" altLang="sr-Latn-RS" sz="2000" smtClean="0"/>
          </a:p>
          <a:p>
            <a:endParaRPr lang="en-GB" altLang="sr-Latn-RS" sz="2800" smtClean="0"/>
          </a:p>
        </p:txBody>
      </p:sp>
      <p:pic>
        <p:nvPicPr>
          <p:cNvPr id="4" name="Picture 5" descr="NL 001 70 ST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52072" y="1802605"/>
            <a:ext cx="2469096" cy="1667199"/>
          </a:xfrm>
          <a:prstGeom prst="roundRect">
            <a:avLst/>
          </a:prstGeom>
        </p:spPr>
      </p:pic>
      <p:pic>
        <p:nvPicPr>
          <p:cNvPr id="5" name="Picture 6" descr="S 005 17B ST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376" y="4271745"/>
            <a:ext cx="2467791" cy="181185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cd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6179" y="2100266"/>
            <a:ext cx="4606432" cy="34501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altLang="sr-Latn-RS" smtClean="0"/>
              <a:t>Što ocjenjuje RPS</a:t>
            </a:r>
            <a:r>
              <a:rPr lang="en-GB" altLang="sr-Latn-RS" smtClean="0"/>
              <a:t>?</a:t>
            </a:r>
          </a:p>
        </p:txBody>
      </p:sp>
      <p:cxnSp>
        <p:nvCxnSpPr>
          <p:cNvPr id="15" name="Straight Arrow Connector 14"/>
          <p:cNvCxnSpPr>
            <a:cxnSpLocks noChangeShapeType="1"/>
            <a:stCxn id="8" idx="1"/>
          </p:cNvCxnSpPr>
          <p:nvPr/>
        </p:nvCxnSpPr>
        <p:spPr bwMode="auto">
          <a:xfrm rot="10800000" flipV="1">
            <a:off x="4132263" y="2549525"/>
            <a:ext cx="2940050" cy="82550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22" name="Straight Arrow Connector 21"/>
          <p:cNvCxnSpPr>
            <a:cxnSpLocks noChangeShapeType="1"/>
            <a:stCxn id="13" idx="3"/>
          </p:cNvCxnSpPr>
          <p:nvPr/>
        </p:nvCxnSpPr>
        <p:spPr bwMode="auto">
          <a:xfrm>
            <a:off x="2124075" y="3190875"/>
            <a:ext cx="1590675" cy="809625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31" name="Straight Arrow Connector 30"/>
          <p:cNvCxnSpPr>
            <a:cxnSpLocks noChangeShapeType="1"/>
            <a:stCxn id="7" idx="1"/>
          </p:cNvCxnSpPr>
          <p:nvPr/>
        </p:nvCxnSpPr>
        <p:spPr bwMode="auto">
          <a:xfrm rot="10800000" flipV="1">
            <a:off x="5226050" y="3192463"/>
            <a:ext cx="1846263" cy="498475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357188" y="2940050"/>
            <a:ext cx="1766887" cy="50323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solidFill>
                  <a:srgbClr val="FF0000"/>
                </a:solidFill>
                <a:latin typeface="+mn-lt"/>
                <a:cs typeface="Arial" charset="0"/>
              </a:rPr>
              <a:t>Tip razdjelnog pojasa</a:t>
            </a:r>
            <a:endParaRPr lang="en-GB" sz="14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357188" y="2297113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Ograničenje brzine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>
            <a:off x="357188" y="3582988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Širinu trake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6" name="Rounded Rectangle 35"/>
          <p:cNvSpPr>
            <a:spLocks noChangeArrowheads="1"/>
          </p:cNvSpPr>
          <p:nvPr/>
        </p:nvSpPr>
        <p:spPr bwMode="auto">
          <a:xfrm>
            <a:off x="357188" y="4225925"/>
            <a:ext cx="1766887" cy="50323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Broj trakova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7" name="Rounded Rectangle 36"/>
          <p:cNvSpPr>
            <a:spLocks noChangeArrowheads="1"/>
          </p:cNvSpPr>
          <p:nvPr/>
        </p:nvSpPr>
        <p:spPr bwMode="auto">
          <a:xfrm>
            <a:off x="7072313" y="4868863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solidFill>
                  <a:srgbClr val="FF0000"/>
                </a:solidFill>
                <a:latin typeface="+mn-lt"/>
                <a:cs typeface="Arial" charset="0"/>
              </a:rPr>
              <a:t>Bankine</a:t>
            </a:r>
            <a:endParaRPr lang="en-GB" sz="14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7072313" y="2940050"/>
            <a:ext cx="1766887" cy="50323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solidFill>
                  <a:srgbClr val="FF0000"/>
                </a:solidFill>
                <a:latin typeface="+mn-lt"/>
                <a:cs typeface="Arial" charset="0"/>
              </a:rPr>
              <a:t>Objekte uz cestu</a:t>
            </a:r>
            <a:endParaRPr lang="en-GB" sz="14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7072313" y="2297113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Tipove raskrižja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7072313" y="3582988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Zavoje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4" name="Rounded Rectangle 33"/>
          <p:cNvSpPr>
            <a:spLocks noChangeArrowheads="1"/>
          </p:cNvSpPr>
          <p:nvPr/>
        </p:nvSpPr>
        <p:spPr bwMode="auto">
          <a:xfrm>
            <a:off x="7072313" y="4225925"/>
            <a:ext cx="1766887" cy="50323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latin typeface="+mn-lt"/>
                <a:cs typeface="Arial" charset="0"/>
              </a:rPr>
              <a:t>Razdvajanje traka</a:t>
            </a:r>
            <a:endParaRPr lang="en-GB" sz="1400" b="1" dirty="0">
              <a:latin typeface="+mn-lt"/>
              <a:cs typeface="Arial" charset="0"/>
            </a:endParaRPr>
          </a:p>
        </p:txBody>
      </p:sp>
      <p:sp>
        <p:nvSpPr>
          <p:cNvPr id="38" name="Rounded Rectangle 37"/>
          <p:cNvSpPr>
            <a:spLocks noChangeArrowheads="1"/>
          </p:cNvSpPr>
          <p:nvPr/>
        </p:nvSpPr>
        <p:spPr bwMode="auto">
          <a:xfrm>
            <a:off x="357188" y="4868863"/>
            <a:ext cx="1766887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hr-HR" sz="1400" b="1" dirty="0">
                <a:solidFill>
                  <a:srgbClr val="FF0000"/>
                </a:solidFill>
                <a:latin typeface="+mn-lt"/>
                <a:cs typeface="Arial" charset="0"/>
              </a:rPr>
              <a:t>Stanje ceste </a:t>
            </a:r>
            <a:endParaRPr lang="en-GB" sz="14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cxnSp>
        <p:nvCxnSpPr>
          <p:cNvPr id="47" name="Straight Arrow Connector 46"/>
          <p:cNvCxnSpPr>
            <a:cxnSpLocks noChangeShapeType="1"/>
            <a:stCxn id="34" idx="1"/>
          </p:cNvCxnSpPr>
          <p:nvPr/>
        </p:nvCxnSpPr>
        <p:spPr bwMode="auto">
          <a:xfrm rot="10800000" flipV="1">
            <a:off x="4267200" y="4478338"/>
            <a:ext cx="2805113" cy="115887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51" name="Straight Arrow Connector 50"/>
          <p:cNvCxnSpPr>
            <a:cxnSpLocks noChangeShapeType="1"/>
            <a:stCxn id="35" idx="3"/>
          </p:cNvCxnSpPr>
          <p:nvPr/>
        </p:nvCxnSpPr>
        <p:spPr bwMode="auto">
          <a:xfrm>
            <a:off x="2124075" y="3833813"/>
            <a:ext cx="1590675" cy="66675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54" name="Straight Arrow Connector 53"/>
          <p:cNvCxnSpPr>
            <a:cxnSpLocks noChangeShapeType="1"/>
            <a:stCxn id="36" idx="3"/>
          </p:cNvCxnSpPr>
          <p:nvPr/>
        </p:nvCxnSpPr>
        <p:spPr bwMode="auto">
          <a:xfrm>
            <a:off x="2124075" y="4476750"/>
            <a:ext cx="1304925" cy="238125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57" name="Straight Arrow Connector 56"/>
          <p:cNvCxnSpPr>
            <a:cxnSpLocks noChangeShapeType="1"/>
            <a:stCxn id="38" idx="3"/>
          </p:cNvCxnSpPr>
          <p:nvPr/>
        </p:nvCxnSpPr>
        <p:spPr bwMode="auto">
          <a:xfrm flipV="1">
            <a:off x="2124075" y="5072063"/>
            <a:ext cx="1233488" cy="47625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63" name="Straight Arrow Connector 62"/>
          <p:cNvCxnSpPr>
            <a:cxnSpLocks noChangeShapeType="1"/>
            <a:stCxn id="37" idx="1"/>
          </p:cNvCxnSpPr>
          <p:nvPr/>
        </p:nvCxnSpPr>
        <p:spPr bwMode="auto">
          <a:xfrm rot="10800000">
            <a:off x="6140450" y="4673600"/>
            <a:ext cx="931863" cy="447675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cxnSp>
        <p:nvCxnSpPr>
          <p:cNvPr id="68" name="Straight Arrow Connector 67"/>
          <p:cNvCxnSpPr>
            <a:cxnSpLocks noChangeShapeType="1"/>
            <a:stCxn id="33" idx="1"/>
          </p:cNvCxnSpPr>
          <p:nvPr/>
        </p:nvCxnSpPr>
        <p:spPr bwMode="auto">
          <a:xfrm rot="10800000" flipV="1">
            <a:off x="5362575" y="3833813"/>
            <a:ext cx="1709738" cy="4762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58000"/>
              </a:prstClr>
            </a:outerShdw>
          </a:effectLst>
        </p:spPr>
      </p:cxnSp>
      <p:sp>
        <p:nvSpPr>
          <p:cNvPr id="18455" name="TextBox 23"/>
          <p:cNvSpPr txBox="1">
            <a:spLocks noChangeArrowheads="1"/>
          </p:cNvSpPr>
          <p:nvPr/>
        </p:nvSpPr>
        <p:spPr bwMode="auto">
          <a:xfrm>
            <a:off x="2857500" y="1536700"/>
            <a:ext cx="3868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400"/>
              <a:t>Neki od najvažnijih atributa</a:t>
            </a:r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44488" y="293688"/>
            <a:ext cx="8229600" cy="1143000"/>
          </a:xfrm>
        </p:spPr>
        <p:txBody>
          <a:bodyPr/>
          <a:lstStyle/>
          <a:p>
            <a:pPr algn="l"/>
            <a:r>
              <a:rPr lang="hr-HR" altLang="sr-Latn-RS" sz="3600" smtClean="0"/>
              <a:t>Zašto ocjenjujemo zvjezdicama</a:t>
            </a:r>
            <a:r>
              <a:rPr lang="en-GB" altLang="sr-Latn-RS" sz="3600" smtClean="0"/>
              <a:t>?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11163" y="2351088"/>
            <a:ext cx="6588125" cy="3090862"/>
          </a:xfrm>
        </p:spPr>
        <p:txBody>
          <a:bodyPr/>
          <a:lstStyle/>
          <a:p>
            <a:r>
              <a:rPr lang="hr-HR" altLang="sr-Latn-RS" sz="2200" smtClean="0"/>
              <a:t>Lako se razumije </a:t>
            </a:r>
            <a:endParaRPr lang="en-GB" altLang="sr-Latn-RS" sz="2200" smtClean="0"/>
          </a:p>
          <a:p>
            <a:r>
              <a:rPr lang="hr-HR" altLang="sr-Latn-RS" sz="2200" smtClean="0"/>
              <a:t>Daje uvid u stanje sigurnosti cijele mreže</a:t>
            </a:r>
          </a:p>
          <a:p>
            <a:r>
              <a:rPr lang="hr-HR" altLang="sr-Latn-RS" sz="2200" smtClean="0"/>
              <a:t>Kao kod “</a:t>
            </a:r>
            <a:r>
              <a:rPr lang="en-GB" altLang="sr-Latn-RS" sz="2200" smtClean="0"/>
              <a:t>EuroNCAP </a:t>
            </a:r>
            <a:r>
              <a:rPr lang="hr-HR" altLang="sr-Latn-RS" sz="2200" smtClean="0"/>
              <a:t>“</a:t>
            </a:r>
            <a:r>
              <a:rPr lang="en-GB" altLang="sr-Latn-RS" sz="2200" smtClean="0"/>
              <a:t>crash</a:t>
            </a:r>
            <a:r>
              <a:rPr lang="hr-HR" altLang="sr-Latn-RS" sz="2200" smtClean="0"/>
              <a:t>”</a:t>
            </a:r>
            <a:r>
              <a:rPr lang="en-GB" altLang="sr-Latn-RS" sz="2200" smtClean="0"/>
              <a:t> test</a:t>
            </a:r>
            <a:r>
              <a:rPr lang="hr-HR" altLang="sr-Latn-RS" sz="2200" smtClean="0"/>
              <a:t>ova </a:t>
            </a:r>
            <a:endParaRPr lang="en-GB" altLang="sr-Latn-RS" sz="2200" smtClean="0"/>
          </a:p>
          <a:p>
            <a:r>
              <a:rPr lang="en-GB" altLang="sr-Latn-RS" sz="2200" smtClean="0"/>
              <a:t>1 - 5 </a:t>
            </a:r>
            <a:r>
              <a:rPr lang="hr-HR" altLang="sr-Latn-RS" sz="2200" smtClean="0"/>
              <a:t>zvjezdica ovisno o kvaliteti infrastrukture</a:t>
            </a:r>
            <a:endParaRPr lang="en-GB" altLang="sr-Latn-RS" sz="2200" smtClean="0"/>
          </a:p>
          <a:p>
            <a:r>
              <a:rPr lang="hr-HR" altLang="sr-Latn-RS" sz="2200" smtClean="0"/>
              <a:t>Omogućuje komparaciju s </a:t>
            </a:r>
            <a:br>
              <a:rPr lang="hr-HR" altLang="sr-Latn-RS" sz="2200" smtClean="0"/>
            </a:br>
            <a:r>
              <a:rPr lang="hr-HR" altLang="sr-Latn-RS" sz="2200" smtClean="0"/>
              <a:t>drugim mrežama cesta u svijetu</a:t>
            </a:r>
            <a:br>
              <a:rPr lang="hr-HR" altLang="sr-Latn-RS" sz="2200" smtClean="0"/>
            </a:br>
            <a:r>
              <a:rPr lang="hr-HR" altLang="sr-Latn-RS" sz="2200" smtClean="0"/>
              <a:t>korištenjem unificiranih kriterija</a:t>
            </a:r>
            <a:endParaRPr lang="en-GB" altLang="sr-Latn-RS" sz="2800" smtClean="0"/>
          </a:p>
          <a:p>
            <a:endParaRPr lang="en-GB" altLang="sr-Latn-RS" sz="2800" smtClean="0"/>
          </a:p>
        </p:txBody>
      </p:sp>
      <p:pic>
        <p:nvPicPr>
          <p:cNvPr id="19460" name="Picture 6" descr="euronc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2943225"/>
            <a:ext cx="2311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 descr="euroncap sudar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8" y="1179513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 descr="euroncap sudar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461645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44488" y="293688"/>
            <a:ext cx="8229600" cy="1143000"/>
          </a:xfrm>
        </p:spPr>
        <p:txBody>
          <a:bodyPr/>
          <a:lstStyle/>
          <a:p>
            <a:pPr algn="l"/>
            <a:r>
              <a:rPr lang="hr-HR" altLang="sr-Latn-RS" sz="3600" smtClean="0"/>
              <a:t>Preporuke i neka od tehničkih poboljšanja</a:t>
            </a:r>
            <a:endParaRPr lang="en-GB" altLang="sr-Latn-RS" sz="360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1568450"/>
            <a:ext cx="7038975" cy="4894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hr-HR" sz="2400" dirty="0">
                <a:latin typeface="Arial" charset="0"/>
                <a:cs typeface="Arial" charset="0"/>
              </a:rPr>
              <a:t> </a:t>
            </a:r>
            <a:r>
              <a:rPr lang="hr-HR" sz="1600" dirty="0">
                <a:latin typeface="+mj-lt"/>
                <a:cs typeface="Arial" charset="0"/>
              </a:rPr>
              <a:t>Zaštitu od izlijetanja s ceste korištenjem zaštitnih ograda te povlačenjem linija rasvjete i drveća na sigurnu udaljenost od cesta</a:t>
            </a:r>
          </a:p>
          <a:p>
            <a:pPr>
              <a:defRPr/>
            </a:pPr>
            <a:endParaRPr lang="hr-HR" sz="1600" dirty="0">
              <a:latin typeface="+mj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hr-HR" sz="1600" dirty="0">
                <a:latin typeface="+mj-lt"/>
                <a:cs typeface="Arial" charset="0"/>
              </a:rPr>
              <a:t> Omogućavanje sigurnog skretanja na </a:t>
            </a:r>
          </a:p>
          <a:p>
            <a:pPr>
              <a:buFont typeface="Wingdings" pitchFamily="2" charset="2"/>
              <a:buNone/>
              <a:defRPr/>
            </a:pPr>
            <a:r>
              <a:rPr lang="hr-HR" sz="1600" dirty="0">
                <a:latin typeface="+mj-lt"/>
                <a:cs typeface="Arial" charset="0"/>
              </a:rPr>
              <a:t>raskrižjima, korištenjem traka za skretanje </a:t>
            </a:r>
          </a:p>
          <a:p>
            <a:pPr>
              <a:buFont typeface="Wingdings" pitchFamily="2" charset="2"/>
              <a:buNone/>
              <a:defRPr/>
            </a:pPr>
            <a:r>
              <a:rPr lang="hr-HR" sz="1600" dirty="0">
                <a:latin typeface="+mj-lt"/>
                <a:cs typeface="Arial" charset="0"/>
              </a:rPr>
              <a:t>ili rekonstrukcijom u kružna raskrižja</a:t>
            </a:r>
          </a:p>
          <a:p>
            <a:pPr>
              <a:buFont typeface="Wingdings" pitchFamily="2" charset="2"/>
              <a:buNone/>
              <a:defRPr/>
            </a:pPr>
            <a:endParaRPr lang="hr-HR" sz="1600" dirty="0">
              <a:latin typeface="+mj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hr-HR" sz="1600" dirty="0">
                <a:latin typeface="+mj-lt"/>
                <a:cs typeface="Arial" charset="0"/>
              </a:rPr>
              <a:t> Zatrpavanje ili zaštita odvodnih kanala i </a:t>
            </a:r>
          </a:p>
          <a:p>
            <a:pPr>
              <a:defRPr/>
            </a:pPr>
            <a:r>
              <a:rPr lang="hr-HR" sz="1600" dirty="0">
                <a:latin typeface="+mj-lt"/>
                <a:cs typeface="Arial" charset="0"/>
              </a:rPr>
              <a:t>izrazito opasnih mostića u naseljima</a:t>
            </a:r>
          </a:p>
          <a:p>
            <a:pPr>
              <a:buFont typeface="Wingdings" pitchFamily="2" charset="2"/>
              <a:buNone/>
              <a:defRPr/>
            </a:pPr>
            <a:endParaRPr lang="hr-HR" sz="1600" dirty="0">
              <a:latin typeface="+mj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hr-HR" sz="1600" dirty="0">
                <a:latin typeface="+mj-lt"/>
                <a:cs typeface="Arial" charset="0"/>
              </a:rPr>
              <a:t> </a:t>
            </a:r>
            <a:r>
              <a:rPr lang="vi-VN" sz="1600" dirty="0">
                <a:latin typeface="+mj-lt"/>
                <a:cs typeface="Arial" charset="0"/>
              </a:rPr>
              <a:t>Postavljanje oznaka duž ruba kolnika, proširivanje i utvrđivanje bankina</a:t>
            </a:r>
            <a:endParaRPr lang="hr-HR" sz="160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vi-VN" sz="1600" dirty="0">
                <a:latin typeface="+mj-lt"/>
                <a:cs typeface="Arial" charset="0"/>
              </a:rPr>
              <a:t> </a:t>
            </a: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 Korištenje jeftinijih vrsta deniveliranih čvorišta</a:t>
            </a:r>
          </a:p>
          <a:p>
            <a:pPr>
              <a:defRPr/>
            </a:pPr>
            <a:endParaRPr lang="hr-HR" sz="1600" dirty="0">
              <a:solidFill>
                <a:srgbClr val="323232"/>
              </a:solidFill>
              <a:latin typeface="+mj-lt"/>
              <a:cs typeface="Tahoma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 Testiranje inovativnih cesta s nerazdvojenim kolnicima s </a:t>
            </a:r>
          </a:p>
          <a:p>
            <a:pPr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ocjenom 5 zvjezdica </a:t>
            </a:r>
          </a:p>
          <a:p>
            <a:pPr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(primjena raznih sustava za </a:t>
            </a:r>
          </a:p>
          <a:p>
            <a:pPr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razdvajanje prometa u suprotnim smjerovima tj. inovativnih </a:t>
            </a:r>
          </a:p>
          <a:p>
            <a:pPr>
              <a:defRPr/>
            </a:pPr>
            <a:r>
              <a:rPr lang="hr-HR" sz="1600" dirty="0">
                <a:solidFill>
                  <a:srgbClr val="323232"/>
                </a:solidFill>
                <a:latin typeface="+mj-lt"/>
                <a:cs typeface="Tahoma" pitchFamily="34" charset="0"/>
              </a:rPr>
              <a:t>razdvajajućih ograda na cestama s jednim kolnikom).</a:t>
            </a:r>
          </a:p>
        </p:txBody>
      </p:sp>
      <p:pic>
        <p:nvPicPr>
          <p:cNvPr id="20484" name="Picture 4" descr="p36 IRELAND 2 plus 1 with wire rope barr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4652963"/>
            <a:ext cx="215423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kružni t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1444625"/>
            <a:ext cx="1682750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prometna d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303463"/>
            <a:ext cx="275113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Kako? </a:t>
            </a:r>
            <a:r>
              <a:rPr lang="hr-HR" sz="2800" dirty="0" smtClean="0"/>
              <a:t>…</a:t>
            </a:r>
            <a:r>
              <a:rPr lang="hr-HR" sz="2800" dirty="0"/>
              <a:t>p</a:t>
            </a:r>
            <a:r>
              <a:rPr lang="hr-HR" sz="2800" dirty="0" smtClean="0"/>
              <a:t>rikupljanje podataka</a:t>
            </a:r>
            <a:endParaRPr lang="hr-HR" sz="2800" dirty="0"/>
          </a:p>
        </p:txBody>
      </p:sp>
      <p:pic>
        <p:nvPicPr>
          <p:cNvPr id="4" name="Content Placeholder 3" descr="VAN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16681" y="1799256"/>
            <a:ext cx="6088655" cy="4059103"/>
          </a:xfrm>
        </p:spPr>
      </p:pic>
      <p:pic>
        <p:nvPicPr>
          <p:cNvPr id="5" name="Picture 8" descr="hak bmplogo zrezani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97765" y="1799256"/>
            <a:ext cx="1591737" cy="49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pscp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1048" y="4988247"/>
            <a:ext cx="1305169" cy="8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FPZ_LOG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54456" y="3360962"/>
            <a:ext cx="1678354" cy="725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5117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81738" cy="1143000"/>
          </a:xfrm>
        </p:spPr>
        <p:txBody>
          <a:bodyPr/>
          <a:lstStyle/>
          <a:p>
            <a:pPr algn="l"/>
            <a:r>
              <a:rPr lang="hr-HR" sz="3600" dirty="0" smtClean="0"/>
              <a:t>Obrada </a:t>
            </a:r>
            <a:r>
              <a:rPr lang="hr-HR" sz="3600" dirty="0" err="1" smtClean="0"/>
              <a:t>RPS</a:t>
            </a:r>
            <a:r>
              <a:rPr lang="hr-HR" sz="3600" dirty="0" smtClean="0"/>
              <a:t> podataka –</a:t>
            </a:r>
            <a:r>
              <a:rPr lang="hr-HR" sz="3600" dirty="0" err="1" smtClean="0"/>
              <a:t>FPZ</a:t>
            </a:r>
            <a:endParaRPr lang="en-GB" sz="3600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3884612" cy="4525963"/>
          </a:xfrm>
        </p:spPr>
        <p:txBody>
          <a:bodyPr/>
          <a:lstStyle/>
          <a:p>
            <a:pPr eaLnBrk="1" hangingPunct="1"/>
            <a:r>
              <a:rPr lang="hr-HR" sz="2400" smtClean="0"/>
              <a:t>Unos podataka u bazu obavlja se korištenjem georeferencirane video snimke prometnice</a:t>
            </a:r>
          </a:p>
          <a:p>
            <a:pPr eaLnBrk="1" hangingPunct="1"/>
            <a:r>
              <a:rPr lang="hr-HR" sz="2400" smtClean="0"/>
              <a:t>Multisenzorski uređaji koji integriraju podatke različitih navigacijskih i video(foto) senzora</a:t>
            </a:r>
          </a:p>
          <a:p>
            <a:pPr eaLnBrk="1" hangingPunct="1"/>
            <a:r>
              <a:rPr lang="hr-HR" sz="2400" smtClean="0"/>
              <a:t>Unos obavljaju specijalno trenirani i akreditirani inspektori </a:t>
            </a:r>
          </a:p>
          <a:p>
            <a:pPr eaLnBrk="1" hangingPunct="1"/>
            <a:endParaRPr lang="hr-HR" sz="240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2002536"/>
            <a:ext cx="4635335" cy="305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929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9543"/>
            <a:ext cx="9144000" cy="590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AutoShape 47"/>
          <p:cNvSpPr>
            <a:spLocks noChangeArrowheads="1"/>
          </p:cNvSpPr>
          <p:nvPr/>
        </p:nvSpPr>
        <p:spPr bwMode="auto">
          <a:xfrm rot="19354827">
            <a:off x="5912978" y="3770580"/>
            <a:ext cx="726661" cy="1411277"/>
          </a:xfrm>
          <a:prstGeom prst="downArrow">
            <a:avLst>
              <a:gd name="adj1" fmla="val 50000"/>
              <a:gd name="adj2" fmla="val 39516"/>
            </a:avLst>
          </a:prstGeom>
          <a:solidFill>
            <a:srgbClr val="000000">
              <a:alpha val="25098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20652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219"/>
            <a:ext cx="9250680" cy="614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021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19200"/>
            <a:ext cx="9144001" cy="56388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05800" y="6324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 rot="18261320">
            <a:off x="4500772" y="3885629"/>
            <a:ext cx="1139629" cy="2257321"/>
          </a:xfrm>
          <a:prstGeom prst="downArrow">
            <a:avLst>
              <a:gd name="adj1" fmla="val 50000"/>
              <a:gd name="adj2" fmla="val 39516"/>
            </a:avLst>
          </a:prstGeom>
          <a:solidFill>
            <a:srgbClr val="000000">
              <a:alpha val="25098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51766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161"/>
            <a:ext cx="9144000" cy="608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568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657"/>
            <a:ext cx="9144000" cy="5682343"/>
          </a:xfrm>
          <a:prstGeom prst="rect">
            <a:avLst/>
          </a:prstGeom>
        </p:spPr>
      </p:pic>
      <p:sp>
        <p:nvSpPr>
          <p:cNvPr id="20" name="AutoShape 47"/>
          <p:cNvSpPr>
            <a:spLocks noChangeArrowheads="1"/>
          </p:cNvSpPr>
          <p:nvPr/>
        </p:nvSpPr>
        <p:spPr bwMode="auto">
          <a:xfrm rot="15748823">
            <a:off x="4658188" y="4313135"/>
            <a:ext cx="1072133" cy="2378076"/>
          </a:xfrm>
          <a:prstGeom prst="downArrow">
            <a:avLst>
              <a:gd name="adj1" fmla="val 50000"/>
              <a:gd name="adj2" fmla="val 39516"/>
            </a:avLst>
          </a:prstGeom>
          <a:solidFill>
            <a:srgbClr val="000000">
              <a:alpha val="25098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37170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3" descr="Google Map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3" t="18834" r="7500" b="8750"/>
          <a:stretch/>
        </p:blipFill>
        <p:spPr>
          <a:xfrm>
            <a:off x="0" y="1399239"/>
            <a:ext cx="9144000" cy="545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553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utoShape 47"/>
          <p:cNvSpPr>
            <a:spLocks noChangeArrowheads="1"/>
          </p:cNvSpPr>
          <p:nvPr/>
        </p:nvSpPr>
        <p:spPr bwMode="auto">
          <a:xfrm rot="11105550">
            <a:off x="6247895" y="4453953"/>
            <a:ext cx="678111" cy="2257975"/>
          </a:xfrm>
          <a:prstGeom prst="downArrow">
            <a:avLst>
              <a:gd name="adj1" fmla="val 50000"/>
              <a:gd name="adj2" fmla="val 39516"/>
            </a:avLst>
          </a:prstGeom>
          <a:solidFill>
            <a:srgbClr val="000000">
              <a:alpha val="25098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61" y="525022"/>
            <a:ext cx="7064715" cy="468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031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300" y="750939"/>
            <a:ext cx="6522720" cy="4327474"/>
          </a:xfrm>
          <a:prstGeom prst="rect">
            <a:avLst/>
          </a:prstGeom>
        </p:spPr>
      </p:pic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6510338" y="3881438"/>
            <a:ext cx="1941512" cy="1196975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 type="oval" w="lg" len="lg"/>
            <a:tailEnd/>
          </a:ln>
        </p:spPr>
        <p:txBody>
          <a:bodyPr lIns="90000" tIns="46800" rIns="90000" bIns="46800"/>
          <a:lstStyle/>
          <a:p>
            <a:endParaRPr lang="hr-HR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5983131" y="1238327"/>
            <a:ext cx="1941512" cy="1775117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 type="oval" w="lg" len="lg"/>
            <a:tailEnd/>
          </a:ln>
        </p:spPr>
        <p:txBody>
          <a:bodyPr lIns="90000" tIns="46800" rIns="90000" bIns="46800"/>
          <a:lstStyle/>
          <a:p>
            <a:endParaRPr lang="hr-HR"/>
          </a:p>
        </p:txBody>
      </p:sp>
      <p:pic>
        <p:nvPicPr>
          <p:cNvPr id="7" name="Picture 6" descr="Kraj Primoštena BMW-om sletio u 50 metara duboku provaliju, iz mora izašao lakše ozlijeđen! - Vijesti.net - Index.hr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1" t="18611" r="25099" b="20361"/>
          <a:stretch/>
        </p:blipFill>
        <p:spPr>
          <a:xfrm>
            <a:off x="1" y="3333287"/>
            <a:ext cx="4998720" cy="3269058"/>
          </a:xfrm>
          <a:prstGeom prst="rect">
            <a:avLst/>
          </a:prstGeom>
        </p:spPr>
      </p:pic>
      <p:sp>
        <p:nvSpPr>
          <p:cNvPr id="8" name="AutoShape 47"/>
          <p:cNvSpPr>
            <a:spLocks noChangeArrowheads="1"/>
          </p:cNvSpPr>
          <p:nvPr/>
        </p:nvSpPr>
        <p:spPr bwMode="auto">
          <a:xfrm rot="18354302" flipH="1">
            <a:off x="1899993" y="3752651"/>
            <a:ext cx="368330" cy="2913651"/>
          </a:xfrm>
          <a:prstGeom prst="downArrow">
            <a:avLst>
              <a:gd name="adj1" fmla="val 50000"/>
              <a:gd name="adj2" fmla="val 39516"/>
            </a:avLst>
          </a:prstGeom>
          <a:solidFill>
            <a:srgbClr val="000000">
              <a:alpha val="25098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63107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722675"/>
              </p:ext>
            </p:extLst>
          </p:nvPr>
        </p:nvGraphicFramePr>
        <p:xfrm>
          <a:off x="224971" y="1206256"/>
          <a:ext cx="8919029" cy="519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rved Right Arrow 8"/>
          <p:cNvSpPr/>
          <p:nvPr/>
        </p:nvSpPr>
        <p:spPr>
          <a:xfrm>
            <a:off x="486229" y="2246005"/>
            <a:ext cx="609600" cy="1295400"/>
          </a:xfrm>
          <a:prstGeom prst="curved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10" name="Curved Right Arrow 9"/>
          <p:cNvSpPr/>
          <p:nvPr/>
        </p:nvSpPr>
        <p:spPr>
          <a:xfrm>
            <a:off x="460833" y="4021865"/>
            <a:ext cx="609600" cy="1295400"/>
          </a:xfrm>
          <a:prstGeom prst="curved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75427" y="846471"/>
            <a:ext cx="487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r-HR" dirty="0" smtClean="0">
              <a:solidFill>
                <a:schemeClr val="tx1"/>
              </a:solidFill>
            </a:endParaRPr>
          </a:p>
          <a:p>
            <a:pPr algn="ctr"/>
            <a:r>
              <a:rPr lang="hr-HR" dirty="0" smtClean="0">
                <a:solidFill>
                  <a:schemeClr val="tx1"/>
                </a:solidFill>
              </a:rPr>
              <a:t>SIGURNOSNI PREGLED CESTA – OCJENJIVANJE ZVJEZDICAMA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13527" y="2851429"/>
            <a:ext cx="4800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r-HR" dirty="0" smtClean="0">
              <a:solidFill>
                <a:schemeClr val="tx1"/>
              </a:solidFill>
            </a:endParaRPr>
          </a:p>
          <a:p>
            <a:pPr algn="ctr"/>
            <a:r>
              <a:rPr lang="hr-HR" dirty="0" smtClean="0">
                <a:solidFill>
                  <a:schemeClr val="tx1"/>
                </a:solidFill>
              </a:rPr>
              <a:t>ANALIZA TROŠKOVA I KORISTI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75427" y="4713107"/>
            <a:ext cx="4800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r-HR" dirty="0" smtClean="0">
              <a:solidFill>
                <a:schemeClr val="tx1"/>
              </a:solidFill>
            </a:endParaRPr>
          </a:p>
          <a:p>
            <a:pPr algn="ctr"/>
            <a:r>
              <a:rPr lang="hr-HR" sz="1400" b="1" dirty="0" smtClean="0">
                <a:solidFill>
                  <a:schemeClr val="tx1"/>
                </a:solidFill>
              </a:rPr>
              <a:t>IZRADA PLANOVA INVESTIRANJA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70433" y="2969459"/>
            <a:ext cx="1542143" cy="1522452"/>
          </a:xfrm>
          <a:prstGeom prst="ellipse">
            <a:avLst/>
          </a:prstGeom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extBox 19"/>
          <p:cNvSpPr txBox="1"/>
          <p:nvPr/>
        </p:nvSpPr>
        <p:spPr>
          <a:xfrm>
            <a:off x="959755" y="3558735"/>
            <a:ext cx="164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/>
              <a:t>2. KORAK</a:t>
            </a:r>
            <a:endParaRPr lang="hr-HR" b="1" dirty="0"/>
          </a:p>
        </p:txBody>
      </p:sp>
      <p:sp>
        <p:nvSpPr>
          <p:cNvPr id="22" name="Oval 21"/>
          <p:cNvSpPr/>
          <p:nvPr/>
        </p:nvSpPr>
        <p:spPr>
          <a:xfrm>
            <a:off x="1124857" y="1151271"/>
            <a:ext cx="1542143" cy="1522452"/>
          </a:xfrm>
          <a:prstGeom prst="ellipse">
            <a:avLst/>
          </a:prstGeom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TextBox 22"/>
          <p:cNvSpPr txBox="1"/>
          <p:nvPr/>
        </p:nvSpPr>
        <p:spPr>
          <a:xfrm>
            <a:off x="1124856" y="1754204"/>
            <a:ext cx="164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/>
              <a:t>1</a:t>
            </a:r>
            <a:r>
              <a:rPr lang="hr-HR" b="1" dirty="0" smtClean="0"/>
              <a:t>. KORAK</a:t>
            </a:r>
            <a:endParaRPr lang="hr-HR" b="1" dirty="0"/>
          </a:p>
        </p:txBody>
      </p:sp>
      <p:sp>
        <p:nvSpPr>
          <p:cNvPr id="24" name="Oval 23"/>
          <p:cNvSpPr/>
          <p:nvPr/>
        </p:nvSpPr>
        <p:spPr>
          <a:xfrm>
            <a:off x="1012370" y="4917248"/>
            <a:ext cx="1542143" cy="1522452"/>
          </a:xfrm>
          <a:prstGeom prst="ellipse">
            <a:avLst/>
          </a:prstGeom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TextBox 24"/>
          <p:cNvSpPr txBox="1"/>
          <p:nvPr/>
        </p:nvSpPr>
        <p:spPr>
          <a:xfrm>
            <a:off x="959755" y="5508358"/>
            <a:ext cx="164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/>
              <a:t>3</a:t>
            </a:r>
            <a:r>
              <a:rPr lang="hr-HR" b="1" dirty="0" smtClean="0"/>
              <a:t>. KORAK</a:t>
            </a: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15357424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600" b="1" dirty="0" smtClean="0"/>
              <a:t>Što želimo postići?</a:t>
            </a:r>
            <a:endParaRPr lang="hr-HR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Smanjiti broj najteži stradavanja</a:t>
            </a:r>
          </a:p>
          <a:p>
            <a:pPr marL="0" indent="0">
              <a:buNone/>
            </a:pPr>
            <a:endParaRPr lang="hr-HR" sz="3200" dirty="0" smtClean="0"/>
          </a:p>
          <a:p>
            <a:r>
              <a:rPr lang="hr-HR" sz="3200" dirty="0" smtClean="0"/>
              <a:t>Cilj je imati:</a:t>
            </a:r>
          </a:p>
          <a:p>
            <a:pPr lvl="1"/>
            <a:r>
              <a:rPr lang="hr-HR" sz="2800" dirty="0" smtClean="0"/>
              <a:t>Vozače s 5 zvjezdica… </a:t>
            </a:r>
          </a:p>
          <a:p>
            <a:pPr lvl="1"/>
            <a:r>
              <a:rPr lang="hr-HR" sz="2800" dirty="0"/>
              <a:t>u</a:t>
            </a:r>
            <a:r>
              <a:rPr lang="hr-HR" sz="2800" dirty="0" smtClean="0"/>
              <a:t> autima s 5 zvjezdica…</a:t>
            </a:r>
          </a:p>
          <a:p>
            <a:pPr lvl="1"/>
            <a:r>
              <a:rPr lang="hr-HR" sz="2800" dirty="0"/>
              <a:t>n</a:t>
            </a:r>
            <a:r>
              <a:rPr lang="hr-HR" sz="2800" dirty="0" smtClean="0"/>
              <a:t>a cestama s 5 zvjezdica... 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635101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68313" y="2598738"/>
            <a:ext cx="8229600" cy="3556000"/>
          </a:xfrm>
        </p:spPr>
        <p:txBody>
          <a:bodyPr/>
          <a:lstStyle/>
          <a:p>
            <a:pPr>
              <a:buFontTx/>
              <a:buNone/>
            </a:pPr>
            <a:r>
              <a:rPr lang="hr-HR" sz="1800" dirty="0" smtClean="0"/>
              <a:t/>
            </a:r>
            <a:br>
              <a:rPr lang="hr-HR" sz="1800" dirty="0" smtClean="0"/>
            </a:br>
            <a:r>
              <a:rPr lang="hr-HR" sz="1800" dirty="0" smtClean="0"/>
              <a:t/>
            </a:r>
            <a:br>
              <a:rPr lang="hr-HR" sz="1800" dirty="0" smtClean="0"/>
            </a:br>
            <a:r>
              <a:rPr lang="hr-HR" sz="1800" dirty="0" smtClean="0"/>
              <a:t/>
            </a:r>
            <a:br>
              <a:rPr lang="hr-HR" sz="1800" dirty="0" smtClean="0"/>
            </a:br>
            <a:endParaRPr lang="en-US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1376" y="98267"/>
            <a:ext cx="57358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Hvala na </a:t>
            </a:r>
            <a:r>
              <a:rPr lang="hr-HR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pozornosti!</a:t>
            </a:r>
            <a:endParaRPr lang="hr-HR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4" descr="hak bmplogo zrezani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540" y="5793843"/>
            <a:ext cx="2325478" cy="72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psc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3108" y="5680521"/>
            <a:ext cx="1305169" cy="8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FPZ_LOG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0386" y="5753020"/>
            <a:ext cx="1678354" cy="725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 descr="Google Maps - Google Chrom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t="16504" r="6715" b="4850"/>
          <a:stretch/>
        </p:blipFill>
        <p:spPr>
          <a:xfrm>
            <a:off x="955993" y="1154123"/>
            <a:ext cx="7254240" cy="42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24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oval" w="lg" len="lg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oval" w="lg" len="lg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982</Words>
  <Application>Microsoft Office PowerPoint</Application>
  <PresentationFormat>On-screen Show (4:3)</PresentationFormat>
  <Paragraphs>193</Paragraphs>
  <Slides>32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Arial</vt:lpstr>
      <vt:lpstr>Arial Narrow</vt:lpstr>
      <vt:lpstr>Tahoma</vt:lpstr>
      <vt:lpstr>Wingdings</vt:lpstr>
      <vt:lpstr>Default Design</vt:lpstr>
      <vt:lpstr>PowerPoint Presentation</vt:lpstr>
      <vt:lpstr>Što je to EuroRAP?</vt:lpstr>
      <vt:lpstr>Pristup povećanju sigurnosti  cestovnog prometa</vt:lpstr>
      <vt:lpstr>PowerPoint Presentation</vt:lpstr>
      <vt:lpstr>Ciljevi</vt:lpstr>
      <vt:lpstr>Kako se tu uklapa EuroRAP?</vt:lpstr>
      <vt:lpstr>Protokoli EuroRAP-a</vt:lpstr>
      <vt:lpstr>PowerPoint Presentation</vt:lpstr>
      <vt:lpstr> KOMPARATIVNA ANALIZA RAZINA RIZIKA  </vt:lpstr>
      <vt:lpstr> KOMPARATIVNA ANALIZA RAZINA RIZIKA  </vt:lpstr>
      <vt:lpstr> KOMPARATIVNA ANALIZA RAZINA RIZIKA  </vt:lpstr>
      <vt:lpstr> KOMPARATIVNA ANALIZA RAZINA RIZIKA  </vt:lpstr>
      <vt:lpstr> KOMPARATIVNA ANALIZA RAZINA RIZIKA  </vt:lpstr>
      <vt:lpstr> KOMPARATIVNA ANALIZA RAZINA RIZIKA  </vt:lpstr>
      <vt:lpstr> KOMPARATIVNA ANALIZA RAZINA RIZIKA  </vt:lpstr>
      <vt:lpstr>Ocjenjivanje zvjezdicama  Road Protection Score (RPS)</vt:lpstr>
      <vt:lpstr>Što ocjenjuje RPS?</vt:lpstr>
      <vt:lpstr>Zašto ocjenjujemo zvjezdicama?</vt:lpstr>
      <vt:lpstr>Preporuke i neka od tehničkih poboljšanja</vt:lpstr>
      <vt:lpstr>Kako? …prikupljanje podataka</vt:lpstr>
      <vt:lpstr>Obrada RPS podataka –FPZ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Što želimo postići?</vt:lpstr>
      <vt:lpstr>PowerPoint Presentation</vt:lpstr>
    </vt:vector>
  </TitlesOfParts>
  <Company>iRAP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</dc:creator>
  <cp:lastModifiedBy>Marko Ševrović</cp:lastModifiedBy>
  <cp:revision>287</cp:revision>
  <dcterms:created xsi:type="dcterms:W3CDTF">2009-03-12T14:55:29Z</dcterms:created>
  <dcterms:modified xsi:type="dcterms:W3CDTF">2014-05-14T21:30:20Z</dcterms:modified>
</cp:coreProperties>
</file>