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1" r:id="rId1"/>
  </p:sldMasterIdLst>
  <p:notesMasterIdLst>
    <p:notesMasterId r:id="rId24"/>
  </p:notesMasterIdLst>
  <p:sldIdLst>
    <p:sldId id="268" r:id="rId2"/>
    <p:sldId id="405" r:id="rId3"/>
    <p:sldId id="411" r:id="rId4"/>
    <p:sldId id="392" r:id="rId5"/>
    <p:sldId id="393" r:id="rId6"/>
    <p:sldId id="394" r:id="rId7"/>
    <p:sldId id="399" r:id="rId8"/>
    <p:sldId id="412" r:id="rId9"/>
    <p:sldId id="397" r:id="rId10"/>
    <p:sldId id="396" r:id="rId11"/>
    <p:sldId id="400" r:id="rId12"/>
    <p:sldId id="419" r:id="rId13"/>
    <p:sldId id="418" r:id="rId14"/>
    <p:sldId id="417" r:id="rId15"/>
    <p:sldId id="416" r:id="rId16"/>
    <p:sldId id="421" r:id="rId17"/>
    <p:sldId id="422" r:id="rId18"/>
    <p:sldId id="423" r:id="rId19"/>
    <p:sldId id="424" r:id="rId20"/>
    <p:sldId id="425" r:id="rId21"/>
    <p:sldId id="415" r:id="rId22"/>
    <p:sldId id="380" r:id="rId23"/>
  </p:sldIdLst>
  <p:sldSz cx="9144000" cy="6858000" type="screen4x3"/>
  <p:notesSz cx="6858000" cy="9144000"/>
  <p:defaultTextStyle>
    <a:defPPr>
      <a:defRPr lang="en-A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CDEA0"/>
    <a:srgbClr val="323232"/>
    <a:srgbClr val="3F3F3F"/>
    <a:srgbClr val="4D4D4D"/>
    <a:srgbClr val="777777"/>
    <a:srgbClr val="333333"/>
    <a:srgbClr val="1C1C1C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402" autoAdjust="0"/>
    <p:restoredTop sz="93206" autoAdjust="0"/>
  </p:normalViewPr>
  <p:slideViewPr>
    <p:cSldViewPr snapToGrid="0">
      <p:cViewPr varScale="1">
        <p:scale>
          <a:sx n="68" d="100"/>
          <a:sy n="68" d="100"/>
        </p:scale>
        <p:origin x="666" y="1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sevrovic\Desktop\export_eceste%20(1)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sevrovic\Desktop\export_eceste%20(1)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sevrovic\Desktop\export_eceste%20(1)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'[export_eceste (1).xlsx]Sheet1'!$AX$25</c:f>
              <c:strCache>
                <c:ptCount val="1"/>
                <c:pt idx="0">
                  <c:v>Broj PN prema Vrsti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'[export_eceste (1).xlsx]Sheet1'!$AW$26:$AW$31</c:f>
              <c:strCache>
                <c:ptCount val="6"/>
                <c:pt idx="0">
                  <c:v>bočni sudar</c:v>
                </c:pt>
                <c:pt idx="1">
                  <c:v>vožnja u slijedu</c:v>
                </c:pt>
                <c:pt idx="2">
                  <c:v>udar vozila u parkirano vozilo</c:v>
                </c:pt>
                <c:pt idx="3">
                  <c:v>iz suprotnih smjerova</c:v>
                </c:pt>
                <c:pt idx="4">
                  <c:v>nalet na motocikl ili moped</c:v>
                </c:pt>
                <c:pt idx="5">
                  <c:v>usporedna vožnja</c:v>
                </c:pt>
              </c:strCache>
            </c:strRef>
          </c:cat>
          <c:val>
            <c:numRef>
              <c:f>'[export_eceste (1).xlsx]Sheet1'!$AX$26:$AX$31</c:f>
              <c:numCache>
                <c:formatCode>General</c:formatCode>
                <c:ptCount val="6"/>
                <c:pt idx="0">
                  <c:v>9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'[export_eceste (1).xlsx]Sheet1'!$AV$26</c:f>
              <c:strCache>
                <c:ptCount val="1"/>
                <c:pt idx="0">
                  <c:v>Broj PN prema Okolnosti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'[export_eceste (1).xlsx]Sheet1'!$AU$27:$AU$31</c:f>
              <c:strCache>
                <c:ptCount val="5"/>
                <c:pt idx="0">
                  <c:v>brzina neprimjerena uvjetima</c:v>
                </c:pt>
                <c:pt idx="1">
                  <c:v>vožnja na nedovoljnoj udaljenosti</c:v>
                </c:pt>
                <c:pt idx="2">
                  <c:v>nepropisno prestrojavanje</c:v>
                </c:pt>
                <c:pt idx="3">
                  <c:v>nepropisno kretanje vozila na kolniku</c:v>
                </c:pt>
                <c:pt idx="4">
                  <c:v>nepoštivanje svjetlosnog znaka</c:v>
                </c:pt>
              </c:strCache>
            </c:strRef>
          </c:cat>
          <c:val>
            <c:numRef>
              <c:f>'[export_eceste (1).xlsx]Sheet1'!$AV$27:$AV$31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'[export_eceste (1).xlsx]Sheet1'!$AX$34:$AX$35</c:f>
              <c:strCache>
                <c:ptCount val="2"/>
                <c:pt idx="1">
                  <c:v>Broj PN prema Vidljivosti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'[export_eceste (1).xlsx]Sheet1'!$AW$36:$AW$37</c:f>
              <c:strCache>
                <c:ptCount val="2"/>
                <c:pt idx="0">
                  <c:v>Dan</c:v>
                </c:pt>
                <c:pt idx="1">
                  <c:v>Noć</c:v>
                </c:pt>
              </c:strCache>
            </c:strRef>
          </c:cat>
          <c:val>
            <c:numRef>
              <c:f>'[export_eceste (1).xlsx]Sheet1'!$AX$36:$AX$37</c:f>
              <c:numCache>
                <c:formatCode>General</c:formatCode>
                <c:ptCount val="2"/>
                <c:pt idx="0">
                  <c:v>5</c:v>
                </c:pt>
                <c:pt idx="1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noProof="0" smtClean="0"/>
              <a:t>Click to edit Master text styles</a:t>
            </a:r>
          </a:p>
          <a:p>
            <a:pPr lvl="1"/>
            <a:r>
              <a:rPr lang="en-AU" noProof="0" smtClean="0"/>
              <a:t>Second level</a:t>
            </a:r>
          </a:p>
          <a:p>
            <a:pPr lvl="2"/>
            <a:r>
              <a:rPr lang="en-AU" noProof="0" smtClean="0"/>
              <a:t>Third level</a:t>
            </a:r>
          </a:p>
          <a:p>
            <a:pPr lvl="3"/>
            <a:r>
              <a:rPr lang="en-AU" noProof="0" smtClean="0"/>
              <a:t>Fourth level</a:t>
            </a:r>
          </a:p>
          <a:p>
            <a:pPr lvl="4"/>
            <a:r>
              <a:rPr lang="en-AU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506446C-F88D-4F46-A65A-70F64AE86786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156937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5F67D2F-6065-45D9-ACFD-616670F47CFB}" type="slidenum">
              <a:rPr lang="en-AU" smtClean="0"/>
              <a:pPr/>
              <a:t>1</a:t>
            </a:fld>
            <a:endParaRPr lang="en-AU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33144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06446C-F88D-4F46-A65A-70F64AE86786}" type="slidenum">
              <a:rPr lang="en-AU" smtClean="0"/>
              <a:pPr>
                <a:defRPr/>
              </a:pPr>
              <a:t>18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551253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2F1CA-1EC5-45F3-BFC3-426471EC1FD5}" type="datetimeFigureOut">
              <a:rPr lang="hr-HR" smtClean="0"/>
              <a:t>14.5.2014.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E983-BD9D-4E8F-99C6-4829E150A2C9}" type="slidenum">
              <a:rPr lang="hr-HR" smtClean="0"/>
              <a:t>‹#›</a:t>
            </a:fld>
            <a:endParaRPr lang="hr-HR"/>
          </a:p>
        </p:txBody>
      </p:sp>
      <p:pic>
        <p:nvPicPr>
          <p:cNvPr id="7" name="Picture 7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8913" y="6443663"/>
            <a:ext cx="1144587" cy="269875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/>
          </a:ln>
        </p:spPr>
      </p:pic>
      <p:pic>
        <p:nvPicPr>
          <p:cNvPr id="8" name="Picture 10" descr="hak bmplogo zrezani.bmp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296150" y="6096000"/>
            <a:ext cx="162877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1" descr="npscp.jpg"/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62413" y="6324600"/>
            <a:ext cx="8001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2" descr="FPZ_LOGO.jpg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84375" y="6391275"/>
            <a:ext cx="981075" cy="423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7808061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5FDBC6-538D-4A38-BD17-8BCAA30AF8D4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468836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6BC442-538E-4B65-A99C-9ECDF153D7B9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5824443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CB9F2E-C6C9-422A-926E-56FA2EC492F3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8621665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9A9DAE-3757-4EE6-80E9-E229B6B09673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022487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C456A2-FA91-4D50-BC23-61EB929C2C12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8506676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A2A5EE-1382-4F23-A1F7-F9A015D8DD13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7198903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97FAF2-35B2-4A9E-AB0D-4907F547BE4C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9588828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BF5016-E0A5-4266-8C13-41F224E1A0E1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8083612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07FA17-1795-47DC-A30C-5DF7271CB568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4017644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F42A1C-0B57-4345-8E2D-64F61167AC53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9107055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47908E9-EE80-4A74-B778-CDBD33B21AC7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  <p:sp>
        <p:nvSpPr>
          <p:cNvPr id="7" name="AutoShape 7"/>
          <p:cNvSpPr>
            <a:spLocks noChangeArrowheads="1"/>
          </p:cNvSpPr>
          <p:nvPr userDrawn="1"/>
        </p:nvSpPr>
        <p:spPr bwMode="auto">
          <a:xfrm flipH="1">
            <a:off x="1354138" y="0"/>
            <a:ext cx="5881687" cy="6742113"/>
          </a:xfrm>
          <a:prstGeom prst="moon">
            <a:avLst>
              <a:gd name="adj" fmla="val 54574"/>
            </a:avLst>
          </a:prstGeom>
          <a:solidFill>
            <a:schemeClr val="bg1">
              <a:lumMod val="95000"/>
            </a:schemeClr>
          </a:solidFill>
          <a:ln w="12700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8" name="AutoShape 5"/>
          <p:cNvSpPr>
            <a:spLocks noChangeArrowheads="1"/>
          </p:cNvSpPr>
          <p:nvPr userDrawn="1"/>
        </p:nvSpPr>
        <p:spPr bwMode="auto">
          <a:xfrm flipH="1">
            <a:off x="0" y="-242888"/>
            <a:ext cx="6924675" cy="7100888"/>
          </a:xfrm>
          <a:prstGeom prst="moon">
            <a:avLst>
              <a:gd name="adj" fmla="val 50000"/>
            </a:avLst>
          </a:prstGeom>
          <a:noFill/>
          <a:ln w="12700">
            <a:solidFill>
              <a:schemeClr val="bg1">
                <a:lumMod val="65000"/>
              </a:schemeClr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GB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1566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</p:sldLayoutIdLst>
  <p:transition spd="med">
    <p:fade/>
  </p:transition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7" Type="http://schemas.openxmlformats.org/officeDocument/2006/relationships/image" Target="../media/image31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g"/><Relationship Id="rId5" Type="http://schemas.openxmlformats.org/officeDocument/2006/relationships/image" Target="../media/image29.jpeg"/><Relationship Id="rId4" Type="http://schemas.openxmlformats.org/officeDocument/2006/relationships/image" Target="../media/image28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cdc.jpg"/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56257" cy="6858000"/>
          </a:xfrm>
          <a:prstGeom prst="rect">
            <a:avLst/>
          </a:prstGeom>
        </p:spPr>
      </p:pic>
      <p:sp>
        <p:nvSpPr>
          <p:cNvPr id="3076" name="AutoShape 6"/>
          <p:cNvSpPr>
            <a:spLocks noChangeArrowheads="1"/>
          </p:cNvSpPr>
          <p:nvPr/>
        </p:nvSpPr>
        <p:spPr bwMode="auto">
          <a:xfrm flipH="1">
            <a:off x="465107" y="62706"/>
            <a:ext cx="5780088" cy="6732588"/>
          </a:xfrm>
          <a:prstGeom prst="moon">
            <a:avLst>
              <a:gd name="adj" fmla="val 38880"/>
            </a:avLst>
          </a:prstGeom>
          <a:solidFill>
            <a:schemeClr val="bg2">
              <a:lumMod val="60000"/>
              <a:lumOff val="40000"/>
              <a:alpha val="30196"/>
            </a:schemeClr>
          </a:solidFill>
          <a:ln w="12700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GB">
              <a:latin typeface="Arial" pitchFamily="34" charset="0"/>
              <a:cs typeface="Arial" pitchFamily="34" charset="0"/>
            </a:endParaRPr>
          </a:p>
        </p:txBody>
      </p:sp>
      <p:sp>
        <p:nvSpPr>
          <p:cNvPr id="3077" name="Rectangle 7"/>
          <p:cNvSpPr>
            <a:spLocks noChangeArrowheads="1"/>
          </p:cNvSpPr>
          <p:nvPr/>
        </p:nvSpPr>
        <p:spPr bwMode="auto">
          <a:xfrm>
            <a:off x="315301" y="2556082"/>
            <a:ext cx="8248650" cy="122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defRPr/>
            </a:pPr>
            <a:r>
              <a:rPr lang="pl-PL" sz="2800" dirty="0">
                <a:ln w="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KLASTERIZACIJA PROMETNIH NESREĆA U GRADU ZAGREBU</a:t>
            </a:r>
            <a:endParaRPr lang="en-AU" dirty="0">
              <a:ln w="0">
                <a:solidFill>
                  <a:schemeClr val="tx1">
                    <a:lumMod val="75000"/>
                    <a:lumOff val="25000"/>
                  </a:schemeClr>
                </a:solidFill>
              </a:ln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4105" name="Picture 12" descr="npscp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699260" y="5991881"/>
            <a:ext cx="1140918" cy="760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315301" y="4185193"/>
            <a:ext cx="4826000" cy="122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defRPr/>
            </a:pPr>
            <a:r>
              <a:rPr lang="hr-HR" dirty="0" smtClean="0">
                <a:ln w="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hr-HR" dirty="0" smtClean="0">
                <a:ln w="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hr-HR" dirty="0" smtClean="0">
                <a:ln w="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Prezentira: </a:t>
            </a:r>
          </a:p>
          <a:p>
            <a:pPr>
              <a:spcBef>
                <a:spcPct val="20000"/>
              </a:spcBef>
              <a:defRPr/>
            </a:pPr>
            <a:r>
              <a:rPr lang="hr-HR" dirty="0" smtClean="0">
                <a:ln w="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mr.sc</a:t>
            </a:r>
            <a:r>
              <a:rPr lang="hr-HR" dirty="0" smtClean="0">
                <a:ln w="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. </a:t>
            </a:r>
            <a:r>
              <a:rPr lang="hr-HR" b="1" dirty="0" smtClean="0">
                <a:ln w="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Marko </a:t>
            </a:r>
            <a:r>
              <a:rPr lang="hr-HR" b="1" dirty="0" err="1" smtClean="0">
                <a:ln w="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Ševrović</a:t>
            </a:r>
            <a:r>
              <a:rPr lang="hr-HR" dirty="0" smtClean="0">
                <a:ln w="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, dipl. ing.</a:t>
            </a:r>
          </a:p>
          <a:p>
            <a:pPr>
              <a:spcBef>
                <a:spcPct val="20000"/>
              </a:spcBef>
              <a:defRPr/>
            </a:pPr>
            <a:r>
              <a:rPr lang="hr-HR" dirty="0" smtClean="0">
                <a:ln w="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Fakultet prometnih znanosti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107" y="284750"/>
            <a:ext cx="2179620" cy="104550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1991" y="476817"/>
            <a:ext cx="993650" cy="85344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25881" y="903538"/>
            <a:ext cx="22733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1400" dirty="0" smtClean="0"/>
              <a:t>Geodetski Fakultet</a:t>
            </a:r>
          </a:p>
          <a:p>
            <a:r>
              <a:rPr lang="hr-HR" sz="1400" dirty="0" smtClean="0"/>
              <a:t>Katedra za </a:t>
            </a:r>
            <a:r>
              <a:rPr lang="hr-HR" sz="1400" dirty="0" err="1" smtClean="0"/>
              <a:t>geoinformatiku</a:t>
            </a:r>
            <a:endParaRPr lang="hr-HR" sz="14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Straight Connector 44"/>
          <p:cNvCxnSpPr/>
          <p:nvPr/>
        </p:nvCxnSpPr>
        <p:spPr>
          <a:xfrm flipH="1">
            <a:off x="8162528" y="302455"/>
            <a:ext cx="643144" cy="497659"/>
          </a:xfrm>
          <a:prstGeom prst="line">
            <a:avLst/>
          </a:prstGeom>
          <a:ln w="762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5549888" y="696512"/>
            <a:ext cx="2707343" cy="201526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Oval 30"/>
          <p:cNvSpPr/>
          <p:nvPr/>
        </p:nvSpPr>
        <p:spPr>
          <a:xfrm>
            <a:off x="7629256" y="1704145"/>
            <a:ext cx="443753" cy="273424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Oval 38"/>
          <p:cNvSpPr/>
          <p:nvPr/>
        </p:nvSpPr>
        <p:spPr>
          <a:xfrm>
            <a:off x="7470121" y="1019241"/>
            <a:ext cx="443753" cy="355003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4" name="Straight Connector 43"/>
          <p:cNvCxnSpPr>
            <a:stCxn id="39" idx="7"/>
          </p:cNvCxnSpPr>
          <p:nvPr/>
        </p:nvCxnSpPr>
        <p:spPr>
          <a:xfrm flipH="1">
            <a:off x="7207220" y="1071230"/>
            <a:ext cx="641668" cy="487688"/>
          </a:xfrm>
          <a:prstGeom prst="line">
            <a:avLst/>
          </a:prstGeom>
          <a:ln w="762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4680093" y="1337482"/>
            <a:ext cx="2707343" cy="201526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Oval 29"/>
          <p:cNvSpPr/>
          <p:nvPr/>
        </p:nvSpPr>
        <p:spPr>
          <a:xfrm>
            <a:off x="6580389" y="2883229"/>
            <a:ext cx="443753" cy="273424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Oval 32"/>
          <p:cNvSpPr/>
          <p:nvPr/>
        </p:nvSpPr>
        <p:spPr>
          <a:xfrm>
            <a:off x="5031054" y="1703361"/>
            <a:ext cx="785308" cy="355003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Oval 33"/>
          <p:cNvSpPr/>
          <p:nvPr/>
        </p:nvSpPr>
        <p:spPr>
          <a:xfrm>
            <a:off x="6339227" y="854963"/>
            <a:ext cx="785308" cy="355003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Oval 34"/>
          <p:cNvSpPr/>
          <p:nvPr/>
        </p:nvSpPr>
        <p:spPr>
          <a:xfrm>
            <a:off x="6139750" y="1797422"/>
            <a:ext cx="785308" cy="355003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Oval 36"/>
          <p:cNvSpPr/>
          <p:nvPr/>
        </p:nvSpPr>
        <p:spPr>
          <a:xfrm>
            <a:off x="6501490" y="2378068"/>
            <a:ext cx="554020" cy="355003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Oval 37"/>
          <p:cNvSpPr/>
          <p:nvPr/>
        </p:nvSpPr>
        <p:spPr>
          <a:xfrm>
            <a:off x="5930553" y="1458289"/>
            <a:ext cx="443753" cy="355003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Oval 39"/>
          <p:cNvSpPr/>
          <p:nvPr/>
        </p:nvSpPr>
        <p:spPr>
          <a:xfrm>
            <a:off x="5636057" y="926002"/>
            <a:ext cx="443753" cy="355003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3" name="Straight Connector 42"/>
          <p:cNvCxnSpPr/>
          <p:nvPr/>
        </p:nvCxnSpPr>
        <p:spPr>
          <a:xfrm flipH="1">
            <a:off x="6222424" y="1890165"/>
            <a:ext cx="638359" cy="498884"/>
          </a:xfrm>
          <a:prstGeom prst="line">
            <a:avLst/>
          </a:prstGeom>
          <a:ln w="762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3620685" y="2233065"/>
            <a:ext cx="2707343" cy="201526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Oval 28"/>
          <p:cNvSpPr/>
          <p:nvPr/>
        </p:nvSpPr>
        <p:spPr>
          <a:xfrm>
            <a:off x="3972546" y="2459647"/>
            <a:ext cx="443753" cy="273424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Oval 31"/>
          <p:cNvSpPr/>
          <p:nvPr/>
        </p:nvSpPr>
        <p:spPr>
          <a:xfrm>
            <a:off x="5437116" y="2502003"/>
            <a:ext cx="785308" cy="355003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Oval 35"/>
          <p:cNvSpPr/>
          <p:nvPr/>
        </p:nvSpPr>
        <p:spPr>
          <a:xfrm>
            <a:off x="5716635" y="3591441"/>
            <a:ext cx="443753" cy="355003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Oval 40"/>
          <p:cNvSpPr/>
          <p:nvPr/>
        </p:nvSpPr>
        <p:spPr>
          <a:xfrm>
            <a:off x="4668660" y="2491135"/>
            <a:ext cx="443753" cy="355003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8" name="Straight Connector 7"/>
          <p:cNvCxnSpPr>
            <a:stCxn id="32" idx="7"/>
          </p:cNvCxnSpPr>
          <p:nvPr/>
        </p:nvCxnSpPr>
        <p:spPr>
          <a:xfrm flipH="1">
            <a:off x="5354431" y="2553992"/>
            <a:ext cx="752987" cy="611624"/>
          </a:xfrm>
          <a:prstGeom prst="line">
            <a:avLst/>
          </a:prstGeom>
          <a:ln w="762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2761865" y="2878523"/>
            <a:ext cx="2707343" cy="201526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Oval 2"/>
          <p:cNvSpPr/>
          <p:nvPr/>
        </p:nvSpPr>
        <p:spPr>
          <a:xfrm>
            <a:off x="3024532" y="3041680"/>
            <a:ext cx="785308" cy="355003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Oval 21"/>
          <p:cNvSpPr/>
          <p:nvPr/>
        </p:nvSpPr>
        <p:spPr>
          <a:xfrm>
            <a:off x="4276006" y="3467504"/>
            <a:ext cx="785308" cy="355003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Oval 22"/>
          <p:cNvSpPr/>
          <p:nvPr/>
        </p:nvSpPr>
        <p:spPr>
          <a:xfrm>
            <a:off x="3024532" y="3575977"/>
            <a:ext cx="443753" cy="355003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Oval 23"/>
          <p:cNvSpPr/>
          <p:nvPr/>
        </p:nvSpPr>
        <p:spPr>
          <a:xfrm>
            <a:off x="3809840" y="4283743"/>
            <a:ext cx="785308" cy="355003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Oval 24"/>
          <p:cNvSpPr/>
          <p:nvPr/>
        </p:nvSpPr>
        <p:spPr>
          <a:xfrm>
            <a:off x="4727376" y="3946444"/>
            <a:ext cx="493959" cy="319593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Oval 25"/>
          <p:cNvSpPr/>
          <p:nvPr/>
        </p:nvSpPr>
        <p:spPr>
          <a:xfrm>
            <a:off x="3750670" y="3713586"/>
            <a:ext cx="443753" cy="273424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Oval 26"/>
          <p:cNvSpPr/>
          <p:nvPr/>
        </p:nvSpPr>
        <p:spPr>
          <a:xfrm>
            <a:off x="2935780" y="4207542"/>
            <a:ext cx="545054" cy="507403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Oval 27"/>
          <p:cNvSpPr/>
          <p:nvPr/>
        </p:nvSpPr>
        <p:spPr>
          <a:xfrm>
            <a:off x="3977026" y="2988115"/>
            <a:ext cx="785308" cy="355003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" name="Straight Arrow Connector 4"/>
          <p:cNvCxnSpPr>
            <a:stCxn id="22" idx="7"/>
          </p:cNvCxnSpPr>
          <p:nvPr/>
        </p:nvCxnSpPr>
        <p:spPr>
          <a:xfrm flipH="1">
            <a:off x="2635758" y="3519493"/>
            <a:ext cx="2310550" cy="1828276"/>
          </a:xfrm>
          <a:prstGeom prst="straightConnector1">
            <a:avLst/>
          </a:prstGeom>
          <a:ln w="7620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5525995" y="350830"/>
            <a:ext cx="1626464" cy="381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smtClean="0"/>
              <a:t>Vozilo</a:t>
            </a:r>
            <a:endParaRPr lang="en-GB" dirty="0"/>
          </a:p>
        </p:txBody>
      </p:sp>
      <p:sp>
        <p:nvSpPr>
          <p:cNvPr id="46" name="TextBox 45"/>
          <p:cNvSpPr txBox="1"/>
          <p:nvPr/>
        </p:nvSpPr>
        <p:spPr>
          <a:xfrm>
            <a:off x="3625041" y="1861893"/>
            <a:ext cx="1626464" cy="381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smtClean="0"/>
              <a:t>Vozač</a:t>
            </a:r>
            <a:endParaRPr lang="en-GB" dirty="0"/>
          </a:p>
        </p:txBody>
      </p:sp>
      <p:sp>
        <p:nvSpPr>
          <p:cNvPr id="47" name="TextBox 46"/>
          <p:cNvSpPr txBox="1"/>
          <p:nvPr/>
        </p:nvSpPr>
        <p:spPr>
          <a:xfrm>
            <a:off x="562521" y="2865925"/>
            <a:ext cx="224140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smtClean="0"/>
              <a:t>Sekundarna zaštita</a:t>
            </a:r>
          </a:p>
          <a:p>
            <a:r>
              <a:rPr lang="hr-HR" sz="1600" dirty="0" smtClean="0"/>
              <a:t>(u trenutku i nakon događanja </a:t>
            </a:r>
            <a:r>
              <a:rPr lang="hr-HR" sz="1600" dirty="0" err="1" smtClean="0"/>
              <a:t>PN</a:t>
            </a:r>
            <a:r>
              <a:rPr lang="hr-HR" sz="1600" dirty="0" smtClean="0"/>
              <a:t>)</a:t>
            </a:r>
            <a:endParaRPr lang="en-GB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357050" y="381568"/>
            <a:ext cx="388651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000" b="1" dirty="0" smtClean="0"/>
              <a:t>Zašto se događaju prometne nesreće s najtežim posljedicama?</a:t>
            </a:r>
            <a:endParaRPr lang="en-GB" sz="2000" b="1" dirty="0"/>
          </a:p>
        </p:txBody>
      </p:sp>
      <p:sp>
        <p:nvSpPr>
          <p:cNvPr id="9" name="Explosion 2 8"/>
          <p:cNvSpPr/>
          <p:nvPr/>
        </p:nvSpPr>
        <p:spPr>
          <a:xfrm>
            <a:off x="653517" y="5170352"/>
            <a:ext cx="2592891" cy="1622822"/>
          </a:xfrm>
          <a:prstGeom prst="irregularSeal2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 smtClean="0"/>
              <a:t>Teška Nesreća</a:t>
            </a:r>
            <a:endParaRPr lang="en-GB" dirty="0"/>
          </a:p>
        </p:txBody>
      </p:sp>
      <p:sp>
        <p:nvSpPr>
          <p:cNvPr id="48" name="TextBox 47"/>
          <p:cNvSpPr txBox="1"/>
          <p:nvPr/>
        </p:nvSpPr>
        <p:spPr>
          <a:xfrm>
            <a:off x="4638988" y="983678"/>
            <a:ext cx="1626464" cy="381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smtClean="0"/>
              <a:t>Cesta</a:t>
            </a:r>
            <a:endParaRPr lang="en-GB" dirty="0"/>
          </a:p>
        </p:txBody>
      </p:sp>
      <p:sp>
        <p:nvSpPr>
          <p:cNvPr id="10" name="Rectangle 9"/>
          <p:cNvSpPr/>
          <p:nvPr/>
        </p:nvSpPr>
        <p:spPr>
          <a:xfrm>
            <a:off x="357050" y="1481803"/>
            <a:ext cx="370602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prof. James Reason</a:t>
            </a:r>
            <a:br>
              <a:rPr lang="en-US" sz="1400" dirty="0" smtClean="0"/>
            </a:br>
            <a:r>
              <a:rPr lang="en-US" sz="1400" dirty="0" smtClean="0"/>
              <a:t>(University of Manchester) </a:t>
            </a:r>
            <a:endParaRPr lang="hr-HR" sz="1400" dirty="0" smtClean="0"/>
          </a:p>
          <a:p>
            <a:r>
              <a:rPr lang="en-US" sz="1400" dirty="0" smtClean="0"/>
              <a:t>”Model </a:t>
            </a:r>
            <a:r>
              <a:rPr lang="en-US" sz="1400" dirty="0" err="1" smtClean="0"/>
              <a:t>sira</a:t>
            </a:r>
            <a:r>
              <a:rPr lang="en-US" sz="1400" dirty="0" smtClean="0"/>
              <a:t> </a:t>
            </a:r>
            <a:r>
              <a:rPr lang="en-US" sz="1400" dirty="0" err="1" smtClean="0"/>
              <a:t>sa</a:t>
            </a:r>
            <a:r>
              <a:rPr lang="en-US" sz="1400" dirty="0" smtClean="0"/>
              <a:t> </a:t>
            </a:r>
            <a:r>
              <a:rPr lang="en-US" sz="1400" dirty="0" err="1" smtClean="0"/>
              <a:t>rupama</a:t>
            </a:r>
            <a:endParaRPr lang="en-GB" sz="1400" dirty="0"/>
          </a:p>
        </p:txBody>
      </p:sp>
      <p:cxnSp>
        <p:nvCxnSpPr>
          <p:cNvPr id="13" name="Straight Arrow Connector 12"/>
          <p:cNvCxnSpPr/>
          <p:nvPr/>
        </p:nvCxnSpPr>
        <p:spPr>
          <a:xfrm flipH="1" flipV="1">
            <a:off x="5038005" y="4176033"/>
            <a:ext cx="964156" cy="6650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033764" y="4793045"/>
            <a:ext cx="2069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dirty="0" smtClean="0"/>
              <a:t>Nedostaci sustava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371849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Kako pronaći tih 10%?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4520399" cy="4351338"/>
          </a:xfrm>
        </p:spPr>
        <p:txBody>
          <a:bodyPr/>
          <a:lstStyle/>
          <a:p>
            <a:r>
              <a:rPr lang="hr-HR" dirty="0" smtClean="0"/>
              <a:t>Vođenje evidencije o prometnim nesrećama</a:t>
            </a:r>
          </a:p>
          <a:p>
            <a:r>
              <a:rPr lang="hr-HR" dirty="0" smtClean="0"/>
              <a:t>Statistička analiza </a:t>
            </a:r>
            <a:endParaRPr lang="hr-HR" dirty="0"/>
          </a:p>
          <a:p>
            <a:r>
              <a:rPr lang="hr-HR" dirty="0"/>
              <a:t>Baza podataka o prometnim </a:t>
            </a:r>
            <a:r>
              <a:rPr lang="hr-HR" dirty="0" smtClean="0"/>
              <a:t>nesrećama</a:t>
            </a:r>
          </a:p>
          <a:p>
            <a:r>
              <a:rPr lang="hr-HR" dirty="0"/>
              <a:t>Ministarstvo unutarnjih poslova RH prilikom policijskog očevida evidentira </a:t>
            </a:r>
            <a:r>
              <a:rPr lang="hr-HR" dirty="0" err="1"/>
              <a:t>GPS</a:t>
            </a:r>
            <a:r>
              <a:rPr lang="hr-HR" dirty="0"/>
              <a:t> lokaciju svake prometne nesreće</a:t>
            </a:r>
          </a:p>
          <a:p>
            <a:r>
              <a:rPr lang="hr-HR" dirty="0"/>
              <a:t>Od 2009. </a:t>
            </a:r>
          </a:p>
          <a:p>
            <a:pPr lvl="1"/>
            <a:endParaRPr lang="hr-HR" dirty="0" smtClean="0"/>
          </a:p>
          <a:p>
            <a:pPr marL="0" indent="0">
              <a:buNone/>
            </a:pPr>
            <a:endParaRPr lang="hr-H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8624" y="894742"/>
            <a:ext cx="3684068" cy="275168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8625" y="3879777"/>
            <a:ext cx="3684067" cy="27516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85666146"/>
      </p:ext>
    </p:extLst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BAZA PODATAKA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29126" y="598625"/>
            <a:ext cx="4825232" cy="6133715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4177863" y="3247697"/>
            <a:ext cx="1820917" cy="47296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6721905"/>
      </p:ext>
    </p:extLst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GIS </a:t>
            </a:r>
            <a:r>
              <a:rPr lang="hr-HR" dirty="0"/>
              <a:t>&amp;</a:t>
            </a:r>
            <a:r>
              <a:rPr lang="hr-HR" dirty="0" smtClean="0"/>
              <a:t> Alati za geoprostornu statističku analizu </a:t>
            </a:r>
            <a:endParaRPr lang="en-GB" dirty="0"/>
          </a:p>
        </p:txBody>
      </p:sp>
      <p:pic>
        <p:nvPicPr>
          <p:cNvPr id="4" name="Content Placeholder 3" descr="e-ceste - Google Chrome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539" y="1568217"/>
            <a:ext cx="7604922" cy="461951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51082226"/>
      </p:ext>
    </p:extLst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e-ceste - Google Chrome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230" y="422495"/>
            <a:ext cx="8634563" cy="52449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Rectangle 9"/>
          <p:cNvSpPr/>
          <p:nvPr/>
        </p:nvSpPr>
        <p:spPr>
          <a:xfrm>
            <a:off x="4974957" y="4486759"/>
            <a:ext cx="3967565" cy="209227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Oval 4"/>
          <p:cNvSpPr/>
          <p:nvPr/>
        </p:nvSpPr>
        <p:spPr>
          <a:xfrm>
            <a:off x="8237916" y="5237339"/>
            <a:ext cx="263471" cy="27122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/>
          <p:cNvSpPr/>
          <p:nvPr/>
        </p:nvSpPr>
        <p:spPr>
          <a:xfrm>
            <a:off x="8019649" y="5743657"/>
            <a:ext cx="700006" cy="69871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3936569" y="1181751"/>
            <a:ext cx="17978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200" dirty="0" smtClean="0"/>
              <a:t>Materijalna šteta i </a:t>
            </a:r>
            <a:r>
              <a:rPr lang="hr-HR" sz="1200" dirty="0" err="1" smtClean="0"/>
              <a:t>LTO</a:t>
            </a:r>
            <a:endParaRPr lang="en-GB" sz="1200" dirty="0"/>
          </a:p>
        </p:txBody>
      </p:sp>
      <p:sp>
        <p:nvSpPr>
          <p:cNvPr id="7" name="Oval 6"/>
          <p:cNvSpPr/>
          <p:nvPr/>
        </p:nvSpPr>
        <p:spPr>
          <a:xfrm>
            <a:off x="8301202" y="4699162"/>
            <a:ext cx="136902" cy="14310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5120180" y="5267682"/>
            <a:ext cx="29481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200" dirty="0" err="1" smtClean="0"/>
              <a:t>PN</a:t>
            </a:r>
            <a:r>
              <a:rPr lang="hr-HR" sz="1200" dirty="0" smtClean="0"/>
              <a:t> sa teško ozlijeđenim osobama</a:t>
            </a:r>
            <a:endParaRPr lang="en-GB" sz="1200" dirty="0"/>
          </a:p>
        </p:txBody>
      </p:sp>
      <p:sp>
        <p:nvSpPr>
          <p:cNvPr id="11" name="TextBox 10"/>
          <p:cNvSpPr txBox="1"/>
          <p:nvPr/>
        </p:nvSpPr>
        <p:spPr>
          <a:xfrm>
            <a:off x="5120180" y="4611435"/>
            <a:ext cx="28994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200" dirty="0" err="1" smtClean="0"/>
              <a:t>PN</a:t>
            </a:r>
            <a:r>
              <a:rPr lang="hr-HR" sz="1200" dirty="0" smtClean="0"/>
              <a:t> sa Materijalnom štetom i/ili lakom tjelesnom ozljedom</a:t>
            </a:r>
            <a:endParaRPr lang="en-GB" sz="1200" dirty="0"/>
          </a:p>
        </p:txBody>
      </p:sp>
      <p:sp>
        <p:nvSpPr>
          <p:cNvPr id="12" name="TextBox 11"/>
          <p:cNvSpPr txBox="1"/>
          <p:nvPr/>
        </p:nvSpPr>
        <p:spPr>
          <a:xfrm>
            <a:off x="5144002" y="5864569"/>
            <a:ext cx="23339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200" dirty="0" err="1" smtClean="0"/>
              <a:t>PN</a:t>
            </a:r>
            <a:r>
              <a:rPr lang="hr-HR" sz="1200" dirty="0" smtClean="0"/>
              <a:t> sa poginulim osobama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801983596"/>
      </p:ext>
    </p:extLst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err="1" smtClean="0"/>
              <a:t>Klasteri</a:t>
            </a:r>
            <a:r>
              <a:rPr lang="hr-HR" dirty="0" smtClean="0"/>
              <a:t> prometnih nesreća – „</a:t>
            </a:r>
            <a:r>
              <a:rPr lang="hr-HR" dirty="0" err="1" smtClean="0"/>
              <a:t>Heat</a:t>
            </a:r>
            <a:r>
              <a:rPr lang="hr-HR" dirty="0" smtClean="0"/>
              <a:t> </a:t>
            </a:r>
            <a:r>
              <a:rPr lang="hr-HR" dirty="0" err="1" smtClean="0"/>
              <a:t>map</a:t>
            </a:r>
            <a:r>
              <a:rPr lang="hr-HR" dirty="0" smtClean="0"/>
              <a:t>”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4072534" cy="4351338"/>
          </a:xfrm>
        </p:spPr>
        <p:txBody>
          <a:bodyPr/>
          <a:lstStyle/>
          <a:p>
            <a:r>
              <a:rPr lang="hr-HR" sz="2400" dirty="0" smtClean="0"/>
              <a:t>Skupovi prometnih nesreća na istoj lokaciji u određenom vremenskom periodu</a:t>
            </a:r>
          </a:p>
          <a:p>
            <a:endParaRPr lang="hr-HR" sz="2400" dirty="0" smtClean="0"/>
          </a:p>
          <a:p>
            <a:pPr lvl="1"/>
            <a:r>
              <a:rPr lang="hr-HR" sz="2400" dirty="0" smtClean="0"/>
              <a:t>Prema težini posljedica</a:t>
            </a:r>
          </a:p>
          <a:p>
            <a:pPr lvl="1"/>
            <a:endParaRPr lang="hr-HR" sz="2400" dirty="0" smtClean="0"/>
          </a:p>
          <a:p>
            <a:pPr lvl="1"/>
            <a:r>
              <a:rPr lang="hr-HR" sz="2400" dirty="0" smtClean="0"/>
              <a:t>Prema  okolnostima, vrsti i dinamici događanja nesreće</a:t>
            </a:r>
          </a:p>
          <a:p>
            <a:pPr lvl="1"/>
            <a:endParaRPr lang="en-GB" dirty="0"/>
          </a:p>
        </p:txBody>
      </p:sp>
      <p:sp>
        <p:nvSpPr>
          <p:cNvPr id="4" name="Oval 3"/>
          <p:cNvSpPr/>
          <p:nvPr/>
        </p:nvSpPr>
        <p:spPr>
          <a:xfrm>
            <a:off x="5920353" y="2340244"/>
            <a:ext cx="263471" cy="27122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/>
          <p:cNvSpPr/>
          <p:nvPr/>
        </p:nvSpPr>
        <p:spPr>
          <a:xfrm>
            <a:off x="5491566" y="2903349"/>
            <a:ext cx="263471" cy="27122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/>
          <p:cNvSpPr/>
          <p:nvPr/>
        </p:nvSpPr>
        <p:spPr>
          <a:xfrm>
            <a:off x="6183824" y="3391545"/>
            <a:ext cx="263471" cy="27122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/>
          <p:cNvSpPr/>
          <p:nvPr/>
        </p:nvSpPr>
        <p:spPr>
          <a:xfrm>
            <a:off x="6052088" y="2865894"/>
            <a:ext cx="263471" cy="27122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/>
          <p:cNvSpPr/>
          <p:nvPr/>
        </p:nvSpPr>
        <p:spPr>
          <a:xfrm>
            <a:off x="6183823" y="2340244"/>
            <a:ext cx="700006" cy="69871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/>
          <p:cNvSpPr/>
          <p:nvPr/>
        </p:nvSpPr>
        <p:spPr>
          <a:xfrm>
            <a:off x="5755038" y="3245601"/>
            <a:ext cx="165315" cy="145943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/>
          <p:cNvSpPr/>
          <p:nvPr/>
        </p:nvSpPr>
        <p:spPr>
          <a:xfrm>
            <a:off x="5540642" y="3336658"/>
            <a:ext cx="165315" cy="145943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/>
          <p:cNvSpPr/>
          <p:nvPr/>
        </p:nvSpPr>
        <p:spPr>
          <a:xfrm>
            <a:off x="5820905" y="2929178"/>
            <a:ext cx="165315" cy="145943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/>
          <p:cNvSpPr/>
          <p:nvPr/>
        </p:nvSpPr>
        <p:spPr>
          <a:xfrm>
            <a:off x="5986220" y="3255285"/>
            <a:ext cx="165315" cy="145943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/>
          <p:cNvSpPr/>
          <p:nvPr/>
        </p:nvSpPr>
        <p:spPr>
          <a:xfrm>
            <a:off x="5540643" y="2595317"/>
            <a:ext cx="165315" cy="145943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/>
          <p:cNvSpPr/>
          <p:nvPr/>
        </p:nvSpPr>
        <p:spPr>
          <a:xfrm>
            <a:off x="5080893" y="1988680"/>
            <a:ext cx="2205860" cy="210055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Notched Right Arrow 14"/>
          <p:cNvSpPr/>
          <p:nvPr/>
        </p:nvSpPr>
        <p:spPr>
          <a:xfrm rot="3075986">
            <a:off x="6900428" y="4228370"/>
            <a:ext cx="573438" cy="317715"/>
          </a:xfrm>
          <a:prstGeom prst="notch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Oval 15"/>
          <p:cNvSpPr/>
          <p:nvPr/>
        </p:nvSpPr>
        <p:spPr>
          <a:xfrm>
            <a:off x="7187147" y="4698049"/>
            <a:ext cx="1472338" cy="1466679"/>
          </a:xfrm>
          <a:prstGeom prst="ellipse">
            <a:avLst/>
          </a:prstGeom>
          <a:gradFill flip="none" rotWithShape="1">
            <a:gsLst>
              <a:gs pos="3000">
                <a:srgbClr val="FF0000"/>
              </a:gs>
              <a:gs pos="54000">
                <a:srgbClr val="FFFF00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6385936"/>
      </p:ext>
    </p:extLst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2" descr="npscp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30081" y="386557"/>
            <a:ext cx="1300425" cy="86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0256" y="444438"/>
            <a:ext cx="837565" cy="719455"/>
          </a:xfrm>
          <a:prstGeom prst="rect">
            <a:avLst/>
          </a:prstGeom>
        </p:spPr>
      </p:pic>
      <p:pic>
        <p:nvPicPr>
          <p:cNvPr id="7" name="Picture 6"/>
          <p:cNvPicPr/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838029" y="386557"/>
            <a:ext cx="939800" cy="895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6639" y="652531"/>
            <a:ext cx="1834624" cy="30326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9393" y="1361542"/>
            <a:ext cx="8431513" cy="512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768305"/>
      </p:ext>
    </p:extLst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 descr="e-ceste - Google Chrome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054" y="888423"/>
            <a:ext cx="8348374" cy="5071120"/>
          </a:xfrm>
        </p:spPr>
      </p:pic>
      <p:sp>
        <p:nvSpPr>
          <p:cNvPr id="6" name="Oval 5"/>
          <p:cNvSpPr/>
          <p:nvPr/>
        </p:nvSpPr>
        <p:spPr>
          <a:xfrm>
            <a:off x="5487470" y="3743643"/>
            <a:ext cx="1820917" cy="47296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/>
          <p:cNvSpPr/>
          <p:nvPr/>
        </p:nvSpPr>
        <p:spPr>
          <a:xfrm>
            <a:off x="1938357" y="1604076"/>
            <a:ext cx="1820917" cy="60991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Notched Right Arrow 8"/>
          <p:cNvSpPr/>
          <p:nvPr/>
        </p:nvSpPr>
        <p:spPr>
          <a:xfrm rot="2150584">
            <a:off x="996783" y="2129547"/>
            <a:ext cx="573438" cy="317715"/>
          </a:xfrm>
          <a:prstGeom prst="notch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Notched Right Arrow 9"/>
          <p:cNvSpPr/>
          <p:nvPr/>
        </p:nvSpPr>
        <p:spPr>
          <a:xfrm rot="19919460">
            <a:off x="5287231" y="4800422"/>
            <a:ext cx="573438" cy="317715"/>
          </a:xfrm>
          <a:prstGeom prst="notch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Notched Right Arrow 10"/>
          <p:cNvSpPr/>
          <p:nvPr/>
        </p:nvSpPr>
        <p:spPr>
          <a:xfrm rot="11913894">
            <a:off x="7600971" y="4637691"/>
            <a:ext cx="573438" cy="317715"/>
          </a:xfrm>
          <a:prstGeom prst="notch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Notched Right Arrow 11"/>
          <p:cNvSpPr/>
          <p:nvPr/>
        </p:nvSpPr>
        <p:spPr>
          <a:xfrm rot="11270330">
            <a:off x="2976630" y="2774904"/>
            <a:ext cx="573438" cy="317715"/>
          </a:xfrm>
          <a:prstGeom prst="notch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Notched Right Arrow 12"/>
          <p:cNvSpPr/>
          <p:nvPr/>
        </p:nvSpPr>
        <p:spPr>
          <a:xfrm rot="13719649">
            <a:off x="2767403" y="4284664"/>
            <a:ext cx="573438" cy="317715"/>
          </a:xfrm>
          <a:prstGeom prst="notch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4715032"/>
      </p:ext>
    </p:extLst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e-ceste - Google Chrome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7707"/>
            <a:ext cx="9144000" cy="5554413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420" y="93906"/>
            <a:ext cx="7886700" cy="1325563"/>
          </a:xfrm>
        </p:spPr>
        <p:txBody>
          <a:bodyPr/>
          <a:lstStyle/>
          <a:p>
            <a:r>
              <a:rPr lang="hr-HR" dirty="0" smtClean="0"/>
              <a:t>Teške tjelesne ozljede</a:t>
            </a:r>
            <a:endParaRPr lang="en-GB" dirty="0"/>
          </a:p>
        </p:txBody>
      </p:sp>
      <p:sp>
        <p:nvSpPr>
          <p:cNvPr id="5" name="Notched Right Arrow 4"/>
          <p:cNvSpPr/>
          <p:nvPr/>
        </p:nvSpPr>
        <p:spPr>
          <a:xfrm rot="8522862">
            <a:off x="2759654" y="4363480"/>
            <a:ext cx="573438" cy="317715"/>
          </a:xfrm>
          <a:prstGeom prst="notch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1759801"/>
      </p:ext>
    </p:extLst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e-ceste - Google Chrome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907"/>
            <a:ext cx="9159604" cy="5563892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588020"/>
          </a:xfrm>
        </p:spPr>
        <p:txBody>
          <a:bodyPr/>
          <a:lstStyle/>
          <a:p>
            <a:r>
              <a:rPr lang="hr-HR" dirty="0" err="1" smtClean="0"/>
              <a:t>TTO</a:t>
            </a:r>
            <a:r>
              <a:rPr lang="hr-HR" dirty="0" smtClean="0"/>
              <a:t> + </a:t>
            </a:r>
            <a:r>
              <a:rPr lang="hr-HR" dirty="0" err="1" smtClean="0"/>
              <a:t>LTO</a:t>
            </a:r>
            <a:r>
              <a:rPr lang="hr-HR" dirty="0"/>
              <a:t> + Mat. </a:t>
            </a:r>
            <a:r>
              <a:rPr lang="hr-HR" dirty="0" err="1" smtClean="0"/>
              <a:t>Štet</a:t>
            </a:r>
            <a:r>
              <a:rPr lang="hr-HR" dirty="0"/>
              <a:t>.</a:t>
            </a:r>
            <a:endParaRPr lang="en-GB" dirty="0"/>
          </a:p>
        </p:txBody>
      </p:sp>
      <p:sp>
        <p:nvSpPr>
          <p:cNvPr id="5" name="Notched Right Arrow 4"/>
          <p:cNvSpPr/>
          <p:nvPr/>
        </p:nvSpPr>
        <p:spPr>
          <a:xfrm rot="2009745">
            <a:off x="1853004" y="4471971"/>
            <a:ext cx="573438" cy="317715"/>
          </a:xfrm>
          <a:prstGeom prst="notch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6657567"/>
      </p:ext>
    </p:extLst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Biciklisti  - Sve </a:t>
            </a:r>
            <a:r>
              <a:rPr lang="hr-HR" dirty="0" err="1" smtClean="0"/>
              <a:t>PN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98081"/>
            <a:ext cx="9077059" cy="4682679"/>
          </a:xfrm>
        </p:spPr>
      </p:pic>
      <p:sp>
        <p:nvSpPr>
          <p:cNvPr id="5" name="Oval 4"/>
          <p:cNvSpPr/>
          <p:nvPr/>
        </p:nvSpPr>
        <p:spPr>
          <a:xfrm rot="17837646">
            <a:off x="1942467" y="2914596"/>
            <a:ext cx="2991413" cy="136929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/>
          <p:cNvSpPr/>
          <p:nvPr/>
        </p:nvSpPr>
        <p:spPr>
          <a:xfrm rot="17837646">
            <a:off x="5648922" y="2803286"/>
            <a:ext cx="498546" cy="52407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Notched Right Arrow 7"/>
          <p:cNvSpPr/>
          <p:nvPr/>
        </p:nvSpPr>
        <p:spPr>
          <a:xfrm rot="6884516">
            <a:off x="3050871" y="3439016"/>
            <a:ext cx="573438" cy="320450"/>
          </a:xfrm>
          <a:prstGeom prst="notch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Notched Right Arrow 8"/>
          <p:cNvSpPr/>
          <p:nvPr/>
        </p:nvSpPr>
        <p:spPr>
          <a:xfrm rot="19559369">
            <a:off x="2110542" y="4174769"/>
            <a:ext cx="573438" cy="317715"/>
          </a:xfrm>
          <a:prstGeom prst="notch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0515734"/>
      </p:ext>
    </p:extLst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Biciklisti – Poginuli i </a:t>
            </a:r>
            <a:r>
              <a:rPr lang="hr-HR" dirty="0" err="1" smtClean="0"/>
              <a:t>TTO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55" y="1416369"/>
            <a:ext cx="9049453" cy="4655247"/>
          </a:xfrm>
        </p:spPr>
      </p:pic>
    </p:spTree>
    <p:extLst>
      <p:ext uri="{BB962C8B-B14F-4D97-AF65-F5344CB8AC3E}">
        <p14:creationId xmlns:p14="http://schemas.microsoft.com/office/powerpoint/2010/main" val="3263543666"/>
      </p:ext>
    </p:extLst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Motociklisti – Poginuli i </a:t>
            </a:r>
            <a:r>
              <a:rPr lang="hr-HR" dirty="0" err="1" smtClean="0"/>
              <a:t>TTO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84" y="1452946"/>
            <a:ext cx="9084832" cy="4651504"/>
          </a:xfrm>
        </p:spPr>
      </p:pic>
    </p:spTree>
    <p:extLst>
      <p:ext uri="{BB962C8B-B14F-4D97-AF65-F5344CB8AC3E}">
        <p14:creationId xmlns:p14="http://schemas.microsoft.com/office/powerpoint/2010/main" val="3827718927"/>
      </p:ext>
    </p:extLst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Motociklisti – Sve </a:t>
            </a:r>
            <a:r>
              <a:rPr lang="hr-HR" dirty="0" err="1" smtClean="0"/>
              <a:t>PN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389370"/>
            <a:ext cx="9092421" cy="4673101"/>
          </a:xfrm>
        </p:spPr>
      </p:pic>
    </p:spTree>
    <p:extLst>
      <p:ext uri="{BB962C8B-B14F-4D97-AF65-F5344CB8AC3E}">
        <p14:creationId xmlns:p14="http://schemas.microsoft.com/office/powerpoint/2010/main" val="16464065"/>
      </p:ext>
    </p:extLst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e-ceste - Google Chrome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0113"/>
            <a:ext cx="9049281" cy="4935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e-ceste - Google Chrome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2453" y="3507542"/>
            <a:ext cx="5324750" cy="290440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Oval 5"/>
          <p:cNvSpPr/>
          <p:nvPr/>
        </p:nvSpPr>
        <p:spPr>
          <a:xfrm rot="17837646">
            <a:off x="3694922" y="2106078"/>
            <a:ext cx="521499" cy="52035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Notched Right Arrow 6"/>
          <p:cNvSpPr/>
          <p:nvPr/>
        </p:nvSpPr>
        <p:spPr>
          <a:xfrm rot="13798052" flipH="1">
            <a:off x="3896302" y="3368873"/>
            <a:ext cx="2187763" cy="611696"/>
          </a:xfrm>
          <a:prstGeom prst="notch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29757" y="5449247"/>
            <a:ext cx="7845272" cy="1184073"/>
          </a:xfrm>
        </p:spPr>
        <p:txBody>
          <a:bodyPr/>
          <a:lstStyle/>
          <a:p>
            <a:r>
              <a:rPr lang="hr-HR" dirty="0" smtClean="0"/>
              <a:t>Nepoštivanje </a:t>
            </a:r>
            <a:br>
              <a:rPr lang="hr-HR" dirty="0" smtClean="0"/>
            </a:br>
            <a:r>
              <a:rPr lang="hr-HR" dirty="0" smtClean="0"/>
              <a:t>svjetlosnog znaka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79811702"/>
      </p:ext>
    </p:extLst>
  </p:cSld>
  <p:clrMapOvr>
    <a:masterClrMapping/>
  </p:clrMapOvr>
  <p:transition spd="med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CRVENO SVIJETLO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7993" y="2700194"/>
            <a:ext cx="3304354" cy="2204477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219" y="2399904"/>
            <a:ext cx="3028950" cy="15144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358" y="1424940"/>
            <a:ext cx="2933625" cy="194992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4164" y="4438567"/>
            <a:ext cx="3158859" cy="215504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008" y="4494278"/>
            <a:ext cx="4159326" cy="207966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1346" y="403685"/>
            <a:ext cx="3544642" cy="1772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849039"/>
      </p:ext>
    </p:extLst>
  </p:cSld>
  <p:clrMapOvr>
    <a:masterClrMapping/>
  </p:clrMapOvr>
  <p:transition spd="med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/>
        </p:nvGraphicFramePr>
        <p:xfrm>
          <a:off x="0" y="1135855"/>
          <a:ext cx="9144001" cy="45862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656522" y="550190"/>
            <a:ext cx="21980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r-HR" dirty="0" smtClean="0"/>
              <a:t>Križanje </a:t>
            </a:r>
          </a:p>
          <a:p>
            <a:pPr algn="ctr"/>
            <a:r>
              <a:rPr lang="hr-HR" dirty="0" err="1" smtClean="0"/>
              <a:t>Klaićeva</a:t>
            </a:r>
            <a:r>
              <a:rPr lang="hr-HR" dirty="0" smtClean="0"/>
              <a:t> - Kačićeva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6992061" y="1411549"/>
            <a:ext cx="15269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dirty="0" smtClean="0"/>
              <a:t>81 </a:t>
            </a:r>
            <a:r>
              <a:rPr lang="hr-HR" dirty="0" err="1" smtClean="0"/>
              <a:t>PN</a:t>
            </a:r>
            <a:r>
              <a:rPr lang="hr-HR" dirty="0" smtClean="0"/>
              <a:t> Ukupno 2010-13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27635146"/>
      </p:ext>
    </p:extLst>
  </p:cSld>
  <p:clrMapOvr>
    <a:masterClrMapping/>
  </p:clrMapOvr>
  <p:transition spd="med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/>
        </p:nvGraphicFramePr>
        <p:xfrm>
          <a:off x="16668" y="783430"/>
          <a:ext cx="9110663" cy="52911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656522" y="550190"/>
            <a:ext cx="21980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r-HR" dirty="0" smtClean="0"/>
              <a:t>Križanje </a:t>
            </a:r>
          </a:p>
          <a:p>
            <a:pPr algn="ctr"/>
            <a:r>
              <a:rPr lang="hr-HR" dirty="0" err="1" smtClean="0"/>
              <a:t>Klaićeva</a:t>
            </a:r>
            <a:r>
              <a:rPr lang="hr-HR" dirty="0" smtClean="0"/>
              <a:t> - Kačićeva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27574708"/>
      </p:ext>
    </p:extLst>
  </p:cSld>
  <p:clrMapOvr>
    <a:masterClrMapping/>
  </p:clrMapOvr>
  <p:transition spd="med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/>
        </p:nvGraphicFramePr>
        <p:xfrm>
          <a:off x="288130" y="1059655"/>
          <a:ext cx="8567739" cy="47386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656522" y="550190"/>
            <a:ext cx="21980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r-HR" dirty="0" smtClean="0"/>
              <a:t>Križanje </a:t>
            </a:r>
          </a:p>
          <a:p>
            <a:pPr algn="ctr"/>
            <a:r>
              <a:rPr lang="hr-HR" dirty="0" err="1" smtClean="0"/>
              <a:t>Klaićeva</a:t>
            </a:r>
            <a:r>
              <a:rPr lang="hr-HR" dirty="0" smtClean="0"/>
              <a:t> - Kačićeva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14191217"/>
      </p:ext>
    </p:extLst>
  </p:cSld>
  <p:clrMapOvr>
    <a:masterClrMapping/>
  </p:clrMapOvr>
  <p:transition spd="med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Zaključak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8249020" cy="3989249"/>
          </a:xfrm>
        </p:spPr>
        <p:txBody>
          <a:bodyPr>
            <a:normAutofit/>
          </a:bodyPr>
          <a:lstStyle/>
          <a:p>
            <a:r>
              <a:rPr lang="hr-HR" dirty="0" smtClean="0"/>
              <a:t>GIS predstavlja nezamjenjivi alat za otkrivanje postojećih opasnih mjesta i dionica cesta</a:t>
            </a:r>
          </a:p>
          <a:p>
            <a:endParaRPr lang="hr-HR" dirty="0" smtClean="0"/>
          </a:p>
          <a:p>
            <a:r>
              <a:rPr lang="hr-HR" dirty="0" smtClean="0"/>
              <a:t>Vizualizacija </a:t>
            </a:r>
            <a:r>
              <a:rPr lang="hr-HR" dirty="0" err="1" smtClean="0"/>
              <a:t>klastera</a:t>
            </a:r>
            <a:r>
              <a:rPr lang="hr-HR" dirty="0" smtClean="0"/>
              <a:t> događanja prometnih nesreće uvelike olakšava percepciju i komparaciju stvarnog stanja sigurnosti na cijeloj prometnoj mreži</a:t>
            </a:r>
          </a:p>
          <a:p>
            <a:endParaRPr lang="hr-HR" dirty="0"/>
          </a:p>
          <a:p>
            <a:r>
              <a:rPr lang="hr-HR" dirty="0" smtClean="0"/>
              <a:t>Potrebna je detaljna analiza svake prometne nesreće i svakog mjesta na kojem postoji određeno grupiranje </a:t>
            </a:r>
            <a:r>
              <a:rPr lang="hr-HR" dirty="0" err="1" smtClean="0"/>
              <a:t>PN</a:t>
            </a:r>
            <a:endParaRPr lang="hr-HR" dirty="0" smtClean="0"/>
          </a:p>
          <a:p>
            <a:endParaRPr lang="hr-HR" dirty="0"/>
          </a:p>
          <a:p>
            <a:r>
              <a:rPr lang="hr-HR" i="1" u="sng" dirty="0"/>
              <a:t>J</a:t>
            </a:r>
            <a:r>
              <a:rPr lang="hr-HR" i="1" u="sng" dirty="0" smtClean="0"/>
              <a:t>e li to dovoljno?</a:t>
            </a:r>
          </a:p>
          <a:p>
            <a:endParaRPr lang="hr-HR" dirty="0" smtClean="0"/>
          </a:p>
          <a:p>
            <a:endParaRPr lang="hr-HR" dirty="0"/>
          </a:p>
          <a:p>
            <a:pPr marL="0" indent="0">
              <a:buNone/>
            </a:pPr>
            <a:endParaRPr lang="hr-HR" dirty="0" smtClean="0"/>
          </a:p>
        </p:txBody>
      </p:sp>
    </p:spTree>
    <p:extLst>
      <p:ext uri="{BB962C8B-B14F-4D97-AF65-F5344CB8AC3E}">
        <p14:creationId xmlns:p14="http://schemas.microsoft.com/office/powerpoint/2010/main" val="3367550112"/>
      </p:ext>
    </p:extLst>
  </p:cSld>
  <p:clrMapOvr>
    <a:masterClrMapping/>
  </p:clrMapOvr>
  <p:transition spd="med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885" y="1332792"/>
            <a:ext cx="7886700" cy="1325563"/>
          </a:xfrm>
        </p:spPr>
        <p:txBody>
          <a:bodyPr>
            <a:normAutofit fontScale="90000"/>
          </a:bodyPr>
          <a:lstStyle/>
          <a:p>
            <a:r>
              <a:rPr lang="hr-HR" dirty="0" smtClean="0"/>
              <a:t>Hvala na pozornosti!</a:t>
            </a:r>
            <a:br>
              <a:rPr lang="hr-HR" dirty="0" smtClean="0"/>
            </a:br>
            <a:r>
              <a:rPr lang="hr-HR" dirty="0" smtClean="0"/>
              <a:t/>
            </a:r>
            <a:br>
              <a:rPr lang="hr-HR" dirty="0" smtClean="0"/>
            </a:br>
            <a:r>
              <a:rPr lang="hr-HR" dirty="0" smtClean="0"/>
              <a:t>Pitanja?</a:t>
            </a:r>
            <a:endParaRPr lang="en-GB" dirty="0"/>
          </a:p>
        </p:txBody>
      </p:sp>
      <p:pic>
        <p:nvPicPr>
          <p:cNvPr id="4" name="Picture 5" descr="http://s3.hubimg.com/u/4183738_f248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4393" y="4001294"/>
            <a:ext cx="2119192" cy="2648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8164208"/>
      </p:ext>
    </p:extLst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3076</TotalTime>
  <Words>244</Words>
  <Application>Microsoft Office PowerPoint</Application>
  <PresentationFormat>On-screen Show (4:3)</PresentationFormat>
  <Paragraphs>64</Paragraphs>
  <Slides>22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Kako pronaći tih 10%?</vt:lpstr>
      <vt:lpstr>BAZA PODATAKA</vt:lpstr>
      <vt:lpstr>GIS &amp; Alati za geoprostornu statističku analizu </vt:lpstr>
      <vt:lpstr>PowerPoint Presentation</vt:lpstr>
      <vt:lpstr>Klasteri prometnih nesreća – „Heat map”</vt:lpstr>
      <vt:lpstr>PowerPoint Presentation</vt:lpstr>
      <vt:lpstr>PowerPoint Presentation</vt:lpstr>
      <vt:lpstr>Teške tjelesne ozljede</vt:lpstr>
      <vt:lpstr>TTO + LTO + Mat. Štet.</vt:lpstr>
      <vt:lpstr>Biciklisti  - Sve PN</vt:lpstr>
      <vt:lpstr>Biciklisti – Poginuli i TTO</vt:lpstr>
      <vt:lpstr>Motociklisti – Poginuli i TTO</vt:lpstr>
      <vt:lpstr>Motociklisti – Sve PN</vt:lpstr>
      <vt:lpstr>Nepoštivanje  svjetlosnog znaka </vt:lpstr>
      <vt:lpstr>CRVENO SVIJETLO</vt:lpstr>
      <vt:lpstr>PowerPoint Presentation</vt:lpstr>
      <vt:lpstr>PowerPoint Presentation</vt:lpstr>
      <vt:lpstr>PowerPoint Presentation</vt:lpstr>
      <vt:lpstr>Zaključak</vt:lpstr>
      <vt:lpstr>Hvala na pozornosti!  Pitanja?</vt:lpstr>
    </vt:vector>
  </TitlesOfParts>
  <Company>iRAP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Greg</dc:creator>
  <cp:lastModifiedBy>Marko Ševrović</cp:lastModifiedBy>
  <cp:revision>272</cp:revision>
  <dcterms:created xsi:type="dcterms:W3CDTF">2009-03-12T14:55:29Z</dcterms:created>
  <dcterms:modified xsi:type="dcterms:W3CDTF">2014-05-14T21:19:21Z</dcterms:modified>
</cp:coreProperties>
</file>