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71" r:id="rId2"/>
    <p:sldId id="272" r:id="rId3"/>
    <p:sldId id="273" r:id="rId4"/>
    <p:sldId id="274" r:id="rId5"/>
    <p:sldId id="275" r:id="rId6"/>
    <p:sldId id="276" r:id="rId7"/>
    <p:sldId id="277" r:id="rId8"/>
    <p:sldId id="281" r:id="rId9"/>
    <p:sldId id="282" r:id="rId10"/>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867" autoAdjust="0"/>
    <p:restoredTop sz="94660"/>
  </p:normalViewPr>
  <p:slideViewPr>
    <p:cSldViewPr>
      <p:cViewPr varScale="1">
        <p:scale>
          <a:sx n="51" d="100"/>
          <a:sy n="51" d="100"/>
        </p:scale>
        <p:origin x="-612"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20BC86-203D-4832-AB98-B8E16C4F7286}" type="datetimeFigureOut">
              <a:rPr lang="hr-HR" smtClean="0"/>
              <a:pPr/>
              <a:t>14.5.2014</a:t>
            </a:fld>
            <a:endParaRPr lang="hr-HR"/>
          </a:p>
        </p:txBody>
      </p:sp>
      <p:sp>
        <p:nvSpPr>
          <p:cNvPr id="19" name="Footer Placeholder 18"/>
          <p:cNvSpPr>
            <a:spLocks noGrp="1"/>
          </p:cNvSpPr>
          <p:nvPr>
            <p:ph type="ftr" sz="quarter" idx="11"/>
          </p:nvPr>
        </p:nvSpPr>
        <p:spPr/>
        <p:txBody>
          <a:bodyPr/>
          <a:lstStyle/>
          <a:p>
            <a:endParaRPr lang="hr-HR"/>
          </a:p>
        </p:txBody>
      </p:sp>
      <p:sp>
        <p:nvSpPr>
          <p:cNvPr id="27" name="Slide Number Placeholder 26"/>
          <p:cNvSpPr>
            <a:spLocks noGrp="1"/>
          </p:cNvSpPr>
          <p:nvPr>
            <p:ph type="sldNum" sz="quarter" idx="12"/>
          </p:nvPr>
        </p:nvSpPr>
        <p:spPr/>
        <p:txBody>
          <a:bodyPr/>
          <a:lstStyle/>
          <a:p>
            <a:fld id="{A7D48617-1575-400A-B1D3-20D2C781C63D}" type="slidenum">
              <a:rPr lang="hr-HR" smtClean="0"/>
              <a:pPr/>
              <a:t>‹#›</a:t>
            </a:fld>
            <a:endParaRPr lang="hr-H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0BC86-203D-4832-AB98-B8E16C4F7286}" type="datetimeFigureOut">
              <a:rPr lang="hr-HR" smtClean="0"/>
              <a:pPr/>
              <a:t>14.5.2014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A7D48617-1575-400A-B1D3-20D2C781C63D}" type="slidenum">
              <a:rPr lang="hr-HR" smtClean="0"/>
              <a:pPr/>
              <a:t>‹#›</a:t>
            </a:fld>
            <a:endParaRPr lang="hr-H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79512" y="116632"/>
            <a:ext cx="1475657" cy="73236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7596336" y="116632"/>
            <a:ext cx="1299499" cy="5552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20BC86-203D-4832-AB98-B8E16C4F7286}" type="datetimeFigureOut">
              <a:rPr lang="hr-HR" smtClean="0"/>
              <a:pPr/>
              <a:t>14.5.2014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A7D48617-1575-400A-B1D3-20D2C781C63D}" type="slidenum">
              <a:rPr lang="hr-HR" smtClean="0"/>
              <a:pPr/>
              <a:t>‹#›</a:t>
            </a:fld>
            <a:endParaRPr lang="hr-H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0BC86-203D-4832-AB98-B8E16C4F7286}" type="datetimeFigureOut">
              <a:rPr lang="hr-HR" smtClean="0"/>
              <a:pPr/>
              <a:t>14.5.2014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20BC86-203D-4832-AB98-B8E16C4F7286}" type="datetimeFigureOut">
              <a:rPr lang="hr-HR" smtClean="0"/>
              <a:pPr/>
              <a:t>14.5.2014</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20BC86-203D-4832-AB98-B8E16C4F7286}" type="datetimeFigureOut">
              <a:rPr lang="hr-HR" smtClean="0"/>
              <a:pPr/>
              <a:t>14.5.2014</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0BC86-203D-4832-AB98-B8E16C4F7286}" type="datetimeFigureOut">
              <a:rPr lang="hr-HR" smtClean="0"/>
              <a:pPr/>
              <a:t>14.5.2014</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0BC86-203D-4832-AB98-B8E16C4F7286}" type="datetimeFigureOut">
              <a:rPr lang="hr-HR" smtClean="0"/>
              <a:pPr/>
              <a:t>14.5.2014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20BC86-203D-4832-AB98-B8E16C4F7286}" type="datetimeFigureOut">
              <a:rPr lang="hr-HR" smtClean="0"/>
              <a:pPr/>
              <a:t>14.5.2014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a:xfrm>
            <a:off x="8077200" y="6356350"/>
            <a:ext cx="609600" cy="365125"/>
          </a:xfrm>
        </p:spPr>
        <p:txBody>
          <a:bodyPr/>
          <a:lstStyle/>
          <a:p>
            <a:fld id="{A7D48617-1575-400A-B1D3-20D2C781C63D}" type="slidenum">
              <a:rPr lang="hr-HR" smtClean="0"/>
              <a:pPr/>
              <a:t>‹#›</a:t>
            </a:fld>
            <a:endParaRPr lang="hr-H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0BC86-203D-4832-AB98-B8E16C4F7286}" type="datetimeFigureOut">
              <a:rPr lang="hr-HR" smtClean="0"/>
              <a:pPr/>
              <a:t>14.5.2014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0BC86-203D-4832-AB98-B8E16C4F7286}" type="datetimeFigureOut">
              <a:rPr lang="hr-HR" smtClean="0"/>
              <a:pPr/>
              <a:t>14.5.2014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A7D48617-1575-400A-B1D3-20D2C781C63D}" type="slidenum">
              <a:rPr lang="hr-HR" smtClean="0"/>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20BC86-203D-4832-AB98-B8E16C4F7286}" type="datetimeFigureOut">
              <a:rPr lang="hr-HR" smtClean="0"/>
              <a:pPr/>
              <a:t>14.5.2014</a:t>
            </a:fld>
            <a:endParaRPr lang="hr-H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hr-H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7D48617-1575-400A-B1D3-20D2C781C63D}" type="slidenum">
              <a:rPr lang="hr-HR" smtClean="0"/>
              <a:pPr/>
              <a:t>‹#›</a:t>
            </a:fld>
            <a:endParaRPr lang="hr-H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pic>
        <p:nvPicPr>
          <p:cNvPr id="14" name="Picture 13"/>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179512" y="116632"/>
            <a:ext cx="1475657" cy="732366"/>
          </a:xfrm>
          <a:prstGeom prst="rect">
            <a:avLst/>
          </a:prstGeom>
        </p:spPr>
      </p:pic>
      <p:pic>
        <p:nvPicPr>
          <p:cNvPr id="15" name="Picture 14"/>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7596336" y="116632"/>
            <a:ext cx="1299499" cy="555293"/>
          </a:xfrm>
          <a:prstGeom prst="rect">
            <a:avLst/>
          </a:prstGeom>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96336" y="116632"/>
            <a:ext cx="1299499" cy="555293"/>
          </a:xfrm>
          <a:prstGeom prst="rect">
            <a:avLst/>
          </a:prstGeom>
        </p:spPr>
      </p:pic>
      <p:sp>
        <p:nvSpPr>
          <p:cNvPr id="6" name="TextBox 5"/>
          <p:cNvSpPr txBox="1"/>
          <p:nvPr/>
        </p:nvSpPr>
        <p:spPr>
          <a:xfrm>
            <a:off x="971600" y="1700808"/>
            <a:ext cx="7848872" cy="646331"/>
          </a:xfrm>
          <a:prstGeom prst="rect">
            <a:avLst/>
          </a:prstGeom>
          <a:noFill/>
        </p:spPr>
        <p:txBody>
          <a:bodyPr wrap="square" rtlCol="0">
            <a:spAutoFit/>
          </a:bodyPr>
          <a:lstStyle/>
          <a:p>
            <a:r>
              <a:rPr lang="hr-HR" sz="3600" b="1" dirty="0" smtClean="0">
                <a:solidFill>
                  <a:schemeClr val="accent1">
                    <a:lumMod val="75000"/>
                  </a:schemeClr>
                </a:solidFill>
                <a:latin typeface="+mj-lt"/>
              </a:rPr>
              <a:t>PREZENTACIJA</a:t>
            </a:r>
            <a:endParaRPr lang="hr-HR" sz="3600" dirty="0">
              <a:solidFill>
                <a:schemeClr val="accent1">
                  <a:lumMod val="75000"/>
                </a:schemeClr>
              </a:solidFill>
              <a:latin typeface="+mj-lt"/>
            </a:endParaRPr>
          </a:p>
        </p:txBody>
      </p:sp>
      <p:sp>
        <p:nvSpPr>
          <p:cNvPr id="9" name="TextBox 8"/>
          <p:cNvSpPr txBox="1"/>
          <p:nvPr/>
        </p:nvSpPr>
        <p:spPr>
          <a:xfrm>
            <a:off x="251520" y="2914357"/>
            <a:ext cx="7848872" cy="1446550"/>
          </a:xfrm>
          <a:prstGeom prst="rect">
            <a:avLst/>
          </a:prstGeom>
          <a:noFill/>
        </p:spPr>
        <p:txBody>
          <a:bodyPr wrap="square" rtlCol="0">
            <a:spAutoFit/>
          </a:bodyPr>
          <a:lstStyle/>
          <a:p>
            <a:pPr algn="ctr"/>
            <a:r>
              <a:rPr lang="hr-HR" sz="8800" b="1" dirty="0" smtClean="0">
                <a:solidFill>
                  <a:schemeClr val="accent1">
                    <a:lumMod val="75000"/>
                  </a:schemeClr>
                </a:solidFill>
                <a:latin typeface="+mj-lt"/>
              </a:rPr>
              <a:t>EURORAP</a:t>
            </a:r>
            <a:endParaRPr lang="hr-HR" sz="8800" dirty="0">
              <a:solidFill>
                <a:schemeClr val="accent1">
                  <a:lumMod val="75000"/>
                </a:schemeClr>
              </a:solidFill>
              <a:latin typeface="+mj-lt"/>
            </a:endParaRPr>
          </a:p>
        </p:txBody>
      </p:sp>
    </p:spTree>
    <p:extLst>
      <p:ext uri="{BB962C8B-B14F-4D97-AF65-F5344CB8AC3E}">
        <p14:creationId xmlns:p14="http://schemas.microsoft.com/office/powerpoint/2010/main" xmlns="" val="498563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b="1" dirty="0" smtClean="0"/>
              <a:t>EURORAP</a:t>
            </a:r>
            <a:endParaRPr lang="hr-HR" b="1" dirty="0"/>
          </a:p>
        </p:txBody>
      </p:sp>
      <p:sp>
        <p:nvSpPr>
          <p:cNvPr id="3" name="Content Placeholder 2"/>
          <p:cNvSpPr>
            <a:spLocks noGrp="1"/>
          </p:cNvSpPr>
          <p:nvPr>
            <p:ph idx="1"/>
          </p:nvPr>
        </p:nvSpPr>
        <p:spPr/>
        <p:txBody>
          <a:bodyPr>
            <a:normAutofit fontScale="77500" lnSpcReduction="20000"/>
          </a:bodyPr>
          <a:lstStyle/>
          <a:p>
            <a:pPr lvl="0">
              <a:lnSpc>
                <a:spcPct val="120000"/>
              </a:lnSpc>
            </a:pPr>
            <a:endParaRPr lang="hr-HR" b="1" dirty="0">
              <a:latin typeface="+mj-lt"/>
            </a:endParaRPr>
          </a:p>
          <a:p>
            <a:pPr lvl="0">
              <a:lnSpc>
                <a:spcPct val="120000"/>
              </a:lnSpc>
            </a:pPr>
            <a:endParaRPr lang="hr-HR" b="1" dirty="0" smtClean="0">
              <a:latin typeface="+mj-lt"/>
            </a:endParaRPr>
          </a:p>
          <a:p>
            <a:pPr lvl="0">
              <a:lnSpc>
                <a:spcPct val="120000"/>
              </a:lnSpc>
            </a:pPr>
            <a:r>
              <a:rPr lang="hr-HR" b="1" dirty="0" smtClean="0">
                <a:latin typeface="+mj-lt"/>
              </a:rPr>
              <a:t>Štete </a:t>
            </a:r>
            <a:r>
              <a:rPr lang="hr-HR" b="1" dirty="0">
                <a:latin typeface="+mj-lt"/>
              </a:rPr>
              <a:t>od prometnih nesreća uzrokuju gubitak od 2% BDP-a u zemljama </a:t>
            </a:r>
            <a:r>
              <a:rPr lang="hr-HR" b="1" dirty="0" smtClean="0">
                <a:latin typeface="+mj-lt"/>
              </a:rPr>
              <a:t>EU</a:t>
            </a:r>
            <a:endParaRPr lang="hr-HR" dirty="0">
              <a:latin typeface="+mj-lt"/>
            </a:endParaRPr>
          </a:p>
          <a:p>
            <a:pPr lvl="0">
              <a:lnSpc>
                <a:spcPct val="120000"/>
              </a:lnSpc>
            </a:pPr>
            <a:r>
              <a:rPr lang="hr-HR" b="1" dirty="0" smtClean="0">
                <a:latin typeface="+mj-lt"/>
              </a:rPr>
              <a:t>U </a:t>
            </a:r>
            <a:r>
              <a:rPr lang="hr-HR" b="1" dirty="0">
                <a:latin typeface="+mj-lt"/>
              </a:rPr>
              <a:t>10 posljednjih godina na cestama Europe poginulo 350,000 ljudi a 2,4 milijuna je teško ozlijeđeno</a:t>
            </a:r>
            <a:endParaRPr lang="hr-HR" dirty="0">
              <a:latin typeface="+mj-lt"/>
            </a:endParaRPr>
          </a:p>
          <a:p>
            <a:pPr lvl="0">
              <a:lnSpc>
                <a:spcPct val="120000"/>
              </a:lnSpc>
            </a:pPr>
            <a:r>
              <a:rPr lang="hr-HR" b="1" dirty="0">
                <a:latin typeface="+mj-lt"/>
              </a:rPr>
              <a:t>Prometne su nesreće glavni uzrok smrtnosti mladih (18 do 24 godine)</a:t>
            </a:r>
            <a:endParaRPr lang="hr-HR" dirty="0">
              <a:latin typeface="+mj-lt"/>
            </a:endParaRPr>
          </a:p>
          <a:p>
            <a:pPr lvl="0">
              <a:lnSpc>
                <a:spcPct val="120000"/>
              </a:lnSpc>
            </a:pPr>
            <a:r>
              <a:rPr lang="hr-HR" b="1" dirty="0">
                <a:latin typeface="+mj-lt"/>
              </a:rPr>
              <a:t>Rizik pogibije na pojedinim cestama (istih ili sličnih tehničkih karakteristika) varira i do 30 puta</a:t>
            </a:r>
            <a:endParaRPr lang="hr-HR" dirty="0">
              <a:latin typeface="+mj-lt"/>
            </a:endParaRPr>
          </a:p>
          <a:p>
            <a:pPr lvl="0">
              <a:lnSpc>
                <a:spcPct val="120000"/>
              </a:lnSpc>
            </a:pPr>
            <a:r>
              <a:rPr lang="hr-HR" b="1" dirty="0">
                <a:latin typeface="+mj-lt"/>
              </a:rPr>
              <a:t>Čimbenik cestovna infrastruktura u etiologiji prometnih nesreća do sada podcijenjen</a:t>
            </a:r>
            <a:endParaRPr lang="hr-HR" dirty="0">
              <a:latin typeface="+mj-lt"/>
            </a:endParaRPr>
          </a:p>
          <a:p>
            <a:pPr lvl="0">
              <a:lnSpc>
                <a:spcPct val="120000"/>
              </a:lnSpc>
            </a:pPr>
            <a:r>
              <a:rPr lang="hr-HR" b="1" dirty="0">
                <a:latin typeface="+mj-lt"/>
              </a:rPr>
              <a:t>Fokus Akcijskog plana EU za period 2011-2020...“ceste koje praštaju“</a:t>
            </a:r>
            <a:endParaRPr lang="hr-HR" dirty="0">
              <a:latin typeface="+mj-lt"/>
            </a:endParaRPr>
          </a:p>
          <a:p>
            <a:endParaRPr lang="hr-HR" dirty="0"/>
          </a:p>
        </p:txBody>
      </p:sp>
    </p:spTree>
    <p:extLst>
      <p:ext uri="{BB962C8B-B14F-4D97-AF65-F5344CB8AC3E}">
        <p14:creationId xmlns:p14="http://schemas.microsoft.com/office/powerpoint/2010/main" xmlns="" val="3341563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800" dirty="0"/>
              <a:t>ŠTO JE </a:t>
            </a:r>
            <a:r>
              <a:rPr lang="hr-HR" sz="4800" dirty="0" smtClean="0"/>
              <a:t>EURORAP</a:t>
            </a:r>
            <a:endParaRPr lang="hr-HR" sz="4800" dirty="0"/>
          </a:p>
        </p:txBody>
      </p:sp>
      <p:sp>
        <p:nvSpPr>
          <p:cNvPr id="3" name="Content Placeholder 2"/>
          <p:cNvSpPr>
            <a:spLocks noGrp="1"/>
          </p:cNvSpPr>
          <p:nvPr>
            <p:ph idx="1"/>
          </p:nvPr>
        </p:nvSpPr>
        <p:spPr/>
        <p:txBody>
          <a:bodyPr>
            <a:normAutofit fontScale="92500"/>
          </a:bodyPr>
          <a:lstStyle/>
          <a:p>
            <a:pPr lvl="0"/>
            <a:endParaRPr lang="hr-HR" dirty="0" smtClean="0"/>
          </a:p>
          <a:p>
            <a:pPr lvl="0"/>
            <a:r>
              <a:rPr lang="hr-HR" b="1" dirty="0">
                <a:latin typeface="+mj-lt"/>
              </a:rPr>
              <a:t>Međunarodna neprofitna udruga formirana od strane autoklubova i cestovnih vlasti</a:t>
            </a:r>
            <a:endParaRPr lang="hr-HR" dirty="0">
              <a:latin typeface="+mj-lt"/>
            </a:endParaRPr>
          </a:p>
          <a:p>
            <a:pPr lvl="0"/>
            <a:r>
              <a:rPr lang="hr-HR" b="1" dirty="0">
                <a:latin typeface="+mj-lt"/>
              </a:rPr>
              <a:t>Temeljni je cilj unapređenje sigurnosti prometa u domeni cestovne infrastrukture</a:t>
            </a:r>
            <a:endParaRPr lang="hr-HR" dirty="0">
              <a:latin typeface="+mj-lt"/>
            </a:endParaRPr>
          </a:p>
          <a:p>
            <a:pPr lvl="0"/>
            <a:r>
              <a:rPr lang="hr-HR" b="1" dirty="0">
                <a:latin typeface="+mj-lt"/>
              </a:rPr>
              <a:t>EuroRAP trenutno okuplja 50 članica iz 30 zemalja</a:t>
            </a:r>
            <a:endParaRPr lang="hr-HR" dirty="0">
              <a:latin typeface="+mj-lt"/>
            </a:endParaRPr>
          </a:p>
          <a:p>
            <a:pPr lvl="0"/>
            <a:r>
              <a:rPr lang="hr-HR" b="1" dirty="0">
                <a:latin typeface="+mj-lt"/>
              </a:rPr>
              <a:t>Sustav je osmišljen u Europi ali je ubrzo usvojen na svim kontinentima</a:t>
            </a:r>
            <a:endParaRPr lang="hr-HR" dirty="0">
              <a:latin typeface="+mj-lt"/>
            </a:endParaRPr>
          </a:p>
          <a:p>
            <a:pPr lvl="0"/>
            <a:r>
              <a:rPr lang="hr-HR" b="1" dirty="0">
                <a:latin typeface="+mj-lt"/>
              </a:rPr>
              <a:t>EU Komisija sugerira članicama  korištenje modela EuroRAP kao optimalnog alata za procjenu sigurnosti cesta</a:t>
            </a:r>
            <a:endParaRPr lang="hr-HR" dirty="0">
              <a:latin typeface="+mj-lt"/>
            </a:endParaRPr>
          </a:p>
          <a:p>
            <a:pPr lvl="0"/>
            <a:endParaRPr lang="hr-HR" dirty="0"/>
          </a:p>
        </p:txBody>
      </p:sp>
    </p:spTree>
    <p:extLst>
      <p:ext uri="{BB962C8B-B14F-4D97-AF65-F5344CB8AC3E}">
        <p14:creationId xmlns:p14="http://schemas.microsoft.com/office/powerpoint/2010/main" xmlns="" val="1029527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800" dirty="0"/>
              <a:t>KAKO FUNKCIONIRA SUSTAV</a:t>
            </a:r>
          </a:p>
        </p:txBody>
      </p:sp>
      <p:sp>
        <p:nvSpPr>
          <p:cNvPr id="3" name="Content Placeholder 2"/>
          <p:cNvSpPr>
            <a:spLocks noGrp="1"/>
          </p:cNvSpPr>
          <p:nvPr>
            <p:ph idx="1"/>
          </p:nvPr>
        </p:nvSpPr>
        <p:spPr/>
        <p:txBody>
          <a:bodyPr>
            <a:normAutofit/>
          </a:bodyPr>
          <a:lstStyle/>
          <a:p>
            <a:endParaRPr lang="hr-HR" sz="2000" dirty="0" smtClean="0">
              <a:latin typeface="+mj-lt"/>
            </a:endParaRPr>
          </a:p>
          <a:p>
            <a:pPr lvl="0"/>
            <a:r>
              <a:rPr lang="hr-HR" sz="2000" b="1" dirty="0">
                <a:latin typeface="+mj-lt"/>
              </a:rPr>
              <a:t>Detektiraju se dionice cesta sa najvećim rizikom (mapa rizika temeljem volumena prometa u korelaciji sa brojem pogunulih i teško ozlijeđenih)</a:t>
            </a:r>
            <a:endParaRPr lang="hr-HR" sz="2000" dirty="0">
              <a:latin typeface="+mj-lt"/>
            </a:endParaRPr>
          </a:p>
          <a:p>
            <a:pPr lvl="0"/>
            <a:r>
              <a:rPr lang="hr-HR" sz="2000" b="1" dirty="0">
                <a:latin typeface="+mj-lt"/>
              </a:rPr>
              <a:t>Obavlja se snimanje najrizičnijih dionica specijalno opremljenim vozilom koje detektira nedostatke infrastrukture s aspekta sigurnosti</a:t>
            </a:r>
            <a:endParaRPr lang="hr-HR" sz="2000" dirty="0">
              <a:latin typeface="+mj-lt"/>
            </a:endParaRPr>
          </a:p>
          <a:p>
            <a:pPr lvl="0"/>
            <a:r>
              <a:rPr lang="hr-HR" sz="2000" b="1" dirty="0">
                <a:latin typeface="+mj-lt"/>
              </a:rPr>
              <a:t>Pojedinim se dionicama dodjeljuju zvjezdice (gradacija od 1 do 5) kao oznaka dostignuta nivoa sigurnosti</a:t>
            </a:r>
            <a:endParaRPr lang="hr-HR" sz="2000" dirty="0">
              <a:latin typeface="+mj-lt"/>
            </a:endParaRPr>
          </a:p>
          <a:p>
            <a:pPr lvl="0"/>
            <a:r>
              <a:rPr lang="hr-HR" sz="2000" b="1" dirty="0">
                <a:latin typeface="+mj-lt"/>
              </a:rPr>
              <a:t>Temeljem obavljena snimanja izdaju se preporuke nadležnima za održavanje cesta vezane uz aktivnosti i potrebne mjere za  sanaciju stanja</a:t>
            </a:r>
            <a:endParaRPr lang="hr-HR" sz="2000" dirty="0">
              <a:latin typeface="+mj-lt"/>
            </a:endParaRPr>
          </a:p>
          <a:p>
            <a:pPr lvl="0"/>
            <a:r>
              <a:rPr lang="hr-HR" sz="2000" b="1" dirty="0">
                <a:latin typeface="+mj-lt"/>
              </a:rPr>
              <a:t>U određenom roku prati se stanje sigurnosti na saniranoj dionici</a:t>
            </a:r>
            <a:endParaRPr lang="hr-HR" sz="2000" dirty="0">
              <a:latin typeface="+mj-lt"/>
            </a:endParaRPr>
          </a:p>
          <a:p>
            <a:endParaRPr lang="hr-HR" sz="2000" dirty="0">
              <a:latin typeface="+mj-lt"/>
            </a:endParaRPr>
          </a:p>
        </p:txBody>
      </p:sp>
    </p:spTree>
    <p:extLst>
      <p:ext uri="{BB962C8B-B14F-4D97-AF65-F5344CB8AC3E}">
        <p14:creationId xmlns:p14="http://schemas.microsoft.com/office/powerpoint/2010/main" xmlns="" val="3687229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r-HR" sz="3600" dirty="0"/>
              <a:t>ZNAČAJ PROVOĐENJA AKTIVNOSTI U SUSTAVU </a:t>
            </a:r>
            <a:r>
              <a:rPr lang="hr-HR" sz="3600" b="1" dirty="0" smtClean="0"/>
              <a:t>EuroRAP</a:t>
            </a:r>
            <a:endParaRPr lang="hr-HR" sz="3600" b="1" dirty="0"/>
          </a:p>
        </p:txBody>
      </p:sp>
      <p:sp>
        <p:nvSpPr>
          <p:cNvPr id="3" name="Content Placeholder 2"/>
          <p:cNvSpPr>
            <a:spLocks noGrp="1"/>
          </p:cNvSpPr>
          <p:nvPr>
            <p:ph idx="1"/>
          </p:nvPr>
        </p:nvSpPr>
        <p:spPr/>
        <p:txBody>
          <a:bodyPr>
            <a:normAutofit lnSpcReduction="10000"/>
          </a:bodyPr>
          <a:lstStyle/>
          <a:p>
            <a:endParaRPr lang="hr-HR" dirty="0" smtClean="0"/>
          </a:p>
          <a:p>
            <a:pPr lvl="0"/>
            <a:r>
              <a:rPr lang="hr-HR" b="1" dirty="0">
                <a:latin typeface="+mj-lt"/>
              </a:rPr>
              <a:t>Senzibiliziranje nadležnih vlasti i šire javnosti (korisnici) o potrebi poduzimanja mjera za povećanje nivoa sigurnosti</a:t>
            </a:r>
            <a:endParaRPr lang="hr-HR" dirty="0">
              <a:latin typeface="+mj-lt"/>
            </a:endParaRPr>
          </a:p>
          <a:p>
            <a:pPr lvl="0"/>
            <a:r>
              <a:rPr lang="hr-HR" b="1" dirty="0">
                <a:latin typeface="+mj-lt"/>
              </a:rPr>
              <a:t>Smanjenje broja nesreća, poginulih i ozlijeđenih u prometnim nesrećama</a:t>
            </a:r>
            <a:endParaRPr lang="hr-HR" dirty="0">
              <a:latin typeface="+mj-lt"/>
            </a:endParaRPr>
          </a:p>
          <a:p>
            <a:pPr lvl="0"/>
            <a:r>
              <a:rPr lang="hr-HR" b="1" dirty="0">
                <a:latin typeface="+mj-lt"/>
              </a:rPr>
              <a:t>Poticanje organizacija koje su zadužene za održavanje cesta na poduzimanje mjera za povećanje nivoa sigurnosti</a:t>
            </a:r>
            <a:endParaRPr lang="hr-HR" dirty="0">
              <a:latin typeface="+mj-lt"/>
            </a:endParaRPr>
          </a:p>
          <a:p>
            <a:pPr lvl="0"/>
            <a:r>
              <a:rPr lang="hr-HR" b="1" dirty="0">
                <a:latin typeface="+mj-lt"/>
              </a:rPr>
              <a:t>Uvođenje standardiziranih i općeprihvaćenih metoda vezanih uz procjenu sigurnosti cestovne infrastrukture</a:t>
            </a:r>
            <a:endParaRPr lang="hr-HR" dirty="0">
              <a:latin typeface="+mj-lt"/>
            </a:endParaRPr>
          </a:p>
          <a:p>
            <a:endParaRPr lang="hr-HR" dirty="0"/>
          </a:p>
        </p:txBody>
      </p:sp>
    </p:spTree>
    <p:extLst>
      <p:ext uri="{BB962C8B-B14F-4D97-AF65-F5344CB8AC3E}">
        <p14:creationId xmlns:p14="http://schemas.microsoft.com/office/powerpoint/2010/main" xmlns="" val="1317690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ctr"/>
            <a:r>
              <a:rPr lang="hr-HR" sz="4000" dirty="0"/>
              <a:t>H</a:t>
            </a:r>
            <a:r>
              <a:rPr lang="hr-HR" sz="4000" dirty="0" smtClean="0"/>
              <a:t>RVATSKA </a:t>
            </a:r>
            <a:r>
              <a:rPr lang="hr-HR" sz="4000" dirty="0"/>
              <a:t>KAO DIO </a:t>
            </a:r>
            <a:r>
              <a:rPr lang="hr-HR" sz="4000" dirty="0" smtClean="0"/>
              <a:t>SUSTAVA</a:t>
            </a:r>
            <a:br>
              <a:rPr lang="hr-HR" sz="4000" dirty="0" smtClean="0"/>
            </a:br>
            <a:r>
              <a:rPr lang="hr-HR" sz="4000" b="1" dirty="0" smtClean="0"/>
              <a:t>EuroRAP</a:t>
            </a:r>
            <a:endParaRPr lang="hr-HR" sz="4000" b="1" dirty="0"/>
          </a:p>
        </p:txBody>
      </p:sp>
      <p:sp>
        <p:nvSpPr>
          <p:cNvPr id="3" name="Content Placeholder 2"/>
          <p:cNvSpPr>
            <a:spLocks noGrp="1"/>
          </p:cNvSpPr>
          <p:nvPr>
            <p:ph idx="1"/>
          </p:nvPr>
        </p:nvSpPr>
        <p:spPr/>
        <p:txBody>
          <a:bodyPr>
            <a:normAutofit fontScale="92500" lnSpcReduction="10000"/>
          </a:bodyPr>
          <a:lstStyle/>
          <a:p>
            <a:pPr lvl="0"/>
            <a:r>
              <a:rPr lang="hr-HR" b="1" dirty="0" smtClean="0">
                <a:latin typeface="+mj-lt"/>
              </a:rPr>
              <a:t>2005 </a:t>
            </a:r>
            <a:r>
              <a:rPr lang="hr-HR" b="1" dirty="0">
                <a:latin typeface="+mj-lt"/>
              </a:rPr>
              <a:t>godine HAK pristupa sustavu EuroRAP kao punopravna članica</a:t>
            </a:r>
            <a:endParaRPr lang="hr-HR" dirty="0">
              <a:latin typeface="+mj-lt"/>
            </a:endParaRPr>
          </a:p>
          <a:p>
            <a:pPr lvl="0"/>
            <a:r>
              <a:rPr lang="hr-HR" b="1" dirty="0">
                <a:latin typeface="+mj-lt"/>
              </a:rPr>
              <a:t>2007 godine HAK postaje nositelj licence EuroRAP koja mu omogućava obnašanje poslova ocjene kvalitete cestovne infrastrukture s aspekta sigurnosti</a:t>
            </a:r>
            <a:endParaRPr lang="hr-HR" dirty="0">
              <a:latin typeface="+mj-lt"/>
            </a:endParaRPr>
          </a:p>
          <a:p>
            <a:pPr lvl="0"/>
            <a:r>
              <a:rPr lang="hr-HR" b="1" dirty="0">
                <a:latin typeface="+mj-lt"/>
              </a:rPr>
              <a:t>Za neposrednu provedbu snimanja cesta HAK, kao partnera, angažira Fakultet prometnih znanosti</a:t>
            </a:r>
            <a:endParaRPr lang="hr-HR" dirty="0">
              <a:latin typeface="+mj-lt"/>
            </a:endParaRPr>
          </a:p>
          <a:p>
            <a:pPr lvl="0"/>
            <a:r>
              <a:rPr lang="hr-HR" b="1" dirty="0">
                <a:latin typeface="+mj-lt"/>
              </a:rPr>
              <a:t>2009 godine osnovano međuresorno Povjerenstvo za praćenje provedbe projekta (MUP, MMPI, HAC, Hrvatske ceste, ARZ, FPZ, BINA ISTRA</a:t>
            </a:r>
            <a:r>
              <a:rPr lang="hr-HR" b="1" dirty="0" smtClean="0">
                <a:latin typeface="+mj-lt"/>
              </a:rPr>
              <a:t>)</a:t>
            </a:r>
          </a:p>
          <a:p>
            <a:r>
              <a:rPr lang="hr-HR" b="1" dirty="0">
                <a:latin typeface="+mj-lt"/>
              </a:rPr>
              <a:t>Projekt se financira sredstvima Nacionalnog programa sigurnosti cestovnog prometa</a:t>
            </a:r>
            <a:endParaRPr lang="hr-HR" dirty="0">
              <a:latin typeface="+mj-lt"/>
            </a:endParaRPr>
          </a:p>
          <a:p>
            <a:pPr lvl="0"/>
            <a:endParaRPr lang="hr-HR" dirty="0">
              <a:latin typeface="+mj-lt"/>
            </a:endParaRPr>
          </a:p>
          <a:p>
            <a:endParaRPr lang="hr-HR" dirty="0">
              <a:latin typeface="+mj-lt"/>
            </a:endParaRPr>
          </a:p>
        </p:txBody>
      </p:sp>
    </p:spTree>
    <p:extLst>
      <p:ext uri="{BB962C8B-B14F-4D97-AF65-F5344CB8AC3E}">
        <p14:creationId xmlns:p14="http://schemas.microsoft.com/office/powerpoint/2010/main" xmlns="" val="1384979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hr-HR" sz="4000" dirty="0"/>
              <a:t>PROVEDBA </a:t>
            </a:r>
            <a:r>
              <a:rPr lang="hr-HR" sz="4000" b="1" dirty="0"/>
              <a:t>EuroRAP-a</a:t>
            </a:r>
            <a:r>
              <a:rPr lang="hr-HR" sz="4000" dirty="0"/>
              <a:t> U REPUBLICI </a:t>
            </a:r>
            <a:r>
              <a:rPr lang="hr-HR" sz="4000" dirty="0" smtClean="0"/>
              <a:t>HRVATSKOJ</a:t>
            </a:r>
            <a:endParaRPr lang="hr-HR" sz="4000" dirty="0"/>
          </a:p>
        </p:txBody>
      </p:sp>
      <p:sp>
        <p:nvSpPr>
          <p:cNvPr id="3" name="Content Placeholder 2"/>
          <p:cNvSpPr>
            <a:spLocks noGrp="1"/>
          </p:cNvSpPr>
          <p:nvPr>
            <p:ph idx="1"/>
          </p:nvPr>
        </p:nvSpPr>
        <p:spPr/>
        <p:txBody>
          <a:bodyPr/>
          <a:lstStyle/>
          <a:p>
            <a:pPr lvl="0"/>
            <a:endParaRPr lang="hr-HR" sz="2400" b="1" dirty="0" smtClean="0">
              <a:latin typeface="+mj-lt"/>
            </a:endParaRPr>
          </a:p>
          <a:p>
            <a:pPr lvl="0"/>
            <a:r>
              <a:rPr lang="hr-HR" sz="2400" b="1" dirty="0" smtClean="0">
                <a:latin typeface="+mj-lt"/>
              </a:rPr>
              <a:t>2005 </a:t>
            </a:r>
            <a:r>
              <a:rPr lang="hr-HR" sz="2400" b="1" dirty="0">
                <a:latin typeface="+mj-lt"/>
              </a:rPr>
              <a:t>do 2007, pripremne radnje za izradbu karte rizika</a:t>
            </a:r>
            <a:endParaRPr lang="hr-HR" sz="2400" dirty="0">
              <a:latin typeface="+mj-lt"/>
            </a:endParaRPr>
          </a:p>
          <a:p>
            <a:pPr lvl="0"/>
            <a:r>
              <a:rPr lang="hr-HR" sz="2400" b="1" dirty="0">
                <a:latin typeface="+mj-lt"/>
              </a:rPr>
              <a:t>Prva karta rizika za sve autoceste i državne ceste izrađena za razdoblje 2007 do 2009</a:t>
            </a:r>
            <a:endParaRPr lang="hr-HR" sz="2400" dirty="0">
              <a:latin typeface="+mj-lt"/>
            </a:endParaRPr>
          </a:p>
          <a:p>
            <a:pPr lvl="0"/>
            <a:r>
              <a:rPr lang="hr-HR" sz="2400" b="1" dirty="0">
                <a:latin typeface="+mj-lt"/>
              </a:rPr>
              <a:t>2009 obavljeno snimanje najkritičnijih dionica na državnoj cesti D2 od GP sa Slovenijom do GP sa Srbijom (335 km)</a:t>
            </a:r>
            <a:endParaRPr lang="hr-HR" sz="2400" dirty="0">
              <a:latin typeface="+mj-lt"/>
            </a:endParaRPr>
          </a:p>
          <a:p>
            <a:pPr lvl="0"/>
            <a:r>
              <a:rPr lang="hr-HR" sz="2400" b="1" dirty="0">
                <a:latin typeface="+mj-lt"/>
              </a:rPr>
              <a:t>Najnovija karta rizika izrađena za period 2010 do 2012</a:t>
            </a:r>
            <a:endParaRPr lang="hr-HR" sz="2400" dirty="0">
              <a:latin typeface="+mj-lt"/>
            </a:endParaRPr>
          </a:p>
          <a:p>
            <a:endParaRPr lang="hr-HR" dirty="0"/>
          </a:p>
        </p:txBody>
      </p:sp>
    </p:spTree>
    <p:extLst>
      <p:ext uri="{BB962C8B-B14F-4D97-AF65-F5344CB8AC3E}">
        <p14:creationId xmlns:p14="http://schemas.microsoft.com/office/powerpoint/2010/main" xmlns="" val="8171326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b="1" dirty="0" smtClean="0"/>
              <a:t>ZAKLJUČCI</a:t>
            </a:r>
            <a:endParaRPr lang="hr-HR" sz="4000" dirty="0"/>
          </a:p>
        </p:txBody>
      </p:sp>
      <p:sp>
        <p:nvSpPr>
          <p:cNvPr id="3" name="Content Placeholder 2"/>
          <p:cNvSpPr>
            <a:spLocks noGrp="1"/>
          </p:cNvSpPr>
          <p:nvPr>
            <p:ph idx="1"/>
          </p:nvPr>
        </p:nvSpPr>
        <p:spPr/>
        <p:txBody>
          <a:bodyPr>
            <a:normAutofit fontScale="62500" lnSpcReduction="20000"/>
          </a:bodyPr>
          <a:lstStyle/>
          <a:p>
            <a:pPr lvl="0"/>
            <a:r>
              <a:rPr lang="hr-HR" sz="3200" b="1" dirty="0">
                <a:latin typeface="+mj-lt"/>
              </a:rPr>
              <a:t>Primjena sustava EuroRAP u Republici Hrvatskoj donijela je pozitivne promjene glede poboljšanja stanja sigurnosti na cestama</a:t>
            </a:r>
            <a:endParaRPr lang="hr-HR" sz="3200" dirty="0">
              <a:latin typeface="+mj-lt"/>
            </a:endParaRPr>
          </a:p>
          <a:p>
            <a:pPr lvl="0"/>
            <a:r>
              <a:rPr lang="hr-HR" sz="3200" b="1" dirty="0">
                <a:latin typeface="+mj-lt"/>
              </a:rPr>
              <a:t>Potrebno je generirati dodatna financijska sredstva kako bi se sustavom EuroRAP obuhvatio što veći dio cestovne mreže</a:t>
            </a:r>
            <a:endParaRPr lang="hr-HR" sz="3200" dirty="0">
              <a:latin typeface="+mj-lt"/>
            </a:endParaRPr>
          </a:p>
          <a:p>
            <a:pPr lvl="0"/>
            <a:r>
              <a:rPr lang="hr-HR" sz="3200" b="1" dirty="0">
                <a:latin typeface="+mj-lt"/>
              </a:rPr>
              <a:t>S aspekta turističke privrede Hrvatskoj je, kao izrazito receptivnoj zemlji, izuzetno bitno kontinuirano podizati nivo sigurnosti na cestama kako je, zbog eventualno nižeg stupnja siurnosti, turistički promet ne bi počeo zaobilaziti. Ne treba zaboraviti da je sigurnost na cestama jedan od važnih čimbenika pri odabiru destinacije za provođenje odmora</a:t>
            </a:r>
            <a:endParaRPr lang="hr-HR" sz="3200" dirty="0">
              <a:latin typeface="+mj-lt"/>
            </a:endParaRPr>
          </a:p>
          <a:p>
            <a:pPr lvl="0"/>
            <a:r>
              <a:rPr lang="hr-HR" sz="3200" b="1" dirty="0">
                <a:latin typeface="+mj-lt"/>
              </a:rPr>
              <a:t>Temeljni je cilj i vizija prometne politike s aspekta sigurnosti uspostava sustava „vozač sa 5 zvjezdica, vozilo sa 5 zvjezdica i cesta sa pet zvjezdica“</a:t>
            </a:r>
            <a:endParaRPr lang="hr-HR" sz="3200" dirty="0">
              <a:latin typeface="+mj-lt"/>
            </a:endParaRPr>
          </a:p>
          <a:p>
            <a:pPr lvl="0"/>
            <a:r>
              <a:rPr lang="hr-HR" sz="3200" b="1" dirty="0">
                <a:latin typeface="+mj-lt"/>
              </a:rPr>
              <a:t>Primjer Bina-Istre govori da primjena standarda sustava EuroRAP u velikoj mjeri olakšava pristup EU fondovima u domeni poboljšanja stanja i sigurnosti cestovne infrastrukture</a:t>
            </a:r>
            <a:endParaRPr lang="hr-HR" sz="3200" dirty="0">
              <a:latin typeface="+mj-lt"/>
            </a:endParaRPr>
          </a:p>
          <a:p>
            <a:endParaRPr lang="hr-HR" dirty="0"/>
          </a:p>
        </p:txBody>
      </p:sp>
    </p:spTree>
    <p:extLst>
      <p:ext uri="{BB962C8B-B14F-4D97-AF65-F5344CB8AC3E}">
        <p14:creationId xmlns:p14="http://schemas.microsoft.com/office/powerpoint/2010/main" xmlns="" val="2659961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dirty="0"/>
          </a:p>
        </p:txBody>
      </p:sp>
      <p:sp>
        <p:nvSpPr>
          <p:cNvPr id="3" name="Content Placeholder 2"/>
          <p:cNvSpPr>
            <a:spLocks noGrp="1"/>
          </p:cNvSpPr>
          <p:nvPr>
            <p:ph idx="1"/>
          </p:nvPr>
        </p:nvSpPr>
        <p:spPr/>
        <p:txBody>
          <a:bodyPr/>
          <a:lstStyle/>
          <a:p>
            <a:pPr marL="0" indent="0" algn="ctr">
              <a:buNone/>
            </a:pPr>
            <a:endParaRPr lang="hr-HR" b="1" dirty="0" smtClean="0">
              <a:latin typeface="+mj-lt"/>
            </a:endParaRPr>
          </a:p>
          <a:p>
            <a:pPr marL="0" indent="0" algn="ctr">
              <a:buNone/>
            </a:pPr>
            <a:endParaRPr lang="hr-HR" b="1" dirty="0">
              <a:latin typeface="+mj-lt"/>
            </a:endParaRPr>
          </a:p>
          <a:p>
            <a:pPr marL="0" indent="0" algn="ctr">
              <a:buNone/>
            </a:pPr>
            <a:r>
              <a:rPr lang="hr-HR" sz="4400" b="1" dirty="0" smtClean="0">
                <a:solidFill>
                  <a:schemeClr val="accent1">
                    <a:lumMod val="75000"/>
                  </a:schemeClr>
                </a:solidFill>
                <a:latin typeface="+mj-lt"/>
              </a:rPr>
              <a:t>ZAHVALJUJEM </a:t>
            </a:r>
            <a:r>
              <a:rPr lang="hr-HR" sz="4400" b="1" dirty="0">
                <a:solidFill>
                  <a:schemeClr val="accent1">
                    <a:lumMod val="75000"/>
                  </a:schemeClr>
                </a:solidFill>
                <a:latin typeface="+mj-lt"/>
              </a:rPr>
              <a:t>NA POZORNOSTI</a:t>
            </a:r>
            <a:endParaRPr lang="hr-HR" sz="4400" dirty="0">
              <a:solidFill>
                <a:schemeClr val="accent1">
                  <a:lumMod val="75000"/>
                </a:schemeClr>
              </a:solidFill>
              <a:latin typeface="+mj-lt"/>
            </a:endParaRPr>
          </a:p>
          <a:p>
            <a:pPr marL="0" indent="0">
              <a:buNone/>
            </a:pPr>
            <a:r>
              <a:rPr lang="hr-HR" sz="3600" b="1" dirty="0" smtClean="0">
                <a:solidFill>
                  <a:schemeClr val="accent1">
                    <a:lumMod val="75000"/>
                  </a:schemeClr>
                </a:solidFill>
                <a:latin typeface="+mj-lt"/>
              </a:rPr>
              <a:t/>
            </a:r>
            <a:br>
              <a:rPr lang="hr-HR" sz="3600" b="1" dirty="0" smtClean="0">
                <a:solidFill>
                  <a:schemeClr val="accent1">
                    <a:lumMod val="75000"/>
                  </a:schemeClr>
                </a:solidFill>
                <a:latin typeface="+mj-lt"/>
              </a:rPr>
            </a:br>
            <a:r>
              <a:rPr lang="hr-HR" sz="3600" b="1" dirty="0" smtClean="0">
                <a:solidFill>
                  <a:schemeClr val="accent1">
                    <a:lumMod val="75000"/>
                  </a:schemeClr>
                </a:solidFill>
                <a:latin typeface="+mj-lt"/>
              </a:rPr>
              <a:t>    Milan </a:t>
            </a:r>
            <a:r>
              <a:rPr lang="hr-HR" sz="3600" b="1" dirty="0">
                <a:solidFill>
                  <a:schemeClr val="accent1">
                    <a:lumMod val="75000"/>
                  </a:schemeClr>
                </a:solidFill>
                <a:latin typeface="+mj-lt"/>
              </a:rPr>
              <a:t>Pajnić</a:t>
            </a:r>
            <a:endParaRPr lang="hr-HR" sz="3600" dirty="0">
              <a:solidFill>
                <a:schemeClr val="accent1">
                  <a:lumMod val="75000"/>
                </a:schemeClr>
              </a:solidFill>
              <a:latin typeface="+mj-lt"/>
            </a:endParaRPr>
          </a:p>
          <a:p>
            <a:endParaRPr lang="hr-HR" dirty="0"/>
          </a:p>
        </p:txBody>
      </p:sp>
    </p:spTree>
    <p:extLst>
      <p:ext uri="{BB962C8B-B14F-4D97-AF65-F5344CB8AC3E}">
        <p14:creationId xmlns:p14="http://schemas.microsoft.com/office/powerpoint/2010/main" xmlns="" val="9944429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14922</TotalTime>
  <Words>569</Words>
  <Application>Microsoft Office PowerPoint</Application>
  <PresentationFormat>On-screen Show (4:3)</PresentationFormat>
  <Paragraphs>53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Flow</vt:lpstr>
      <vt:lpstr>Slide 1</vt:lpstr>
      <vt:lpstr>EURORAP</vt:lpstr>
      <vt:lpstr>ŠTO JE EURORAP</vt:lpstr>
      <vt:lpstr>KAKO FUNKCIONIRA SUSTAV</vt:lpstr>
      <vt:lpstr>ZNAČAJ PROVOĐENJA AKTIVNOSTI U SUSTAVU EuroRAP</vt:lpstr>
      <vt:lpstr>HRVATSKA KAO DIO SUSTAVA EuroRAP</vt:lpstr>
      <vt:lpstr>PROVEDBA EuroRAP-a U REPUBLICI HRVATSKOJ</vt:lpstr>
      <vt:lpstr>ZAKLJUČCI</vt:lpstr>
      <vt:lpstr>Slide 9</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Krešimir Viduka</dc:creator>
  <cp:lastModifiedBy>mpajnic</cp:lastModifiedBy>
  <cp:revision>46</cp:revision>
  <dcterms:created xsi:type="dcterms:W3CDTF">2014-04-29T07:27:15Z</dcterms:created>
  <dcterms:modified xsi:type="dcterms:W3CDTF">2014-05-14T07:54:57Z</dcterms:modified>
</cp:coreProperties>
</file>