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</p:sldMasterIdLst>
  <p:notesMasterIdLst>
    <p:notesMasterId r:id="rId17"/>
  </p:notesMasterIdLst>
  <p:handoutMasterIdLst>
    <p:handoutMasterId r:id="rId18"/>
  </p:handoutMasterIdLst>
  <p:sldIdLst>
    <p:sldId id="256" r:id="rId2"/>
    <p:sldId id="416" r:id="rId3"/>
    <p:sldId id="415" r:id="rId4"/>
    <p:sldId id="420" r:id="rId5"/>
    <p:sldId id="417" r:id="rId6"/>
    <p:sldId id="389" r:id="rId7"/>
    <p:sldId id="430" r:id="rId8"/>
    <p:sldId id="421" r:id="rId9"/>
    <p:sldId id="393" r:id="rId10"/>
    <p:sldId id="428" r:id="rId11"/>
    <p:sldId id="425" r:id="rId12"/>
    <p:sldId id="424" r:id="rId13"/>
    <p:sldId id="423" r:id="rId14"/>
    <p:sldId id="422" r:id="rId15"/>
    <p:sldId id="334" r:id="rId16"/>
  </p:sldIdLst>
  <p:sldSz cx="9144000" cy="6858000" type="screen4x3"/>
  <p:notesSz cx="6797675" cy="9928225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0000"/>
    <a:srgbClr val="DDDDDD"/>
    <a:srgbClr val="A50021"/>
    <a:srgbClr val="A8BCF6"/>
    <a:srgbClr val="0099FF"/>
    <a:srgbClr val="FF0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7" autoAdjust="0"/>
    <p:restoredTop sz="94682" autoAdjust="0"/>
  </p:normalViewPr>
  <p:slideViewPr>
    <p:cSldViewPr>
      <p:cViewPr varScale="1">
        <p:scale>
          <a:sx n="116" d="100"/>
          <a:sy n="116" d="100"/>
        </p:scale>
        <p:origin x="175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defTabSz="914182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44" y="1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 defTabSz="914182">
              <a:defRPr sz="1200"/>
            </a:lvl1pPr>
          </a:lstStyle>
          <a:p>
            <a:pPr>
              <a:defRPr/>
            </a:pPr>
            <a:fld id="{8A778D79-07F8-4664-8C0B-589F98582865}" type="datetime1">
              <a:rPr lang="hr-HR"/>
              <a:pPr>
                <a:defRPr/>
              </a:pPr>
              <a:t>15.5.2014.</a:t>
            </a:fld>
            <a:endParaRPr lang="hr-HR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450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defTabSz="914182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44" y="9432450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algn="r" defTabSz="914182">
              <a:defRPr sz="1200"/>
            </a:lvl1pPr>
          </a:lstStyle>
          <a:p>
            <a:pPr>
              <a:defRPr/>
            </a:pPr>
            <a:fld id="{58758B43-48E3-4A8F-95B5-074229EC3F6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0636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defTabSz="914182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44" y="1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 defTabSz="914182">
              <a:defRPr sz="1200"/>
            </a:lvl1pPr>
          </a:lstStyle>
          <a:p>
            <a:pPr>
              <a:defRPr/>
            </a:pPr>
            <a:fld id="{51C6A424-DECD-4BB5-9346-5CF86C7FECDD}" type="datetime1">
              <a:rPr lang="hr-HR"/>
              <a:pPr>
                <a:defRPr/>
              </a:pPr>
              <a:t>15.5.2014.</a:t>
            </a:fld>
            <a:endParaRPr lang="hr-H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4636"/>
            <a:ext cx="5438776" cy="446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2450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defTabSz="914182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44" y="9432450"/>
            <a:ext cx="2945341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algn="r" defTabSz="914182">
              <a:defRPr sz="1200"/>
            </a:lvl1pPr>
          </a:lstStyle>
          <a:p>
            <a:pPr>
              <a:defRPr/>
            </a:pPr>
            <a:fld id="{CDC869A0-6FF2-48A4-AF48-AD84F4B70B0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6311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82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064" indent="-286179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715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600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486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372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258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144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029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84AC82-6B84-4456-B5D9-3BCB543320F9}" type="slidenum">
              <a:rPr lang="hr-HR" smtClean="0"/>
              <a:pPr eaLnBrk="1" hangingPunct="1"/>
              <a:t>1</a:t>
            </a:fld>
            <a:endParaRPr lang="hr-HR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053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82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064" indent="-286179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715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600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486" indent="-228943" defTabSz="91418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372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258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144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029" indent="-228943" defTabSz="9141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7887ACF-A58E-4BE8-AE69-261CC8E33BD9}" type="slidenum">
              <a:rPr lang="hr-HR" smtClean="0"/>
              <a:pPr eaLnBrk="1" hangingPunct="1"/>
              <a:t>15</a:t>
            </a:fld>
            <a:endParaRPr lang="hr-H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8653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hutterstock_17379652"/>
          <p:cNvPicPr>
            <a:picLocks noChangeAspect="1" noChangeArrowheads="1"/>
          </p:cNvPicPr>
          <p:nvPr/>
        </p:nvPicPr>
        <p:blipFill>
          <a:blip r:embed="rId3">
            <a:lum bright="8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19"/>
          <a:stretch>
            <a:fillRect/>
          </a:stretch>
        </p:blipFill>
        <p:spPr bwMode="auto">
          <a:xfrm>
            <a:off x="0" y="5653088"/>
            <a:ext cx="9144000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16"/>
          <p:cNvGraphicFramePr>
            <a:graphicFrameLocks noChangeAspect="1"/>
          </p:cNvGraphicFramePr>
          <p:nvPr/>
        </p:nvGraphicFramePr>
        <p:xfrm>
          <a:off x="323850" y="147638"/>
          <a:ext cx="72072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Image" r:id="rId4" imgW="865414" imgH="396006" progId="">
                  <p:embed/>
                </p:oleObj>
              </mc:Choice>
              <mc:Fallback>
                <p:oleObj name="Image" r:id="rId4" imgW="865414" imgH="396006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47638"/>
                        <a:ext cx="720725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908050"/>
            <a:ext cx="8064500" cy="1081088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298700"/>
            <a:ext cx="8064500" cy="3362325"/>
          </a:xfrm>
        </p:spPr>
        <p:txBody>
          <a:bodyPr/>
          <a:lstStyle>
            <a:lvl1pPr marL="0" indent="0" algn="ctr">
              <a:buFontTx/>
              <a:buNone/>
              <a:defRPr sz="4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hr-HR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44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FBB1F-34B9-4E2A-A30A-C062406D650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977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FD6E5-0CFC-448A-9238-7AED79A2F43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062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16163"/>
            <a:ext cx="3956050" cy="4065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16163"/>
            <a:ext cx="3956050" cy="4065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BBE05-AB97-4B67-9D09-91886CF1369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551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7D19C-E8DC-454B-B235-7FF6916B198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800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D2FFE-389C-4141-8E00-740987C8F33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332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E171-A757-4F96-B8A0-6F887C25255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55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D7D99-EC93-43C9-B812-A54AB3F6892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990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CA23F-AA4B-4D67-963F-EBF610325DF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891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71FB1-97CB-4408-856E-AF149389D72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567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8125" y="908050"/>
            <a:ext cx="2016125" cy="5473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908050"/>
            <a:ext cx="5895975" cy="5473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99BAF-489B-456C-8F44-A8EA963B6E7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03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7" descr="shutterstock_17379652"/>
          <p:cNvPicPr>
            <a:picLocks noChangeAspect="1" noChangeArrowheads="1"/>
          </p:cNvPicPr>
          <p:nvPr/>
        </p:nvPicPr>
        <p:blipFill>
          <a:blip r:embed="rId14">
            <a:lum bright="8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19"/>
          <a:stretch>
            <a:fillRect/>
          </a:stretch>
        </p:blipFill>
        <p:spPr bwMode="auto">
          <a:xfrm>
            <a:off x="0" y="5653088"/>
            <a:ext cx="9144000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908050"/>
            <a:ext cx="80645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2316163"/>
            <a:ext cx="8064500" cy="406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08400" y="6453188"/>
            <a:ext cx="16557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5732BD1-F284-4B77-9979-147F10C0A9A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323850" y="147638"/>
          <a:ext cx="72072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Image" r:id="rId15" imgW="865414" imgH="396006" progId="">
                  <p:embed/>
                </p:oleObj>
              </mc:Choice>
              <mc:Fallback>
                <p:oleObj name="Image" r:id="rId15" imgW="865414" imgH="396006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47638"/>
                        <a:ext cx="720725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o"/>
        <a:defRPr sz="32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–"/>
        <a:defRPr sz="2800">
          <a:solidFill>
            <a:srgbClr val="5F5F5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400">
          <a:solidFill>
            <a:srgbClr val="5F5F5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–"/>
        <a:defRPr sz="2000">
          <a:solidFill>
            <a:srgbClr val="5F5F5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»"/>
        <a:defRPr sz="2000"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»"/>
        <a:defRPr sz="2000"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»"/>
        <a:defRPr sz="2000"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»"/>
        <a:defRPr sz="2000"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Arial" charset="0"/>
        <a:buChar char="»"/>
        <a:defRPr sz="2000">
          <a:solidFill>
            <a:srgbClr val="5F5F5F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hyperlink" Target="//upload.wikimedia.org/wikipedia/commons/3/3f/Chevrolet_Volt_WAS_2010_8852.JPG" TargetMode="External"/><Relationship Id="rId18" Type="http://schemas.openxmlformats.org/officeDocument/2006/relationships/image" Target="../media/image17.jpg"/><Relationship Id="rId3" Type="http://schemas.openxmlformats.org/officeDocument/2006/relationships/hyperlink" Target="//upload.wikimedia.org/wikipedia/commons/8/8c/Detroit_Eletric_ad_1912.jpg" TargetMode="External"/><Relationship Id="rId7" Type="http://schemas.openxmlformats.org/officeDocument/2006/relationships/hyperlink" Target="//upload.wikimedia.org/wikipedia/commons/e/ed/Apollo15LunarRover.jpg" TargetMode="External"/><Relationship Id="rId12" Type="http://schemas.openxmlformats.org/officeDocument/2006/relationships/image" Target="../media/image13.jpeg"/><Relationship Id="rId17" Type="http://schemas.openxmlformats.org/officeDocument/2006/relationships/image" Target="../media/image16.jpeg"/><Relationship Id="rId2" Type="http://schemas.openxmlformats.org/officeDocument/2006/relationships/image" Target="../media/image8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hyperlink" Target="//upload.wikimedia.org/wikipedia/commons/f/fc/IMiEV2009.jpg" TargetMode="External"/><Relationship Id="rId5" Type="http://schemas.openxmlformats.org/officeDocument/2006/relationships/hyperlink" Target="//upload.wikimedia.org/wikipedia/commons/6/69/Bundesarchiv_Bild_183-21519-0005,_Neue_Fahrzeuge_der_Deutschen_Post.jpg" TargetMode="External"/><Relationship Id="rId15" Type="http://schemas.openxmlformats.org/officeDocument/2006/relationships/hyperlink" Target="//upload.wikimedia.org/wikipedia/commons/5/50/First_Customer_owned_Nissan_Leaf.jpg" TargetMode="External"/><Relationship Id="rId10" Type="http://schemas.openxmlformats.org/officeDocument/2006/relationships/image" Target="../media/image12.jpeg"/><Relationship Id="rId19" Type="http://schemas.openxmlformats.org/officeDocument/2006/relationships/image" Target="../media/image18.jpeg"/><Relationship Id="rId4" Type="http://schemas.openxmlformats.org/officeDocument/2006/relationships/image" Target="../media/image9.jpeg"/><Relationship Id="rId9" Type="http://schemas.openxmlformats.org/officeDocument/2006/relationships/hyperlink" Target="//upload.wikimedia.org/wikipedia/commons/c/c5/Roadster_2.5_charging.jpg" TargetMode="External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google.hr/url?sa=i&amp;rct=j&amp;q=&amp;esrc=s&amp;source=images&amp;cd=&amp;cad=rja&amp;uact=8&amp;docid=bLSwHBe8b3KlZM&amp;tbnid=-8soFtwCgteMCM:&amp;ved=0CAUQjRw&amp;url=http://www.erevija.com/clanek/1447/Denar_(Money)&amp;ei=Ov5UU9GaH8KkPbbNgYgM&amp;psig=AFQjCNGVoRmdMbOz0Bka628bdQQEpaWhYg&amp;ust=139816536030250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png"/><Relationship Id="rId3" Type="http://schemas.openxmlformats.org/officeDocument/2006/relationships/image" Target="../media/image48.jp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1" descr="shutterstock_17379652"/>
          <p:cNvPicPr>
            <a:picLocks noChangeAspect="1" noChangeArrowheads="1"/>
          </p:cNvPicPr>
          <p:nvPr/>
        </p:nvPicPr>
        <p:blipFill>
          <a:blip r:embed="rId3">
            <a:lum bright="8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4" y="635883"/>
            <a:ext cx="9144000" cy="468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418" y="2979993"/>
            <a:ext cx="7777163" cy="1273324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haroni" panose="02010803020104030203" pitchFamily="2" charset="-79"/>
              </a:rPr>
              <a:t>POTENCIJALI E-MOBILNOSTI </a:t>
            </a:r>
          </a:p>
          <a:p>
            <a:pPr eaLnBrk="1" hangingPunct="1">
              <a:defRPr/>
            </a:pPr>
            <a:r>
              <a:rPr lang="hr-H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haroni" panose="02010803020104030203" pitchFamily="2" charset="-79"/>
              </a:rPr>
              <a:t>U HRVATSKOJ</a:t>
            </a:r>
            <a:endParaRPr lang="hr-H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sp>
        <p:nvSpPr>
          <p:cNvPr id="4100" name="Text Box 14"/>
          <p:cNvSpPr txBox="1">
            <a:spLocks noChangeArrowheads="1"/>
          </p:cNvSpPr>
          <p:nvPr/>
        </p:nvSpPr>
        <p:spPr bwMode="auto">
          <a:xfrm>
            <a:off x="1026403" y="4727004"/>
            <a:ext cx="69119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sz="1400" b="1" dirty="0">
              <a:solidFill>
                <a:srgbClr val="5F5F5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02" name="Text Box 17"/>
          <p:cNvSpPr txBox="1">
            <a:spLocks noChangeArrowheads="1"/>
          </p:cNvSpPr>
          <p:nvPr/>
        </p:nvSpPr>
        <p:spPr bwMode="auto">
          <a:xfrm>
            <a:off x="5300792" y="2203799"/>
            <a:ext cx="2925763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hr-HR" sz="1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hr-HR" sz="1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hr-HR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04" name="Rectangle 19"/>
          <p:cNvSpPr>
            <a:spLocks noChangeArrowheads="1"/>
          </p:cNvSpPr>
          <p:nvPr/>
        </p:nvSpPr>
        <p:spPr bwMode="auto">
          <a:xfrm>
            <a:off x="0" y="1"/>
            <a:ext cx="1187624" cy="548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sr-Latn-CS">
              <a:solidFill>
                <a:schemeClr val="bg1"/>
              </a:solidFill>
            </a:endParaRP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1162350" y="-10216"/>
            <a:ext cx="7335072" cy="646099"/>
          </a:xfrm>
          <a:prstGeom prst="rect">
            <a:avLst/>
          </a:prstGeom>
          <a:solidFill>
            <a:srgbClr val="2D2D8A">
              <a:lumMod val="75000"/>
              <a:alpha val="87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206" tIns="45605" rIns="91206" bIns="45605">
            <a:spAutoFit/>
          </a:bodyPr>
          <a:lstStyle/>
          <a:p>
            <a:pPr marL="0" marR="0" lvl="0" indent="0" algn="ctr" defTabSz="9128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 Narrow" panose="020B0606020202030204" pitchFamily="34" charset="0"/>
              <a:cs typeface="Arial" charset="0"/>
            </a:endParaRPr>
          </a:p>
          <a:p>
            <a:pPr marL="0" marR="0" lvl="0" indent="0" algn="ctr" defTabSz="9128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 Narrow" panose="020B0606020202030204" pitchFamily="34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1"/>
            <a:ext cx="3672408" cy="6358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422" y="-10216"/>
            <a:ext cx="646099" cy="646099"/>
          </a:xfrm>
          <a:prstGeom prst="rect">
            <a:avLst/>
          </a:prstGeom>
        </p:spPr>
      </p:pic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683417" y="4436512"/>
            <a:ext cx="7777163" cy="127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480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–"/>
              <a:defRPr sz="2800"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24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–"/>
              <a:defRPr sz="20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hr-HR" sz="1800" b="1" kern="0" dirty="0" smtClean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cs typeface="Aharoni" panose="02010803020104030203" pitchFamily="2" charset="-79"/>
              </a:rPr>
              <a:t>FILIP PREBEG</a:t>
            </a:r>
          </a:p>
          <a:p>
            <a:pPr eaLnBrk="1" hangingPunct="1">
              <a:defRPr/>
            </a:pPr>
            <a:r>
              <a:rPr lang="hr-HR" sz="1800" b="1" kern="0" dirty="0" smtClean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cs typeface="Aharoni" panose="02010803020104030203" pitchFamily="2" charset="-79"/>
              </a:rPr>
              <a:t>EIHP</a:t>
            </a:r>
            <a:endParaRPr lang="hr-HR" sz="1800" kern="0" dirty="0" smtClean="0">
              <a:solidFill>
                <a:srgbClr val="C00000"/>
              </a:solidFill>
              <a:effectLst/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25" name="Picture 18" descr="EIH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4" y="29813"/>
            <a:ext cx="1137076" cy="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753881" y="5893031"/>
            <a:ext cx="7777163" cy="127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480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–"/>
              <a:defRPr sz="2800"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24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–"/>
              <a:defRPr sz="20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hr-HR" sz="1800" kern="0" dirty="0" smtClean="0">
                <a:solidFill>
                  <a:schemeClr val="accent6">
                    <a:lumMod val="75000"/>
                  </a:schemeClr>
                </a:solidFill>
                <a:effectLst/>
                <a:latin typeface="Arial Rounded MT Bold" panose="020F0704030504030204" pitchFamily="34" charset="0"/>
                <a:cs typeface="Aharoni" panose="02010803020104030203" pitchFamily="2" charset="-79"/>
              </a:rPr>
              <a:t>Okrugli stol HAK-a</a:t>
            </a:r>
          </a:p>
          <a:p>
            <a:pPr eaLnBrk="1" hangingPunct="1">
              <a:defRPr/>
            </a:pPr>
            <a:r>
              <a:rPr lang="hr-HR" sz="1800" kern="0" dirty="0" smtClean="0">
                <a:solidFill>
                  <a:schemeClr val="accent6">
                    <a:lumMod val="75000"/>
                  </a:schemeClr>
                </a:solidFill>
                <a:effectLst/>
                <a:latin typeface="Arial Rounded MT Bold" panose="020F0704030504030204" pitchFamily="34" charset="0"/>
                <a:cs typeface="Aharoni" panose="02010803020104030203" pitchFamily="2" charset="-79"/>
              </a:rPr>
              <a:t>15.05.2014</a:t>
            </a:r>
            <a:r>
              <a:rPr lang="hr-HR" sz="1800" b="1" kern="0" dirty="0" smtClean="0">
                <a:solidFill>
                  <a:schemeClr val="accent6">
                    <a:lumMod val="75000"/>
                  </a:schemeClr>
                </a:solidFill>
                <a:effectLst/>
                <a:latin typeface="Arial Rounded MT Bold" panose="020F0704030504030204" pitchFamily="34" charset="0"/>
                <a:cs typeface="Aharoni" panose="02010803020104030203" pitchFamily="2" charset="-79"/>
              </a:rPr>
              <a:t>.</a:t>
            </a:r>
            <a:endParaRPr lang="hr-HR" sz="1800" kern="0" dirty="0" smtClean="0">
              <a:solidFill>
                <a:schemeClr val="accent6">
                  <a:lumMod val="75000"/>
                </a:schemeClr>
              </a:solidFill>
              <a:effectLst/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5945" y="822599"/>
            <a:ext cx="2304256" cy="1423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DFBB1F-34B9-4E2A-A30A-C062406D650E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  <p:pic>
        <p:nvPicPr>
          <p:cNvPr id="82946" name="Picture 2" descr="http://www.hybrid-vehicle.org/images/Lohner-Porsc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31840" cy="2270585"/>
          </a:xfrm>
          <a:prstGeom prst="rect">
            <a:avLst/>
          </a:prstGeom>
          <a:noFill/>
        </p:spPr>
      </p:pic>
      <p:pic>
        <p:nvPicPr>
          <p:cNvPr id="82948" name="Picture 4" descr="File:Detroit Eletric ad 191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832" y="0"/>
            <a:ext cx="3052453" cy="2276872"/>
          </a:xfrm>
          <a:prstGeom prst="rect">
            <a:avLst/>
          </a:prstGeom>
          <a:noFill/>
        </p:spPr>
      </p:pic>
      <p:pic>
        <p:nvPicPr>
          <p:cNvPr id="82950" name="Picture 6" descr="File:Bundesarchiv Bild 183-21519-0005, Neue Fahrzeuge der Deutschen Post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2160" y="0"/>
            <a:ext cx="3131840" cy="2276872"/>
          </a:xfrm>
          <a:prstGeom prst="rect">
            <a:avLst/>
          </a:prstGeom>
          <a:noFill/>
        </p:spPr>
      </p:pic>
      <p:pic>
        <p:nvPicPr>
          <p:cNvPr id="82956" name="Picture 12" descr="File:Apollo15LunarRover.jpg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04520" y="2276872"/>
            <a:ext cx="2939480" cy="2088232"/>
          </a:xfrm>
          <a:prstGeom prst="rect">
            <a:avLst/>
          </a:prstGeom>
          <a:noFill/>
        </p:spPr>
      </p:pic>
      <p:pic>
        <p:nvPicPr>
          <p:cNvPr id="82960" name="Picture 16" descr="File:Roadster 2.5 charging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7784" y="4293096"/>
            <a:ext cx="1970786" cy="1412776"/>
          </a:xfrm>
          <a:prstGeom prst="rect">
            <a:avLst/>
          </a:prstGeom>
          <a:noFill/>
        </p:spPr>
      </p:pic>
      <p:pic>
        <p:nvPicPr>
          <p:cNvPr id="82962" name="Picture 18" descr="File:IMiEV2009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27785" y="5517232"/>
            <a:ext cx="1944215" cy="1340768"/>
          </a:xfrm>
          <a:prstGeom prst="rect">
            <a:avLst/>
          </a:prstGeom>
          <a:noFill/>
        </p:spPr>
      </p:pic>
      <p:pic>
        <p:nvPicPr>
          <p:cNvPr id="82964" name="Picture 20" descr="File:Chevrolet Volt WAS 2010 8852.JPG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5107238"/>
            <a:ext cx="2627784" cy="1750761"/>
          </a:xfrm>
          <a:prstGeom prst="rect">
            <a:avLst/>
          </a:prstGeom>
          <a:noFill/>
        </p:spPr>
      </p:pic>
      <p:pic>
        <p:nvPicPr>
          <p:cNvPr id="82966" name="Picture 22" descr="File:First Customer owned Nissan Leaf.jpg">
            <a:hlinkClick r:id="rId15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197" y="3897999"/>
            <a:ext cx="2627784" cy="1194343"/>
          </a:xfrm>
          <a:prstGeom prst="rect">
            <a:avLst/>
          </a:prstGeom>
          <a:noFill/>
        </p:spPr>
      </p:pic>
      <p:pic>
        <p:nvPicPr>
          <p:cNvPr id="82968" name="Picture 24" descr="http://www.automanija.com/wp-content/uploads/2012/05/rimac-concept-one-01-635x355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56073" y="4293096"/>
            <a:ext cx="4587927" cy="2564904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230677"/>
            <a:ext cx="3576736" cy="2105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8" y="2270585"/>
            <a:ext cx="2633132" cy="1481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DFBB1F-34B9-4E2A-A30A-C062406D650E}" type="slidenum">
              <a:rPr lang="hr-HR" smtClean="0"/>
              <a:pPr>
                <a:defRPr/>
              </a:pPr>
              <a:t>3</a:t>
            </a:fld>
            <a:endParaRPr lang="hr-HR"/>
          </a:p>
        </p:txBody>
      </p:sp>
      <p:pic>
        <p:nvPicPr>
          <p:cNvPr id="62466" name="Picture 2" descr="http://sphotos-b.xx.fbcdn.net/hphotos-snc6/c0.44.843.403/p843x403/603070_563099000384477_147482653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25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60" y="2132856"/>
            <a:ext cx="3943350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DFBB1F-34B9-4E2A-A30A-C062406D650E}" type="slidenum">
              <a:rPr lang="hr-HR" smtClean="0"/>
              <a:pPr>
                <a:defRPr/>
              </a:pPr>
              <a:t>4</a:t>
            </a:fld>
            <a:endParaRPr lang="hr-H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19627" y="285750"/>
            <a:ext cx="3802644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r-HR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E-mobilnost – zašto?</a:t>
            </a:r>
            <a:endParaRPr lang="en-US" sz="2000" b="1" dirty="0">
              <a:latin typeface="Verdan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905" y="4437112"/>
            <a:ext cx="2058659" cy="154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50825" y="836613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132198"/>
            <a:ext cx="2405179" cy="1856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91" y="4623400"/>
            <a:ext cx="2516613" cy="1391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60" y="1104255"/>
            <a:ext cx="2263254" cy="1388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1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613C9B-EFF7-44AD-8780-CE8FBD8DF090}" type="slidenum">
              <a:rPr lang="hr-HR"/>
              <a:pPr>
                <a:defRPr/>
              </a:pPr>
              <a:t>5</a:t>
            </a:fld>
            <a:endParaRPr lang="hr-HR"/>
          </a:p>
        </p:txBody>
      </p:sp>
      <p:sp>
        <p:nvSpPr>
          <p:cNvPr id="301061" name="Rectangle 5"/>
          <p:cNvSpPr>
            <a:spLocks noChangeArrowheads="1"/>
          </p:cNvSpPr>
          <p:nvPr/>
        </p:nvSpPr>
        <p:spPr bwMode="auto">
          <a:xfrm>
            <a:off x="2320713" y="285750"/>
            <a:ext cx="5200463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r-HR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Elektro vs. </a:t>
            </a:r>
            <a:r>
              <a:rPr lang="hr-HR" sz="2400" b="1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otto</a:t>
            </a:r>
            <a:r>
              <a:rPr lang="hr-HR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/diesel motor</a:t>
            </a:r>
            <a:endParaRPr lang="en-US" sz="2000" b="1" dirty="0">
              <a:latin typeface="Verdana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250825" y="836613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/>
          </a:p>
        </p:txBody>
      </p:sp>
      <p:pic>
        <p:nvPicPr>
          <p:cNvPr id="9" name="Picture 48" descr="gas-electr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908720"/>
            <a:ext cx="4825895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1043608" y="260648"/>
            <a:ext cx="756084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r-HR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PREGLED RASPOLOŽIVE INFRASTRUKTURE ZA NAPAJANJE ELEKTRIČNIH VOZILA</a:t>
            </a:r>
          </a:p>
        </p:txBody>
      </p:sp>
      <p:pic>
        <p:nvPicPr>
          <p:cNvPr id="20483" name="Picture 7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196752"/>
            <a:ext cx="68818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79512" y="980728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DFBB1F-34B9-4E2A-A30A-C062406D650E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77"/>
            <a:ext cx="9144000" cy="68762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49683" y="404664"/>
            <a:ext cx="4120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POGLED UNATRAG I STATUS QUO </a:t>
            </a:r>
          </a:p>
        </p:txBody>
      </p:sp>
    </p:spTree>
    <p:extLst>
      <p:ext uri="{BB962C8B-B14F-4D97-AF65-F5344CB8AC3E}">
        <p14:creationId xmlns:p14="http://schemas.microsoft.com/office/powerpoint/2010/main" val="13531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465F86-318E-4E09-9551-574A68608EA3}" type="slidenum">
              <a:rPr lang="hr-HR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1571866" y="428595"/>
            <a:ext cx="6159058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 smtClean="0">
                <a:solidFill>
                  <a:srgbClr val="2D2D8A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E-MOBILITY</a:t>
            </a:r>
            <a:r>
              <a:rPr lang="hr-HR" sz="2000" b="1" i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hr-HR" sz="2000" b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NACIONALNE AKTIVNOSTI</a:t>
            </a:r>
            <a:endParaRPr lang="hr-HR" sz="2000" b="1" dirty="0">
              <a:solidFill>
                <a:srgbClr val="A5002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500063" y="1163638"/>
            <a:ext cx="8001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E-mobilnost – mjera u sektoru transporta u NAPENU 2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E-mobility strategija grada Zagreba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E-mobilnost platforma Koprivnica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Inicijative – </a:t>
            </a:r>
            <a:r>
              <a:rPr lang="hr-HR" sz="16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E- </a:t>
            </a:r>
            <a:r>
              <a:rPr lang="hr-HR" sz="16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mobilnost.hr; Zeleni </a:t>
            </a:r>
            <a:r>
              <a:rPr lang="hr-HR" sz="16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reli, Besplatan parking</a:t>
            </a:r>
            <a:r>
              <a:rPr lang="hr-H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, </a:t>
            </a:r>
            <a:r>
              <a:rPr lang="hr-H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…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7" name="Picture 7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866" y="3068960"/>
            <a:ext cx="616999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1187624" y="404664"/>
            <a:ext cx="7704981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hr-HR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MOGUĆI PORTFELJ PUNIONICA DO 2020. GODINE NA PODRUČJU GRADA ZAGREBA</a:t>
            </a:r>
          </a:p>
        </p:txBody>
      </p:sp>
      <p:pic>
        <p:nvPicPr>
          <p:cNvPr id="24579" name="Picture 7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760"/>
            <a:ext cx="6408738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6516216" y="1556792"/>
            <a:ext cx="2806700" cy="44323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hr-HR" dirty="0"/>
              <a:t>Kriteriji odabira broja punionica:</a:t>
            </a:r>
          </a:p>
          <a:p>
            <a:pPr>
              <a:defRPr/>
            </a:pPr>
            <a:endParaRPr lang="hr-HR" dirty="0"/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hr-HR" sz="1600" dirty="0"/>
              <a:t>Prognoza rasta broja EV</a:t>
            </a:r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hr-HR" sz="1600" dirty="0"/>
              <a:t>Dostupnost punionice unutar radijusa od 300 metara od mjesta stanovanja korisnika EV-a</a:t>
            </a:r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hr-HR" sz="1600" dirty="0"/>
              <a:t>Prostorna raspoređenost potencijalnih budućih vlasnika EV-a</a:t>
            </a:r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hr-HR" sz="1600" dirty="0"/>
              <a:t>Maksimiziranje konektivnosti EV-a s mrežom (sinergija s OIE)</a:t>
            </a:r>
          </a:p>
          <a:p>
            <a:pPr>
              <a:defRPr/>
            </a:pPr>
            <a:r>
              <a:rPr lang="hr-HR" sz="1600" dirty="0"/>
              <a:t> </a:t>
            </a:r>
          </a:p>
          <a:p>
            <a:pPr marL="198438" indent="-198438">
              <a:buFont typeface="Arial" pitchFamily="34" charset="0"/>
              <a:buChar char="•"/>
              <a:defRPr/>
            </a:pPr>
            <a:endParaRPr lang="hr-HR" dirty="0"/>
          </a:p>
          <a:p>
            <a:pPr marL="285750" indent="-285750">
              <a:buFont typeface="Arial" charset="0"/>
              <a:buChar char="•"/>
              <a:defRPr/>
            </a:pPr>
            <a:endParaRPr lang="hr-HR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AC41ED-1E02-43A0-8465-96634A8E0048}" type="slidenum">
              <a:rPr lang="hr-HR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2291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3000222" y="357158"/>
            <a:ext cx="3446776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>
                <a:solidFill>
                  <a:srgbClr val="2D2D8A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E-MOBILITY </a:t>
            </a:r>
            <a:r>
              <a:rPr lang="hr-HR" sz="2000" b="1" dirty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Projekti</a:t>
            </a:r>
          </a:p>
        </p:txBody>
      </p:sp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293914" y="1099002"/>
            <a:ext cx="6035447" cy="273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hr-HR" sz="1400" b="1" dirty="0" err="1">
                <a:solidFill>
                  <a:srgbClr val="FF0000"/>
                </a:solidFill>
              </a:rPr>
              <a:t>Smart</a:t>
            </a:r>
            <a:r>
              <a:rPr lang="hr-HR" sz="1400" b="1" dirty="0">
                <a:solidFill>
                  <a:srgbClr val="FF0000"/>
                </a:solidFill>
              </a:rPr>
              <a:t> </a:t>
            </a:r>
            <a:r>
              <a:rPr lang="hr-HR" sz="1400" b="1" dirty="0" err="1">
                <a:solidFill>
                  <a:srgbClr val="FF0000"/>
                </a:solidFill>
              </a:rPr>
              <a:t>mobility</a:t>
            </a:r>
            <a:r>
              <a:rPr lang="hr-HR" sz="1400" b="1" dirty="0">
                <a:solidFill>
                  <a:srgbClr val="FF0000"/>
                </a:solidFill>
              </a:rPr>
              <a:t> in </a:t>
            </a:r>
            <a:r>
              <a:rPr lang="hr-HR" sz="1400" b="1" dirty="0" err="1">
                <a:solidFill>
                  <a:srgbClr val="FF0000"/>
                </a:solidFill>
              </a:rPr>
              <a:t>Smart</a:t>
            </a:r>
            <a:r>
              <a:rPr lang="hr-HR" sz="1400" b="1" dirty="0">
                <a:solidFill>
                  <a:srgbClr val="FF0000"/>
                </a:solidFill>
              </a:rPr>
              <a:t> City  (</a:t>
            </a:r>
            <a:r>
              <a:rPr lang="hr-HR" sz="1400" b="1" dirty="0" smtClean="0">
                <a:solidFill>
                  <a:srgbClr val="FF0000"/>
                </a:solidFill>
              </a:rPr>
              <a:t>MOBINCITY</a:t>
            </a:r>
            <a:r>
              <a:rPr lang="hr-HR" sz="1400" b="1" dirty="0">
                <a:solidFill>
                  <a:srgbClr val="FF0000"/>
                </a:solidFill>
              </a:rPr>
              <a:t>)</a:t>
            </a:r>
            <a:r>
              <a:rPr lang="hr-HR" sz="1400" dirty="0">
                <a:solidFill>
                  <a:srgbClr val="FF0000"/>
                </a:solidFill>
              </a:rPr>
              <a:t> </a:t>
            </a:r>
            <a:endParaRPr lang="hr-HR" sz="1400" dirty="0" smtClean="0">
              <a:solidFill>
                <a:srgbClr val="FF0000"/>
              </a:solidFill>
            </a:endParaRP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EU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projekt </a:t>
            </a: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-3,9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</a:t>
            </a: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€ - partneri iz Hrvatske: EIHP i HT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uključivanje 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e-vozila kao </a:t>
            </a: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aktivnih 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dijelova </a:t>
            </a: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EES-a: </a:t>
            </a:r>
            <a:r>
              <a:rPr lang="hr-HR" sz="1100" dirty="0">
                <a:solidFill>
                  <a:schemeClr val="accent6">
                    <a:lumMod val="50000"/>
                  </a:schemeClr>
                </a:solidFill>
              </a:rPr>
              <a:t>optimizacija punjenja vozila, utjecaj na vršna opterećenja u mreži, pozicije punionica, proizvodnja iz OIE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hr-HR" sz="1200" dirty="0">
                <a:solidFill>
                  <a:srgbClr val="CC0000"/>
                </a:solidFill>
              </a:rPr>
              <a:t>razvoj inovativnih softverskih platformi i </a:t>
            </a:r>
            <a:r>
              <a:rPr lang="hr-HR" sz="1200" i="1" dirty="0">
                <a:solidFill>
                  <a:srgbClr val="CC0000"/>
                </a:solidFill>
              </a:rPr>
              <a:t>cloud</a:t>
            </a:r>
            <a:r>
              <a:rPr lang="hr-HR" sz="1200" dirty="0">
                <a:solidFill>
                  <a:srgbClr val="CC0000"/>
                </a:solidFill>
              </a:rPr>
              <a:t> rješenja za optimalno korištenje vozila i punioničke infrastrukture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razvoj algoritama i komunikacijskih rješenja/standarda za integralnu povezanost vozača, vozila i urbanog prometa </a:t>
            </a:r>
            <a:endParaRPr lang="hr-HR" sz="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rgbClr val="CC0000"/>
                </a:solidFill>
              </a:rPr>
              <a:t>integriranje </a:t>
            </a:r>
            <a:r>
              <a:rPr lang="hr-HR" sz="1200" dirty="0">
                <a:solidFill>
                  <a:srgbClr val="CC0000"/>
                </a:solidFill>
              </a:rPr>
              <a:t>e-vozila u gradski </a:t>
            </a:r>
            <a:r>
              <a:rPr lang="hr-HR" sz="1200" i="1" dirty="0">
                <a:solidFill>
                  <a:srgbClr val="CC0000"/>
                </a:solidFill>
              </a:rPr>
              <a:t>smart mobility </a:t>
            </a:r>
            <a:r>
              <a:rPr lang="hr-HR" sz="1200" i="1" dirty="0" smtClean="0">
                <a:solidFill>
                  <a:srgbClr val="CC0000"/>
                </a:solidFill>
              </a:rPr>
              <a:t>sustav</a:t>
            </a:r>
            <a:endParaRPr lang="hr-HR" sz="1200" dirty="0">
              <a:solidFill>
                <a:srgbClr val="CC0000"/>
              </a:solidFill>
            </a:endParaRP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razvoj sustava za praćenje i uštedu energije – </a:t>
            </a:r>
            <a:r>
              <a:rPr lang="hr-HR" sz="1100" i="1" dirty="0">
                <a:solidFill>
                  <a:schemeClr val="accent6">
                    <a:lumMod val="50000"/>
                  </a:schemeClr>
                </a:solidFill>
              </a:rPr>
              <a:t>in car management  system</a:t>
            </a:r>
            <a:r>
              <a:rPr lang="hr-HR" sz="1100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hr-HR" sz="1100" i="1" dirty="0">
                <a:solidFill>
                  <a:schemeClr val="accent6">
                    <a:lumMod val="50000"/>
                  </a:schemeClr>
                </a:solidFill>
              </a:rPr>
              <a:t> Safety system</a:t>
            </a:r>
            <a:r>
              <a:rPr lang="hr-HR" sz="1100" dirty="0">
                <a:solidFill>
                  <a:schemeClr val="accent6">
                    <a:lumMod val="50000"/>
                  </a:schemeClr>
                </a:solidFill>
              </a:rPr>
              <a:t> i </a:t>
            </a:r>
            <a:r>
              <a:rPr lang="hr-HR" sz="1100" i="1" dirty="0">
                <a:solidFill>
                  <a:schemeClr val="accent6">
                    <a:lumMod val="50000"/>
                  </a:schemeClr>
                </a:solidFill>
              </a:rPr>
              <a:t>Eco-mode</a:t>
            </a:r>
            <a:endParaRPr lang="hr-HR" sz="11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1400" dirty="0">
              <a:solidFill>
                <a:srgbClr val="000000"/>
              </a:solidFill>
            </a:endParaRPr>
          </a:p>
        </p:txBody>
      </p:sp>
      <p:pic>
        <p:nvPicPr>
          <p:cNvPr id="122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62026"/>
            <a:ext cx="2779820" cy="224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608" y="3673397"/>
            <a:ext cx="2265519" cy="15486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33457" y="3622795"/>
            <a:ext cx="6691065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hr-HR" sz="1400" b="1" dirty="0" smtClean="0">
                <a:solidFill>
                  <a:srgbClr val="FF0000"/>
                </a:solidFill>
              </a:rPr>
              <a:t>PRO-E-BIKE</a:t>
            </a:r>
          </a:p>
          <a:p>
            <a:pPr marL="742950" lvl="1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IEE (1,5 M€)</a:t>
            </a:r>
          </a:p>
          <a:p>
            <a:pPr marL="742950" lvl="1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povećana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kupovina i korištenje </a:t>
            </a: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e-bike,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za dostavu robe, u minimalno 25 ciljanih tvrtki (dostavljačke </a:t>
            </a: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službete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javne službe</a:t>
            </a: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)</a:t>
            </a:r>
            <a:endParaRPr lang="hr-HR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razvoj akcijskih planova za </a:t>
            </a: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8 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pilot gradova vezano za korištenje e-bike </a:t>
            </a: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u 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gradske transportne </a:t>
            </a:r>
            <a:r>
              <a:rPr lang="hr-HR" sz="1200" dirty="0" smtClean="0">
                <a:solidFill>
                  <a:schemeClr val="accent6">
                    <a:lumMod val="50000"/>
                  </a:schemeClr>
                </a:solidFill>
              </a:rPr>
              <a:t>strategije</a:t>
            </a:r>
          </a:p>
          <a:p>
            <a:pPr marL="742950" lvl="1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alat </a:t>
            </a:r>
            <a:r>
              <a:rPr lang="hr-H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za izračun isplativosti električnih bicikala i skutera za ciljane grupe:</a:t>
            </a:r>
          </a:p>
          <a:p>
            <a:pPr marL="1200150" lvl="2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1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analiza troškova i koristi za potencijalne </a:t>
            </a:r>
            <a:r>
              <a:rPr lang="hr-HR" sz="11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kupce</a:t>
            </a:r>
            <a:endParaRPr lang="hr-HR" sz="11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otvaranje poslovnih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</a:rPr>
              <a:t> model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200" dirty="0">
                <a:solidFill>
                  <a:schemeClr val="accent6">
                    <a:lumMod val="50000"/>
                  </a:schemeClr>
                </a:solidFill>
              </a:rPr>
              <a:t>za električne bicikle i skutere</a:t>
            </a:r>
          </a:p>
          <a:p>
            <a:pPr marL="1200150" lvl="2" indent="-285750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1100" dirty="0">
                <a:solidFill>
                  <a:schemeClr val="accent6">
                    <a:lumMod val="50000"/>
                  </a:schemeClr>
                </a:solidFill>
              </a:rPr>
              <a:t>prijevoz putnika, roba, miješani </a:t>
            </a:r>
            <a:r>
              <a:rPr lang="hr-HR" sz="1100" dirty="0" smtClean="0">
                <a:solidFill>
                  <a:schemeClr val="accent6">
                    <a:lumMod val="50000"/>
                  </a:schemeClr>
                </a:solidFill>
              </a:rPr>
              <a:t>transport</a:t>
            </a:r>
            <a:endParaRPr lang="hr-H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4" descr="D:\IEE PROJEKTI\Pro-E- Bike\Slike\H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5298023"/>
            <a:ext cx="1858678" cy="356455"/>
          </a:xfrm>
          <a:prstGeom prst="rect">
            <a:avLst/>
          </a:prstGeom>
          <a:noFill/>
        </p:spPr>
      </p:pic>
      <p:pic>
        <p:nvPicPr>
          <p:cNvPr id="11" name="Picture 6" descr="DH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9361" y="5756895"/>
            <a:ext cx="1569351" cy="452186"/>
          </a:xfrm>
          <a:prstGeom prst="rect">
            <a:avLst/>
          </a:prstGeom>
          <a:noFill/>
        </p:spPr>
      </p:pic>
      <p:pic>
        <p:nvPicPr>
          <p:cNvPr id="12" name="Picture 7" descr="D:\IEE PROJEKTI\Pro-E- Bike\Slike\City-Ex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34426" y="5298023"/>
            <a:ext cx="709031" cy="390876"/>
          </a:xfrm>
          <a:prstGeom prst="rect">
            <a:avLst/>
          </a:prstGeom>
          <a:noFill/>
        </p:spPr>
      </p:pic>
      <p:pic>
        <p:nvPicPr>
          <p:cNvPr id="13" name="Picture 8" descr="D:\IEE PROJEKTI\Pro-E- Bike\Slike\Rubelj-gri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27408" y="5781825"/>
            <a:ext cx="716049" cy="44470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79" y="5906686"/>
            <a:ext cx="779056" cy="546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933" y="5958347"/>
            <a:ext cx="1562182" cy="48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7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465F86-318E-4E09-9551-574A68608EA3}" type="slidenum">
              <a:rPr lang="hr-HR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3007352" y="428595"/>
            <a:ext cx="3288080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 smtClean="0">
                <a:solidFill>
                  <a:srgbClr val="2D2D8A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E-MOBILITY</a:t>
            </a:r>
            <a:r>
              <a:rPr lang="hr-HR" sz="2000" b="1" i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hr-HR" sz="2000" b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Tržište</a:t>
            </a:r>
            <a:endParaRPr lang="hr-HR" sz="2000" b="1" dirty="0">
              <a:solidFill>
                <a:srgbClr val="A5002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428626" y="2478385"/>
            <a:ext cx="385591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Mitsubishi co &amp; METI </a:t>
            </a:r>
            <a:r>
              <a:rPr lang="hr-H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(Ministry of economy trade and industry of Japan) 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Citroen (Peugeot, Renault)</a:t>
            </a: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Toyota/Lexus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ETREL/ABB/Schneider, .. </a:t>
            </a: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860032" y="2348880"/>
            <a:ext cx="385591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FF0000"/>
                </a:solidFill>
              </a:rPr>
              <a:t>HEP – ELEN 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FF0000"/>
                </a:solidFill>
              </a:rPr>
              <a:t>DOK-ING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FF0000"/>
                </a:solidFill>
              </a:rPr>
              <a:t>RIMAC automobili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FF0000"/>
                </a:solidFill>
              </a:rPr>
              <a:t>DUCATI Ludbreg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dirty="0" smtClean="0">
                <a:solidFill>
                  <a:srgbClr val="FF0000"/>
                </a:solidFill>
              </a:rPr>
              <a:t>VisioBike, Bioplanet, ..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7" name="Picture 2" descr="http://www.vectorh2.com/imagenes/Smart_RWE_E-Mobility_EV.jpg"/>
          <p:cNvPicPr>
            <a:picLocks noChangeAspect="1" noChangeArrowheads="1"/>
          </p:cNvPicPr>
          <p:nvPr/>
        </p:nvPicPr>
        <p:blipFill>
          <a:blip r:embed="rId2">
            <a:lum bright="38000" contrast="36000"/>
          </a:blip>
          <a:stretch>
            <a:fillRect/>
          </a:stretch>
        </p:blipFill>
        <p:spPr bwMode="auto">
          <a:xfrm>
            <a:off x="4070399" y="5085184"/>
            <a:ext cx="1507904" cy="1005269"/>
          </a:xfrm>
          <a:prstGeom prst="rect">
            <a:avLst/>
          </a:prstGeom>
          <a:blipFill dpi="0" rotWithShape="1">
            <a:blip r:embed="rId3">
              <a:alphaModFix amt="54000"/>
            </a:blip>
            <a:srcRect/>
            <a:tile tx="0" ty="0" sx="100000" sy="100000" flip="none" algn="tl"/>
          </a:blipFill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281633"/>
            <a:ext cx="1196752" cy="119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8" b="8031"/>
          <a:stretch/>
        </p:blipFill>
        <p:spPr>
          <a:xfrm>
            <a:off x="5702310" y="1412775"/>
            <a:ext cx="1505053" cy="10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465F86-318E-4E09-9551-574A68608EA3}" type="slidenum">
              <a:rPr lang="hr-HR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1864414" y="428595"/>
            <a:ext cx="5573963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 smtClean="0">
                <a:solidFill>
                  <a:srgbClr val="2D2D8A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E-MOBILITY</a:t>
            </a:r>
            <a:r>
              <a:rPr lang="hr-HR" sz="2000" b="1" i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hr-HR" sz="2000" b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FINANCIJSKI ASPEKTI</a:t>
            </a:r>
            <a:endParaRPr lang="hr-HR" sz="2000" b="1" dirty="0">
              <a:solidFill>
                <a:srgbClr val="A5002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116346" y="1105966"/>
            <a:ext cx="856011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hr-HR" sz="1600" b="1" dirty="0" smtClean="0">
                <a:solidFill>
                  <a:srgbClr val="FF0000"/>
                </a:solidFill>
              </a:rPr>
              <a:t>Poticaji FZOEU za nabavku e-vozila</a:t>
            </a:r>
          </a:p>
          <a:p>
            <a:pPr lvl="1" algn="ctr">
              <a:defRPr/>
            </a:pPr>
            <a:r>
              <a:rPr lang="hr-HR" sz="1600" b="1" dirty="0" smtClean="0">
                <a:solidFill>
                  <a:srgbClr val="FF0000"/>
                </a:solidFill>
              </a:rPr>
              <a:t>(3+4 milijuna kn) 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2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06" y="3977689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28" y="4935753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8" y="4935754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14" y="4935754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31" y="4935755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29" y="4935755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67" y="3885431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761" y="3886321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67" y="4942702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539" y="4952230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21" y="4942703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103" y="4942704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22" y="3977689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558" y="3962039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 descr="http://www.erevija.com/slike/Recepti/denar-eur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994" y="3969864"/>
            <a:ext cx="863327" cy="86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2123643"/>
            <a:ext cx="2633700" cy="14814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122" y="2153235"/>
            <a:ext cx="2195033" cy="1460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18" y="2132856"/>
            <a:ext cx="2209198" cy="14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465F86-318E-4E09-9551-574A68608EA3}" type="slidenum">
              <a:rPr lang="hr-HR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2164976" y="428595"/>
            <a:ext cx="4972836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 smtClean="0">
                <a:solidFill>
                  <a:srgbClr val="2D2D8A">
                    <a:lumMod val="50000"/>
                  </a:srgb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E-MOBILITY</a:t>
            </a:r>
            <a:r>
              <a:rPr lang="hr-HR" sz="2000" b="1" i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hr-HR" sz="2000" b="1" dirty="0" smtClean="0">
                <a:solidFill>
                  <a:srgbClr val="A5002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INFRASTRUKTURA</a:t>
            </a:r>
            <a:endParaRPr lang="hr-HR" sz="2000" b="1" dirty="0">
              <a:solidFill>
                <a:srgbClr val="A5002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5" y="1052736"/>
            <a:ext cx="8686800" cy="3609975"/>
          </a:xfrm>
          <a:prstGeom prst="rect">
            <a:avLst/>
          </a:prstGeom>
        </p:spPr>
      </p:pic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-252536" y="4509120"/>
            <a:ext cx="55098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1">
              <a:lnSpc>
                <a:spcPct val="150000"/>
              </a:lnSpc>
              <a:defRPr/>
            </a:pPr>
            <a:r>
              <a:rPr lang="hr-HR" sz="1600" i="1" dirty="0" smtClean="0">
                <a:solidFill>
                  <a:schemeClr val="accent6">
                    <a:lumMod val="50000"/>
                  </a:schemeClr>
                </a:solidFill>
              </a:rPr>
              <a:t>Nekoliko javnih punionica…..”puno premalo”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chemeClr val="accent6">
                    <a:lumMod val="50000"/>
                  </a:schemeClr>
                </a:solidFill>
              </a:rPr>
              <a:t>Zagreb (EIHP, HEP, …)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chemeClr val="accent6">
                    <a:lumMod val="50000"/>
                  </a:schemeClr>
                </a:solidFill>
              </a:rPr>
              <a:t>Zadar, Cres, Koprivnica, Istra, Slavonija, 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chemeClr val="accent6">
                    <a:lumMod val="50000"/>
                  </a:schemeClr>
                </a:solidFill>
              </a:rPr>
              <a:t>Turistički pinktovi/Marine</a:t>
            </a:r>
            <a:endParaRPr lang="hr-HR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4355977" y="4509120"/>
            <a:ext cx="4969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1">
              <a:lnSpc>
                <a:spcPct val="150000"/>
              </a:lnSpc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Okvirne potrebe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Nekoliko stotina lokacija – unutar 2 godine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hr-HR" sz="1600" i="1" dirty="0" smtClean="0">
                <a:solidFill>
                  <a:srgbClr val="FF0000"/>
                </a:solidFill>
              </a:rPr>
              <a:t>Više od 1000 lokacija – unutar 5 godina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hr-HR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hr-HR" sz="16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2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465F86-318E-4E09-9551-574A68608EA3}" type="slidenum">
              <a:rPr lang="hr-HR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hr-HR">
              <a:solidFill>
                <a:srgbClr val="FFFFFF"/>
              </a:solidFill>
            </a:endParaRPr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214313" y="1000125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>
              <a:solidFill>
                <a:srgbClr val="000000"/>
              </a:solidFill>
            </a:endParaRPr>
          </a:p>
        </p:txBody>
      </p:sp>
      <p:sp>
        <p:nvSpPr>
          <p:cNvPr id="306177" name="Rectangle 1"/>
          <p:cNvSpPr>
            <a:spLocks noChangeArrowheads="1"/>
          </p:cNvSpPr>
          <p:nvPr/>
        </p:nvSpPr>
        <p:spPr bwMode="auto">
          <a:xfrm>
            <a:off x="2309245" y="428595"/>
            <a:ext cx="4684296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r-HR" sz="2000" b="1" i="1" dirty="0" smtClean="0">
                <a:solidFill>
                  <a:srgbClr val="2D2D8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E-MOBILITY</a:t>
            </a:r>
            <a:r>
              <a:rPr lang="hr-HR" sz="20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– BUDUĆI </a:t>
            </a:r>
            <a:r>
              <a:rPr lang="hr-HR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KORACI</a:t>
            </a:r>
            <a:endParaRPr lang="hr-HR" sz="2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6" name="TextBox 11"/>
          <p:cNvSpPr txBox="1">
            <a:spLocks noChangeArrowheads="1"/>
          </p:cNvSpPr>
          <p:nvPr/>
        </p:nvSpPr>
        <p:spPr bwMode="auto">
          <a:xfrm>
            <a:off x="2158529" y="3247780"/>
            <a:ext cx="4789735" cy="892552"/>
          </a:xfrm>
          <a:prstGeom prst="rect">
            <a:avLst/>
          </a:prstGeom>
          <a:solidFill>
            <a:srgbClr val="66FF33">
              <a:alpha val="33000"/>
            </a:srgbClr>
          </a:solidFill>
          <a:ln w="9525">
            <a:solidFill>
              <a:srgbClr val="8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NACIONALNA STRATEGIJA E-MOBILNOSTI</a:t>
            </a:r>
            <a:endParaRPr lang="hr-HR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1423653"/>
            <a:ext cx="1944216" cy="1293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465" y="1407859"/>
            <a:ext cx="1942536" cy="1325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17" y="1340768"/>
            <a:ext cx="1907928" cy="1392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" y="2952328"/>
            <a:ext cx="1598942" cy="19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5985" y="2996952"/>
            <a:ext cx="1406860" cy="20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13" y="5226701"/>
            <a:ext cx="1800000" cy="1519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41" y="5226702"/>
            <a:ext cx="1761048" cy="1518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2846" y="1401389"/>
            <a:ext cx="1887226" cy="1331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6440" y="5226701"/>
            <a:ext cx="1920000" cy="1518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165" y="5226701"/>
            <a:ext cx="2249300" cy="1518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68521" y="74595"/>
            <a:ext cx="731017" cy="5877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851" y="4225855"/>
            <a:ext cx="775341" cy="42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2547938" y="-276225"/>
            <a:ext cx="2425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5498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39750" y="333375"/>
            <a:ext cx="8064500" cy="1081088"/>
          </a:xfrm>
        </p:spPr>
        <p:txBody>
          <a:bodyPr/>
          <a:lstStyle/>
          <a:p>
            <a:pPr algn="ctr" eaLnBrk="1" hangingPunct="1">
              <a:defRPr/>
            </a:pPr>
            <a:r>
              <a:rPr lang="hr-HR" sz="2400" b="1" i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HVALA NA PAŽNJI !!!</a:t>
            </a:r>
          </a:p>
        </p:txBody>
      </p:sp>
      <p:sp>
        <p:nvSpPr>
          <p:cNvPr id="15365" name="Text Box 15"/>
          <p:cNvSpPr txBox="1">
            <a:spLocks noChangeArrowheads="1"/>
          </p:cNvSpPr>
          <p:nvPr/>
        </p:nvSpPr>
        <p:spPr bwMode="auto">
          <a:xfrm>
            <a:off x="2005012" y="4869160"/>
            <a:ext cx="5133975" cy="1369606"/>
          </a:xfrm>
          <a:prstGeom prst="rect">
            <a:avLst/>
          </a:prstGeom>
          <a:solidFill>
            <a:schemeClr val="bg1">
              <a:alpha val="4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r-HR" sz="1400" b="1" dirty="0" smtClean="0">
                <a:solidFill>
                  <a:schemeClr val="bg2"/>
                </a:solidFill>
                <a:latin typeface="Tahoma" pitchFamily="34" charset="0"/>
              </a:rPr>
              <a:t>Energetski institut </a:t>
            </a:r>
            <a:r>
              <a:rPr lang="en-GB" sz="1400" b="1" dirty="0" smtClean="0">
                <a:solidFill>
                  <a:srgbClr val="A50021"/>
                </a:solidFill>
                <a:latin typeface="Tahoma" pitchFamily="34" charset="0"/>
              </a:rPr>
              <a:t>Hrvoje </a:t>
            </a:r>
            <a:r>
              <a:rPr lang="en-GB" sz="1400" b="1" dirty="0" err="1">
                <a:solidFill>
                  <a:srgbClr val="A50021"/>
                </a:solidFill>
                <a:latin typeface="Tahoma" pitchFamily="34" charset="0"/>
              </a:rPr>
              <a:t>Požar</a:t>
            </a:r>
            <a:endParaRPr lang="en-GB" sz="1400" b="1" dirty="0">
              <a:solidFill>
                <a:srgbClr val="A50021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GB" sz="1400" b="1" dirty="0" err="1">
                <a:solidFill>
                  <a:schemeClr val="bg2"/>
                </a:solidFill>
                <a:latin typeface="Tahoma" pitchFamily="34" charset="0"/>
              </a:rPr>
              <a:t>Savska</a:t>
            </a:r>
            <a:r>
              <a:rPr lang="en-GB" sz="1400" b="1" dirty="0">
                <a:solidFill>
                  <a:schemeClr val="bg2"/>
                </a:solidFill>
                <a:latin typeface="Tahoma" pitchFamily="34" charset="0"/>
              </a:rPr>
              <a:t> </a:t>
            </a:r>
            <a:r>
              <a:rPr lang="hr-HR" sz="1400" b="1" dirty="0">
                <a:solidFill>
                  <a:schemeClr val="bg2"/>
                </a:solidFill>
                <a:latin typeface="Tahoma" pitchFamily="34" charset="0"/>
              </a:rPr>
              <a:t>cesta </a:t>
            </a:r>
            <a:r>
              <a:rPr lang="en-GB" sz="1400" b="1" dirty="0">
                <a:solidFill>
                  <a:schemeClr val="bg2"/>
                </a:solidFill>
                <a:latin typeface="Tahoma" pitchFamily="34" charset="0"/>
              </a:rPr>
              <a:t>163, </a:t>
            </a:r>
            <a:r>
              <a:rPr lang="en-GB" sz="1400" b="1" dirty="0" smtClean="0">
                <a:solidFill>
                  <a:schemeClr val="bg2"/>
                </a:solidFill>
                <a:latin typeface="Tahoma" pitchFamily="34" charset="0"/>
              </a:rPr>
              <a:t>Zagreb</a:t>
            </a:r>
            <a:endParaRPr lang="hr-HR" sz="1400" b="1" dirty="0">
              <a:solidFill>
                <a:srgbClr val="A50021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hr-HR" sz="1400" b="1" dirty="0" smtClean="0">
                <a:solidFill>
                  <a:srgbClr val="A50021"/>
                </a:solidFill>
                <a:latin typeface="Tahoma" pitchFamily="34" charset="0"/>
              </a:rPr>
              <a:t>www.eihp.hr </a:t>
            </a:r>
          </a:p>
          <a:p>
            <a:pPr eaLnBrk="1" hangingPunct="1">
              <a:spcBef>
                <a:spcPct val="50000"/>
              </a:spcBef>
            </a:pPr>
            <a:endParaRPr lang="en-GB" b="1" dirty="0">
              <a:solidFill>
                <a:srgbClr val="A50021"/>
              </a:solidFill>
              <a:latin typeface="Tahoma" pitchFamily="34" charset="0"/>
            </a:endParaRPr>
          </a:p>
        </p:txBody>
      </p:sp>
      <p:sp>
        <p:nvSpPr>
          <p:cNvPr id="15366" name="Line 17"/>
          <p:cNvSpPr>
            <a:spLocks noChangeShapeType="1"/>
          </p:cNvSpPr>
          <p:nvPr/>
        </p:nvSpPr>
        <p:spPr bwMode="auto">
          <a:xfrm>
            <a:off x="250825" y="1506538"/>
            <a:ext cx="8785225" cy="0"/>
          </a:xfrm>
          <a:prstGeom prst="line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hr-HR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38" y="1999860"/>
            <a:ext cx="3923928" cy="261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ihp">
  <a:themeElements>
    <a:clrScheme name="eih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ih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ih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h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h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h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h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h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h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7930</TotalTime>
  <Words>429</Words>
  <Application>Microsoft Office PowerPoint</Application>
  <PresentationFormat>On-screen Show (4:3)</PresentationFormat>
  <Paragraphs>98</Paragraphs>
  <Slides>15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Aharoni</vt:lpstr>
      <vt:lpstr>Arial</vt:lpstr>
      <vt:lpstr>Arial Narrow</vt:lpstr>
      <vt:lpstr>Arial Rounded MT Bold</vt:lpstr>
      <vt:lpstr>Calibri</vt:lpstr>
      <vt:lpstr>Tahoma</vt:lpstr>
      <vt:lpstr>Times New Roman</vt:lpstr>
      <vt:lpstr>Verdana</vt:lpstr>
      <vt:lpstr>Wingdings</vt:lpstr>
      <vt:lpstr>eihp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!!! HVALA NA PAŽNJI !!!</vt:lpstr>
    </vt:vector>
  </TitlesOfParts>
  <Company>Energy Institute Hrvoje Požar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E-Mobilnost</dc:title>
  <dc:creator>Hrvoje Keko</dc:creator>
  <cp:lastModifiedBy>Filip Prebeg</cp:lastModifiedBy>
  <cp:revision>490</cp:revision>
  <dcterms:created xsi:type="dcterms:W3CDTF">2004-07-04T12:14:57Z</dcterms:created>
  <dcterms:modified xsi:type="dcterms:W3CDTF">2014-05-15T07:11:24Z</dcterms:modified>
</cp:coreProperties>
</file>