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drawings/drawing1.xml" ContentType="application/vnd.openxmlformats-officedocument.drawingml.chartshapes+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7" r:id="rId2"/>
    <p:sldId id="721" r:id="rId3"/>
    <p:sldId id="723" r:id="rId4"/>
    <p:sldId id="722" r:id="rId5"/>
    <p:sldId id="712" r:id="rId6"/>
    <p:sldId id="725" r:id="rId7"/>
    <p:sldId id="724" r:id="rId8"/>
    <p:sldId id="706" r:id="rId9"/>
    <p:sldId id="726" r:id="rId10"/>
    <p:sldId id="713" r:id="rId11"/>
    <p:sldId id="704" r:id="rId12"/>
    <p:sldId id="705" r:id="rId13"/>
    <p:sldId id="697" r:id="rId14"/>
    <p:sldId id="716" r:id="rId15"/>
    <p:sldId id="717" r:id="rId16"/>
    <p:sldId id="718" r:id="rId17"/>
    <p:sldId id="719" r:id="rId18"/>
    <p:sldId id="720" r:id="rId19"/>
    <p:sldId id="707" r:id="rId20"/>
    <p:sldId id="734" r:id="rId21"/>
    <p:sldId id="728" r:id="rId22"/>
    <p:sldId id="702" r:id="rId23"/>
    <p:sldId id="711" r:id="rId24"/>
    <p:sldId id="727" r:id="rId25"/>
    <p:sldId id="732" r:id="rId26"/>
    <p:sldId id="729" r:id="rId27"/>
    <p:sldId id="701" r:id="rId28"/>
    <p:sldId id="730" r:id="rId29"/>
    <p:sldId id="731" r:id="rId30"/>
    <p:sldId id="709" r:id="rId31"/>
    <p:sldId id="733" r:id="rId32"/>
    <p:sldId id="356" r:id="rId3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86"/>
    <a:srgbClr val="FFFFFF"/>
    <a:srgbClr val="FF9900"/>
    <a:srgbClr val="E95E0F"/>
    <a:srgbClr val="A1AF00"/>
    <a:srgbClr val="9E0000"/>
    <a:srgbClr val="FF33CC"/>
    <a:srgbClr val="FF99FF"/>
    <a:srgbClr val="D1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2" autoAdjust="0"/>
    <p:restoredTop sz="92056" autoAdjust="0"/>
  </p:normalViewPr>
  <p:slideViewPr>
    <p:cSldViewPr>
      <p:cViewPr>
        <p:scale>
          <a:sx n="140" d="100"/>
          <a:sy n="140" d="100"/>
        </p:scale>
        <p:origin x="-1200" y="-150"/>
      </p:cViewPr>
      <p:guideLst>
        <p:guide orient="horz" pos="2681"/>
        <p:guide orient="horz" pos="1204"/>
        <p:guide pos="517"/>
        <p:guide pos="4576"/>
      </p:guideLst>
    </p:cSldViewPr>
  </p:slideViewPr>
  <p:notesTextViewPr>
    <p:cViewPr>
      <p:scale>
        <a:sx n="1" d="1"/>
        <a:sy n="1" d="1"/>
      </p:scale>
      <p:origin x="0" y="0"/>
    </p:cViewPr>
  </p:notesTextViewPr>
  <p:sorterViewPr>
    <p:cViewPr>
      <p:scale>
        <a:sx n="100" d="100"/>
        <a:sy n="100" d="100"/>
      </p:scale>
      <p:origin x="0" y="82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1.xlsx"/></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1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0798292943296"/>
          <c:y val="1.1072843758100947E-2"/>
          <c:w val="0.42973697366959229"/>
          <c:h val="0.73214447365930535"/>
        </c:manualLayout>
      </c:layout>
      <c:pieChart>
        <c:varyColors val="1"/>
        <c:ser>
          <c:idx val="0"/>
          <c:order val="0"/>
          <c:tx>
            <c:strRef>
              <c:f>Sheet1!$B$1</c:f>
              <c:strCache>
                <c:ptCount val="1"/>
                <c:pt idx="0">
                  <c:v>Column1</c:v>
                </c:pt>
              </c:strCache>
            </c:strRef>
          </c:tx>
          <c:dPt>
            <c:idx val="0"/>
            <c:bubble3D val="0"/>
            <c:spPr>
              <a:solidFill>
                <a:schemeClr val="accent1"/>
              </a:solidFill>
            </c:spPr>
          </c:dPt>
          <c:dPt>
            <c:idx val="1"/>
            <c:bubble3D val="0"/>
            <c:spPr>
              <a:solidFill>
                <a:schemeClr val="bg1">
                  <a:alpha val="60000"/>
                </a:schemeClr>
              </a:solidFill>
            </c:spPr>
          </c:dPt>
          <c:dLbls>
            <c:dLbl>
              <c:idx val="0"/>
              <c:layout>
                <c:manualLayout>
                  <c:x val="0.15471107075059293"/>
                  <c:y val="-8.0771173135194049E-3"/>
                </c:manualLayout>
              </c:layout>
              <c:tx>
                <c:rich>
                  <a:bodyPr/>
                  <a:lstStyle/>
                  <a:p>
                    <a:r>
                      <a:rPr lang="en-US" dirty="0" smtClean="0">
                        <a:solidFill>
                          <a:schemeClr val="bg1"/>
                        </a:solidFill>
                      </a:rPr>
                      <a:t>87</a:t>
                    </a:r>
                    <a:endParaRPr lang="en-US" dirty="0"/>
                  </a:p>
                </c:rich>
              </c:tx>
              <c:showLegendKey val="0"/>
              <c:showVal val="1"/>
              <c:showCatName val="0"/>
              <c:showSerName val="0"/>
              <c:showPercent val="0"/>
              <c:showBubbleSize val="0"/>
            </c:dLbl>
            <c:txPr>
              <a:bodyPr/>
              <a:lstStyle/>
              <a:p>
                <a:pPr>
                  <a:defRPr>
                    <a:solidFill>
                      <a:schemeClr val="bg1"/>
                    </a:solidFill>
                  </a:defRPr>
                </a:pPr>
                <a:endParaRPr lang="sr-Latn-RS"/>
              </a:p>
            </c:txPr>
            <c:showLegendKey val="0"/>
            <c:showVal val="1"/>
            <c:showCatName val="0"/>
            <c:showSerName val="0"/>
            <c:showPercent val="0"/>
            <c:showBubbleSize val="0"/>
            <c:showLeaderLines val="1"/>
          </c:dLbls>
          <c:cat>
            <c:strRef>
              <c:f>Sheet1!$A$2:$A$3</c:f>
              <c:strCache>
                <c:ptCount val="2"/>
                <c:pt idx="0">
                  <c:v>u kvartu stanovanja </c:v>
                </c:pt>
                <c:pt idx="1">
                  <c:v>u drugom kvartu</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112"/>
      </c:pieChart>
    </c:plotArea>
    <c:plotVisOnly val="1"/>
    <c:dispBlanksAs val="gap"/>
    <c:showDLblsOverMax val="0"/>
  </c:chart>
  <c:txPr>
    <a:bodyPr/>
    <a:lstStyle/>
    <a:p>
      <a:pPr>
        <a:defRPr sz="1800"/>
      </a:pPr>
      <a:endParaRPr lang="sr-Latn-R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0798292943296"/>
          <c:y val="1.1072843758100947E-2"/>
          <c:w val="0.42973697366959229"/>
          <c:h val="0.73214447365930535"/>
        </c:manualLayout>
      </c:layout>
      <c:pieChart>
        <c:varyColors val="1"/>
        <c:ser>
          <c:idx val="0"/>
          <c:order val="0"/>
          <c:tx>
            <c:strRef>
              <c:f>Sheet1!$B$1</c:f>
              <c:strCache>
                <c:ptCount val="1"/>
                <c:pt idx="0">
                  <c:v>Column1</c:v>
                </c:pt>
              </c:strCache>
            </c:strRef>
          </c:tx>
          <c:dPt>
            <c:idx val="0"/>
            <c:bubble3D val="0"/>
            <c:spPr>
              <a:solidFill>
                <a:schemeClr val="accent1"/>
              </a:solidFill>
            </c:spPr>
          </c:dPt>
          <c:dPt>
            <c:idx val="1"/>
            <c:bubble3D val="0"/>
            <c:spPr>
              <a:solidFill>
                <a:schemeClr val="bg1">
                  <a:alpha val="60000"/>
                </a:schemeClr>
              </a:solidFill>
            </c:spPr>
          </c:dPt>
          <c:dLbls>
            <c:dLbl>
              <c:idx val="0"/>
              <c:layout>
                <c:manualLayout>
                  <c:x val="0.15471107075059293"/>
                  <c:y val="-8.0771173135194049E-3"/>
                </c:manualLayout>
              </c:layout>
              <c:tx>
                <c:rich>
                  <a:bodyPr/>
                  <a:lstStyle/>
                  <a:p>
                    <a:r>
                      <a:rPr lang="hr-HR" dirty="0" smtClean="0">
                        <a:solidFill>
                          <a:schemeClr val="bg1"/>
                        </a:solidFill>
                      </a:rPr>
                      <a:t>68</a:t>
                    </a:r>
                    <a:endParaRPr lang="en-US" dirty="0"/>
                  </a:p>
                </c:rich>
              </c:tx>
              <c:showLegendKey val="0"/>
              <c:showVal val="1"/>
              <c:showCatName val="0"/>
              <c:showSerName val="0"/>
              <c:showPercent val="0"/>
              <c:showBubbleSize val="0"/>
            </c:dLbl>
            <c:txPr>
              <a:bodyPr/>
              <a:lstStyle/>
              <a:p>
                <a:pPr>
                  <a:defRPr>
                    <a:solidFill>
                      <a:schemeClr val="bg1"/>
                    </a:solidFill>
                  </a:defRPr>
                </a:pPr>
                <a:endParaRPr lang="sr-Latn-RS"/>
              </a:p>
            </c:txPr>
            <c:showLegendKey val="0"/>
            <c:showVal val="1"/>
            <c:showCatName val="0"/>
            <c:showSerName val="0"/>
            <c:showPercent val="0"/>
            <c:showBubbleSize val="0"/>
            <c:showLeaderLines val="1"/>
          </c:dLbls>
          <c:cat>
            <c:strRef>
              <c:f>Sheet1!$A$2:$A$3</c:f>
              <c:strCache>
                <c:ptCount val="2"/>
                <c:pt idx="0">
                  <c:v>u kvartu stanovanja </c:v>
                </c:pt>
                <c:pt idx="1">
                  <c:v>u drugom kvartu</c:v>
                </c:pt>
              </c:strCache>
            </c:strRef>
          </c:cat>
          <c:val>
            <c:numRef>
              <c:f>Sheet1!$B$2:$B$3</c:f>
              <c:numCache>
                <c:formatCode>General</c:formatCode>
                <c:ptCount val="2"/>
                <c:pt idx="0">
                  <c:v>68</c:v>
                </c:pt>
                <c:pt idx="1">
                  <c:v>32</c:v>
                </c:pt>
              </c:numCache>
            </c:numRef>
          </c:val>
        </c:ser>
        <c:dLbls>
          <c:showLegendKey val="0"/>
          <c:showVal val="0"/>
          <c:showCatName val="0"/>
          <c:showSerName val="0"/>
          <c:showPercent val="0"/>
          <c:showBubbleSize val="0"/>
          <c:showLeaderLines val="1"/>
        </c:dLbls>
        <c:firstSliceAng val="144"/>
      </c:pieChart>
    </c:plotArea>
    <c:plotVisOnly val="1"/>
    <c:dispBlanksAs val="gap"/>
    <c:showDLblsOverMax val="0"/>
  </c:chart>
  <c:txPr>
    <a:bodyPr/>
    <a:lstStyle/>
    <a:p>
      <a:pPr>
        <a:defRPr sz="1800"/>
      </a:pPr>
      <a:endParaRPr lang="sr-Latn-R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pješice bez</c:v>
                </c:pt>
              </c:strCache>
            </c:strRef>
          </c:tx>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Sheet1!$B$2</c:f>
              <c:numCache>
                <c:formatCode>0</c:formatCode>
                <c:ptCount val="1"/>
                <c:pt idx="0">
                  <c:v>61.212121212121204</c:v>
                </c:pt>
              </c:numCache>
            </c:numRef>
          </c:val>
        </c:ser>
        <c:ser>
          <c:idx val="1"/>
          <c:order val="1"/>
          <c:tx>
            <c:strRef>
              <c:f>Sheet1!$C$1</c:f>
              <c:strCache>
                <c:ptCount val="1"/>
                <c:pt idx="0">
                  <c:v>pješice uz </c:v>
                </c:pt>
              </c:strCache>
            </c:strRef>
          </c:tx>
          <c:spPr>
            <a:solidFill>
              <a:srgbClr val="004186">
                <a:alpha val="74902"/>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Sheet1!$C$2</c:f>
              <c:numCache>
                <c:formatCode>0</c:formatCode>
                <c:ptCount val="1"/>
                <c:pt idx="0">
                  <c:v>21.212121212121211</c:v>
                </c:pt>
              </c:numCache>
            </c:numRef>
          </c:val>
        </c:ser>
        <c:ser>
          <c:idx val="2"/>
          <c:order val="2"/>
          <c:tx>
            <c:strRef>
              <c:f>Sheet1!$D$1</c:f>
              <c:strCache>
                <c:ptCount val="1"/>
                <c:pt idx="0">
                  <c:v>automobil</c:v>
                </c:pt>
              </c:strCache>
            </c:strRef>
          </c:tx>
          <c:spPr>
            <a:solidFill>
              <a:srgbClr val="004186">
                <a:alpha val="50196"/>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Sheet1!$D$2</c:f>
              <c:numCache>
                <c:formatCode>0</c:formatCode>
                <c:ptCount val="1"/>
                <c:pt idx="0">
                  <c:v>13.939393939393941</c:v>
                </c:pt>
              </c:numCache>
            </c:numRef>
          </c:val>
        </c:ser>
        <c:ser>
          <c:idx val="3"/>
          <c:order val="3"/>
          <c:tx>
            <c:strRef>
              <c:f>Sheet1!$E$1</c:f>
              <c:strCache>
                <c:ptCount val="1"/>
                <c:pt idx="0">
                  <c:v>tramvaj </c:v>
                </c:pt>
              </c:strCache>
            </c:strRef>
          </c:tx>
          <c:spPr>
            <a:solidFill>
              <a:srgbClr val="004186"/>
            </a:solidFill>
          </c:spPr>
          <c:invertIfNegative val="0"/>
          <c:cat>
            <c:strRef>
              <c:f>Sheet1!$A$2</c:f>
              <c:strCache>
                <c:ptCount val="1"/>
                <c:pt idx="0">
                  <c:v>Category 1</c:v>
                </c:pt>
              </c:strCache>
            </c:strRef>
          </c:cat>
          <c:val>
            <c:numRef>
              <c:f>Sheet1!$E$2</c:f>
              <c:numCache>
                <c:formatCode>0</c:formatCode>
                <c:ptCount val="1"/>
                <c:pt idx="0">
                  <c:v>0.60606060606060608</c:v>
                </c:pt>
              </c:numCache>
            </c:numRef>
          </c:val>
        </c:ser>
        <c:ser>
          <c:idx val="4"/>
          <c:order val="4"/>
          <c:tx>
            <c:strRef>
              <c:f>Sheet1!$F$1</c:f>
              <c:strCache>
                <c:ptCount val="1"/>
                <c:pt idx="0">
                  <c:v>autobus </c:v>
                </c:pt>
              </c:strCache>
            </c:strRef>
          </c:tx>
          <c:spPr>
            <a:solidFill>
              <a:srgbClr val="004186">
                <a:alpha val="25098"/>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Sheet1!$F$2</c:f>
              <c:numCache>
                <c:formatCode>0</c:formatCode>
                <c:ptCount val="1"/>
                <c:pt idx="0">
                  <c:v>3.0303030303030303</c:v>
                </c:pt>
              </c:numCache>
            </c:numRef>
          </c:val>
        </c:ser>
        <c:dLbls>
          <c:showLegendKey val="0"/>
          <c:showVal val="0"/>
          <c:showCatName val="0"/>
          <c:showSerName val="0"/>
          <c:showPercent val="0"/>
          <c:showBubbleSize val="0"/>
        </c:dLbls>
        <c:gapWidth val="150"/>
        <c:overlap val="100"/>
        <c:axId val="133340544"/>
        <c:axId val="133834624"/>
      </c:barChart>
      <c:catAx>
        <c:axId val="133340544"/>
        <c:scaling>
          <c:orientation val="minMax"/>
        </c:scaling>
        <c:delete val="1"/>
        <c:axPos val="l"/>
        <c:majorTickMark val="out"/>
        <c:minorTickMark val="none"/>
        <c:tickLblPos val="nextTo"/>
        <c:crossAx val="133834624"/>
        <c:crosses val="autoZero"/>
        <c:auto val="1"/>
        <c:lblAlgn val="ctr"/>
        <c:lblOffset val="100"/>
        <c:noMultiLvlLbl val="0"/>
      </c:catAx>
      <c:valAx>
        <c:axId val="133834624"/>
        <c:scaling>
          <c:orientation val="minMax"/>
          <c:max val="100"/>
        </c:scaling>
        <c:delete val="1"/>
        <c:axPos val="b"/>
        <c:numFmt formatCode="0" sourceLinked="1"/>
        <c:majorTickMark val="out"/>
        <c:minorTickMark val="none"/>
        <c:tickLblPos val="nextTo"/>
        <c:crossAx val="133340544"/>
        <c:crosses val="autoZero"/>
        <c:crossBetween val="between"/>
      </c:valAx>
    </c:plotArea>
    <c:plotVisOnly val="1"/>
    <c:dispBlanksAs val="gap"/>
    <c:showDLblsOverMax val="0"/>
  </c:chart>
  <c:txPr>
    <a:bodyPr/>
    <a:lstStyle/>
    <a:p>
      <a:pPr>
        <a:defRPr sz="1800">
          <a:solidFill>
            <a:schemeClr val="bg1"/>
          </a:solidFill>
        </a:defRPr>
      </a:pPr>
      <a:endParaRPr lang="sr-Latn-R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pješice bez</c:v>
                </c:pt>
              </c:strCache>
            </c:strRef>
          </c:tx>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Sheet1!$B$2</c:f>
              <c:numCache>
                <c:formatCode>0</c:formatCode>
                <c:ptCount val="1"/>
                <c:pt idx="0">
                  <c:v>53.846153846153847</c:v>
                </c:pt>
              </c:numCache>
            </c:numRef>
          </c:val>
        </c:ser>
        <c:ser>
          <c:idx val="1"/>
          <c:order val="1"/>
          <c:tx>
            <c:strRef>
              <c:f>Sheet1!$C$1</c:f>
              <c:strCache>
                <c:ptCount val="1"/>
                <c:pt idx="0">
                  <c:v>pješice uz </c:v>
                </c:pt>
              </c:strCache>
            </c:strRef>
          </c:tx>
          <c:spPr>
            <a:solidFill>
              <a:srgbClr val="004186">
                <a:alpha val="74902"/>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Sheet1!$C$2</c:f>
              <c:numCache>
                <c:formatCode>0</c:formatCode>
                <c:ptCount val="1"/>
                <c:pt idx="0">
                  <c:v>3.8461538461538463</c:v>
                </c:pt>
              </c:numCache>
            </c:numRef>
          </c:val>
        </c:ser>
        <c:ser>
          <c:idx val="2"/>
          <c:order val="2"/>
          <c:tx>
            <c:strRef>
              <c:f>Sheet1!$D$1</c:f>
              <c:strCache>
                <c:ptCount val="1"/>
                <c:pt idx="0">
                  <c:v>automobil</c:v>
                </c:pt>
              </c:strCache>
            </c:strRef>
          </c:tx>
          <c:spPr>
            <a:solidFill>
              <a:srgbClr val="004186">
                <a:alpha val="50196"/>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Sheet1!$D$2</c:f>
              <c:numCache>
                <c:formatCode>0</c:formatCode>
                <c:ptCount val="1"/>
                <c:pt idx="0">
                  <c:v>21.794871794871796</c:v>
                </c:pt>
              </c:numCache>
            </c:numRef>
          </c:val>
        </c:ser>
        <c:ser>
          <c:idx val="3"/>
          <c:order val="3"/>
          <c:tx>
            <c:strRef>
              <c:f>Sheet1!$E$1</c:f>
              <c:strCache>
                <c:ptCount val="1"/>
                <c:pt idx="0">
                  <c:v>tramvaj </c:v>
                </c:pt>
              </c:strCache>
            </c:strRef>
          </c:tx>
          <c:invertIfNegative val="0"/>
          <c:cat>
            <c:strRef>
              <c:f>Sheet1!$A$2</c:f>
              <c:strCache>
                <c:ptCount val="1"/>
                <c:pt idx="0">
                  <c:v>Category 1</c:v>
                </c:pt>
              </c:strCache>
            </c:strRef>
          </c:cat>
          <c:val>
            <c:numRef>
              <c:f>Sheet1!$E$2</c:f>
              <c:numCache>
                <c:formatCode>0</c:formatCode>
                <c:ptCount val="1"/>
                <c:pt idx="0">
                  <c:v>0</c:v>
                </c:pt>
              </c:numCache>
            </c:numRef>
          </c:val>
        </c:ser>
        <c:ser>
          <c:idx val="4"/>
          <c:order val="4"/>
          <c:tx>
            <c:strRef>
              <c:f>Sheet1!$F$1</c:f>
              <c:strCache>
                <c:ptCount val="1"/>
                <c:pt idx="0">
                  <c:v>autobus </c:v>
                </c:pt>
              </c:strCache>
            </c:strRef>
          </c:tx>
          <c:spPr>
            <a:solidFill>
              <a:srgbClr val="004186">
                <a:alpha val="25098"/>
              </a:srgbClr>
            </a:solidFill>
          </c:spPr>
          <c:invertIfNegative val="0"/>
          <c:dLbls>
            <c:showLegendKey val="0"/>
            <c:showVal val="1"/>
            <c:showCatName val="0"/>
            <c:showSerName val="0"/>
            <c:showPercent val="0"/>
            <c:showBubbleSize val="0"/>
            <c:showLeaderLines val="0"/>
          </c:dLbls>
          <c:cat>
            <c:strRef>
              <c:f>Sheet1!$A$2</c:f>
              <c:strCache>
                <c:ptCount val="1"/>
                <c:pt idx="0">
                  <c:v>Category 1</c:v>
                </c:pt>
              </c:strCache>
            </c:strRef>
          </c:cat>
          <c:val>
            <c:numRef>
              <c:f>Sheet1!$F$2</c:f>
              <c:numCache>
                <c:formatCode>0</c:formatCode>
                <c:ptCount val="1"/>
                <c:pt idx="0">
                  <c:v>20.512820512820511</c:v>
                </c:pt>
              </c:numCache>
            </c:numRef>
          </c:val>
        </c:ser>
        <c:dLbls>
          <c:showLegendKey val="0"/>
          <c:showVal val="0"/>
          <c:showCatName val="0"/>
          <c:showSerName val="0"/>
          <c:showPercent val="0"/>
          <c:showBubbleSize val="0"/>
        </c:dLbls>
        <c:gapWidth val="150"/>
        <c:overlap val="100"/>
        <c:axId val="153316352"/>
        <c:axId val="153932544"/>
      </c:barChart>
      <c:catAx>
        <c:axId val="153316352"/>
        <c:scaling>
          <c:orientation val="minMax"/>
        </c:scaling>
        <c:delete val="1"/>
        <c:axPos val="l"/>
        <c:majorTickMark val="out"/>
        <c:minorTickMark val="none"/>
        <c:tickLblPos val="nextTo"/>
        <c:crossAx val="153932544"/>
        <c:crosses val="autoZero"/>
        <c:auto val="1"/>
        <c:lblAlgn val="ctr"/>
        <c:lblOffset val="100"/>
        <c:noMultiLvlLbl val="0"/>
      </c:catAx>
      <c:valAx>
        <c:axId val="153932544"/>
        <c:scaling>
          <c:orientation val="minMax"/>
          <c:max val="100"/>
        </c:scaling>
        <c:delete val="1"/>
        <c:axPos val="b"/>
        <c:numFmt formatCode="0" sourceLinked="1"/>
        <c:majorTickMark val="out"/>
        <c:minorTickMark val="none"/>
        <c:tickLblPos val="nextTo"/>
        <c:crossAx val="153316352"/>
        <c:crosses val="autoZero"/>
        <c:crossBetween val="between"/>
      </c:valAx>
    </c:plotArea>
    <c:plotVisOnly val="1"/>
    <c:dispBlanksAs val="gap"/>
    <c:showDLblsOverMax val="0"/>
  </c:chart>
  <c:txPr>
    <a:bodyPr/>
    <a:lstStyle/>
    <a:p>
      <a:pPr>
        <a:defRPr sz="1800">
          <a:solidFill>
            <a:schemeClr val="bg1"/>
          </a:solidFill>
        </a:defRPr>
      </a:pPr>
      <a:endParaRPr lang="sr-Latn-R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3420935150653702"/>
          <c:y val="0.11562500000000001"/>
          <c:w val="0.46494125405078701"/>
          <c:h val="0.86224852331222457"/>
        </c:manualLayout>
      </c:layout>
      <c:barChart>
        <c:barDir val="bar"/>
        <c:grouping val="clustered"/>
        <c:varyColors val="0"/>
        <c:ser>
          <c:idx val="0"/>
          <c:order val="0"/>
          <c:tx>
            <c:strRef>
              <c:f>Sheet1!$B$1</c:f>
              <c:strCache>
                <c:ptCount val="1"/>
                <c:pt idx="0">
                  <c:v>SVI NAČINI</c:v>
                </c:pt>
              </c:strCache>
            </c:strRef>
          </c:tx>
          <c:spPr>
            <a:solidFill>
              <a:schemeClr val="accent1"/>
            </a:solidFill>
          </c:spPr>
          <c:invertIfNegative val="0"/>
          <c:dLbls>
            <c:txPr>
              <a:bodyPr/>
              <a:lstStyle/>
              <a:p>
                <a:pPr>
                  <a:defRPr sz="1000" b="1">
                    <a:solidFill>
                      <a:schemeClr val="accent1"/>
                    </a:solidFill>
                  </a:defRPr>
                </a:pPr>
                <a:endParaRPr lang="sr-Latn-RS"/>
              </a:p>
            </c:txPr>
            <c:showLegendKey val="0"/>
            <c:showVal val="1"/>
            <c:showCatName val="0"/>
            <c:showSerName val="0"/>
            <c:showPercent val="0"/>
            <c:showBubbleSize val="0"/>
            <c:showLeaderLines val="0"/>
          </c:dLbls>
          <c:cat>
            <c:strRef>
              <c:f>Sheet1!$A$2:$A$7</c:f>
              <c:strCache>
                <c:ptCount val="6"/>
                <c:pt idx="0">
                  <c:v>Tramvajem</c:v>
                </c:pt>
                <c:pt idx="1">
                  <c:v>Biciklom</c:v>
                </c:pt>
                <c:pt idx="2">
                  <c:v>Autobusom</c:v>
                </c:pt>
                <c:pt idx="3">
                  <c:v>Pješice, uz pratnju</c:v>
                </c:pt>
                <c:pt idx="4">
                  <c:v>Automobilom</c:v>
                </c:pt>
                <c:pt idx="5">
                  <c:v>Pješice, bez pratnje </c:v>
                </c:pt>
              </c:strCache>
            </c:strRef>
          </c:cat>
          <c:val>
            <c:numRef>
              <c:f>Sheet1!$B$2:$B$7</c:f>
              <c:numCache>
                <c:formatCode>###0</c:formatCode>
                <c:ptCount val="6"/>
                <c:pt idx="0">
                  <c:v>1</c:v>
                </c:pt>
                <c:pt idx="1">
                  <c:v>2</c:v>
                </c:pt>
                <c:pt idx="2">
                  <c:v>12</c:v>
                </c:pt>
                <c:pt idx="3">
                  <c:v>28</c:v>
                </c:pt>
                <c:pt idx="4">
                  <c:v>44</c:v>
                </c:pt>
                <c:pt idx="5">
                  <c:v>68</c:v>
                </c:pt>
              </c:numCache>
            </c:numRef>
          </c:val>
        </c:ser>
        <c:ser>
          <c:idx val="1"/>
          <c:order val="1"/>
          <c:tx>
            <c:strRef>
              <c:f>Sheet1!$C$1</c:f>
              <c:strCache>
                <c:ptCount val="1"/>
                <c:pt idx="0">
                  <c:v>NAJČEŠĆI</c:v>
                </c:pt>
              </c:strCache>
            </c:strRef>
          </c:tx>
          <c:spPr>
            <a:solidFill>
              <a:schemeClr val="bg1">
                <a:lumMod val="75000"/>
              </a:schemeClr>
            </a:solidFill>
          </c:spPr>
          <c:invertIfNegative val="0"/>
          <c:dLbls>
            <c:txPr>
              <a:bodyPr/>
              <a:lstStyle/>
              <a:p>
                <a:pPr>
                  <a:defRPr sz="1000" b="1">
                    <a:solidFill>
                      <a:schemeClr val="tx1">
                        <a:lumMod val="50000"/>
                        <a:lumOff val="50000"/>
                      </a:schemeClr>
                    </a:solidFill>
                  </a:defRPr>
                </a:pPr>
                <a:endParaRPr lang="sr-Latn-RS"/>
              </a:p>
            </c:txPr>
            <c:showLegendKey val="0"/>
            <c:showVal val="1"/>
            <c:showCatName val="0"/>
            <c:showSerName val="0"/>
            <c:showPercent val="0"/>
            <c:showBubbleSize val="0"/>
            <c:showLeaderLines val="0"/>
          </c:dLbls>
          <c:cat>
            <c:strRef>
              <c:f>Sheet1!$A$2:$A$7</c:f>
              <c:strCache>
                <c:ptCount val="6"/>
                <c:pt idx="0">
                  <c:v>Tramvajem</c:v>
                </c:pt>
                <c:pt idx="1">
                  <c:v>Biciklom</c:v>
                </c:pt>
                <c:pt idx="2">
                  <c:v>Autobusom</c:v>
                </c:pt>
                <c:pt idx="3">
                  <c:v>Pješice, uz pratnju</c:v>
                </c:pt>
                <c:pt idx="4">
                  <c:v>Automobilom</c:v>
                </c:pt>
                <c:pt idx="5">
                  <c:v>Pješice, bez pratnje </c:v>
                </c:pt>
              </c:strCache>
            </c:strRef>
          </c:cat>
          <c:val>
            <c:numRef>
              <c:f>Sheet1!$C$2:$C$7</c:f>
              <c:numCache>
                <c:formatCode>###0</c:formatCode>
                <c:ptCount val="6"/>
                <c:pt idx="0">
                  <c:v>0</c:v>
                </c:pt>
                <c:pt idx="1">
                  <c:v>0</c:v>
                </c:pt>
                <c:pt idx="2">
                  <c:v>9</c:v>
                </c:pt>
                <c:pt idx="3">
                  <c:v>16</c:v>
                </c:pt>
                <c:pt idx="4">
                  <c:v>17</c:v>
                </c:pt>
                <c:pt idx="5">
                  <c:v>59</c:v>
                </c:pt>
              </c:numCache>
            </c:numRef>
          </c:val>
        </c:ser>
        <c:dLbls>
          <c:showLegendKey val="0"/>
          <c:showVal val="0"/>
          <c:showCatName val="0"/>
          <c:showSerName val="0"/>
          <c:showPercent val="0"/>
          <c:showBubbleSize val="0"/>
        </c:dLbls>
        <c:gapWidth val="150"/>
        <c:axId val="161470336"/>
        <c:axId val="161471872"/>
      </c:barChart>
      <c:catAx>
        <c:axId val="161470336"/>
        <c:scaling>
          <c:orientation val="minMax"/>
        </c:scaling>
        <c:delete val="0"/>
        <c:axPos val="l"/>
        <c:majorTickMark val="out"/>
        <c:minorTickMark val="none"/>
        <c:tickLblPos val="nextTo"/>
        <c:txPr>
          <a:bodyPr/>
          <a:lstStyle/>
          <a:p>
            <a:pPr>
              <a:defRPr sz="1000"/>
            </a:pPr>
            <a:endParaRPr lang="sr-Latn-RS"/>
          </a:p>
        </c:txPr>
        <c:crossAx val="161471872"/>
        <c:crosses val="autoZero"/>
        <c:auto val="1"/>
        <c:lblAlgn val="ctr"/>
        <c:lblOffset val="100"/>
        <c:noMultiLvlLbl val="0"/>
      </c:catAx>
      <c:valAx>
        <c:axId val="161471872"/>
        <c:scaling>
          <c:orientation val="minMax"/>
        </c:scaling>
        <c:delete val="1"/>
        <c:axPos val="b"/>
        <c:numFmt formatCode="###0" sourceLinked="1"/>
        <c:majorTickMark val="out"/>
        <c:minorTickMark val="none"/>
        <c:tickLblPos val="nextTo"/>
        <c:crossAx val="161470336"/>
        <c:crosses val="autoZero"/>
        <c:crossBetween val="between"/>
      </c:valAx>
    </c:plotArea>
    <c:legend>
      <c:legendPos val="r"/>
      <c:layout>
        <c:manualLayout>
          <c:xMode val="edge"/>
          <c:yMode val="edge"/>
          <c:x val="0.41305743525350186"/>
          <c:y val="0.87309338314261375"/>
          <c:w val="0.34244560027788756"/>
          <c:h val="0.10664517716535434"/>
        </c:manualLayout>
      </c:layout>
      <c:overlay val="0"/>
      <c:txPr>
        <a:bodyPr/>
        <a:lstStyle/>
        <a:p>
          <a:pPr>
            <a:defRPr sz="1000"/>
          </a:pPr>
          <a:endParaRPr lang="sr-Latn-RS"/>
        </a:p>
      </c:txPr>
    </c:legend>
    <c:plotVisOnly val="1"/>
    <c:dispBlanksAs val="gap"/>
    <c:showDLblsOverMax val="0"/>
  </c:chart>
  <c:txPr>
    <a:bodyPr/>
    <a:lstStyle/>
    <a:p>
      <a:pPr>
        <a:defRPr sz="1800"/>
      </a:pPr>
      <a:endParaRPr lang="sr-Latn-R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2373605997801008"/>
          <c:y val="0.11546748054947149"/>
          <c:w val="0.51645387102582474"/>
          <c:h val="0.82554604274449594"/>
        </c:manualLayout>
      </c:layout>
      <c:barChart>
        <c:barDir val="bar"/>
        <c:grouping val="clustered"/>
        <c:varyColors val="0"/>
        <c:ser>
          <c:idx val="0"/>
          <c:order val="0"/>
          <c:tx>
            <c:strRef>
              <c:f>Sheet1!$B$1</c:f>
              <c:strCache>
                <c:ptCount val="1"/>
                <c:pt idx="0">
                  <c:v>URBANO</c:v>
                </c:pt>
              </c:strCache>
            </c:strRef>
          </c:tx>
          <c:spPr>
            <a:solidFill>
              <a:schemeClr val="accent1"/>
            </a:solidFill>
          </c:spPr>
          <c:invertIfNegative val="0"/>
          <c:dLbls>
            <c:txPr>
              <a:bodyPr/>
              <a:lstStyle/>
              <a:p>
                <a:pPr>
                  <a:defRPr sz="1000" b="1">
                    <a:solidFill>
                      <a:schemeClr val="accent1"/>
                    </a:solidFill>
                  </a:defRPr>
                </a:pPr>
                <a:endParaRPr lang="sr-Latn-RS"/>
              </a:p>
            </c:txPr>
            <c:showLegendKey val="0"/>
            <c:showVal val="1"/>
            <c:showCatName val="0"/>
            <c:showSerName val="0"/>
            <c:showPercent val="0"/>
            <c:showBubbleSize val="0"/>
            <c:showLeaderLines val="0"/>
          </c:dLbls>
          <c:cat>
            <c:strRef>
              <c:f>Sheet1!$A$2:$A$7</c:f>
              <c:strCache>
                <c:ptCount val="6"/>
                <c:pt idx="0">
                  <c:v>Tramvajem</c:v>
                </c:pt>
                <c:pt idx="1">
                  <c:v>Biciklom/romobilom/skejtom</c:v>
                </c:pt>
                <c:pt idx="2">
                  <c:v>Autobusom</c:v>
                </c:pt>
                <c:pt idx="3">
                  <c:v>Pješice, ali uvijek uz nečiju pratnju</c:v>
                </c:pt>
                <c:pt idx="4">
                  <c:v>Automobilom</c:v>
                </c:pt>
                <c:pt idx="5">
                  <c:v>Pješice, samo,  bez pratnje </c:v>
                </c:pt>
              </c:strCache>
            </c:strRef>
          </c:cat>
          <c:val>
            <c:numRef>
              <c:f>Sheet1!$B$2:$B$7</c:f>
              <c:numCache>
                <c:formatCode>###0</c:formatCode>
                <c:ptCount val="6"/>
                <c:pt idx="0">
                  <c:v>1</c:v>
                </c:pt>
                <c:pt idx="1">
                  <c:v>0</c:v>
                </c:pt>
                <c:pt idx="2">
                  <c:v>3</c:v>
                </c:pt>
                <c:pt idx="3">
                  <c:v>21</c:v>
                </c:pt>
                <c:pt idx="4">
                  <c:v>14</c:v>
                </c:pt>
                <c:pt idx="5">
                  <c:v>61</c:v>
                </c:pt>
              </c:numCache>
            </c:numRef>
          </c:val>
        </c:ser>
        <c:ser>
          <c:idx val="1"/>
          <c:order val="1"/>
          <c:tx>
            <c:strRef>
              <c:f>Sheet1!$C$1</c:f>
              <c:strCache>
                <c:ptCount val="1"/>
                <c:pt idx="0">
                  <c:v>RURALNO</c:v>
                </c:pt>
              </c:strCache>
            </c:strRef>
          </c:tx>
          <c:spPr>
            <a:solidFill>
              <a:schemeClr val="bg1">
                <a:lumMod val="75000"/>
              </a:schemeClr>
            </a:solidFill>
          </c:spPr>
          <c:invertIfNegative val="0"/>
          <c:dLbls>
            <c:txPr>
              <a:bodyPr/>
              <a:lstStyle/>
              <a:p>
                <a:pPr>
                  <a:defRPr sz="1000" b="1">
                    <a:solidFill>
                      <a:schemeClr val="bg1">
                        <a:lumMod val="50000"/>
                      </a:schemeClr>
                    </a:solidFill>
                  </a:defRPr>
                </a:pPr>
                <a:endParaRPr lang="sr-Latn-RS"/>
              </a:p>
            </c:txPr>
            <c:showLegendKey val="0"/>
            <c:showVal val="1"/>
            <c:showCatName val="0"/>
            <c:showSerName val="0"/>
            <c:showPercent val="0"/>
            <c:showBubbleSize val="0"/>
            <c:showLeaderLines val="0"/>
          </c:dLbls>
          <c:cat>
            <c:strRef>
              <c:f>Sheet1!$A$2:$A$7</c:f>
              <c:strCache>
                <c:ptCount val="6"/>
                <c:pt idx="0">
                  <c:v>Tramvajem</c:v>
                </c:pt>
                <c:pt idx="1">
                  <c:v>Biciklom/romobilom/skejtom</c:v>
                </c:pt>
                <c:pt idx="2">
                  <c:v>Autobusom</c:v>
                </c:pt>
                <c:pt idx="3">
                  <c:v>Pješice, ali uvijek uz nečiju pratnju</c:v>
                </c:pt>
                <c:pt idx="4">
                  <c:v>Automobilom</c:v>
                </c:pt>
                <c:pt idx="5">
                  <c:v>Pješice, samo,  bez pratnje </c:v>
                </c:pt>
              </c:strCache>
            </c:strRef>
          </c:cat>
          <c:val>
            <c:numRef>
              <c:f>Sheet1!$C$2:$C$7</c:f>
              <c:numCache>
                <c:formatCode>###0</c:formatCode>
                <c:ptCount val="6"/>
                <c:pt idx="0">
                  <c:v>0</c:v>
                </c:pt>
                <c:pt idx="1">
                  <c:v>0</c:v>
                </c:pt>
                <c:pt idx="2">
                  <c:v>21</c:v>
                </c:pt>
                <c:pt idx="3">
                  <c:v>4</c:v>
                </c:pt>
                <c:pt idx="4">
                  <c:v>22</c:v>
                </c:pt>
                <c:pt idx="5">
                  <c:v>54</c:v>
                </c:pt>
              </c:numCache>
            </c:numRef>
          </c:val>
        </c:ser>
        <c:dLbls>
          <c:showLegendKey val="0"/>
          <c:showVal val="0"/>
          <c:showCatName val="0"/>
          <c:showSerName val="0"/>
          <c:showPercent val="0"/>
          <c:showBubbleSize val="0"/>
        </c:dLbls>
        <c:gapWidth val="150"/>
        <c:axId val="170068224"/>
        <c:axId val="170160128"/>
      </c:barChart>
      <c:catAx>
        <c:axId val="170068224"/>
        <c:scaling>
          <c:orientation val="minMax"/>
        </c:scaling>
        <c:delete val="1"/>
        <c:axPos val="l"/>
        <c:majorTickMark val="out"/>
        <c:minorTickMark val="none"/>
        <c:tickLblPos val="nextTo"/>
        <c:crossAx val="170160128"/>
        <c:crosses val="autoZero"/>
        <c:auto val="1"/>
        <c:lblAlgn val="ctr"/>
        <c:lblOffset val="100"/>
        <c:noMultiLvlLbl val="0"/>
      </c:catAx>
      <c:valAx>
        <c:axId val="170160128"/>
        <c:scaling>
          <c:orientation val="minMax"/>
        </c:scaling>
        <c:delete val="1"/>
        <c:axPos val="b"/>
        <c:numFmt formatCode="###0" sourceLinked="1"/>
        <c:majorTickMark val="out"/>
        <c:minorTickMark val="none"/>
        <c:tickLblPos val="nextTo"/>
        <c:crossAx val="170068224"/>
        <c:crosses val="autoZero"/>
        <c:crossBetween val="between"/>
      </c:valAx>
    </c:plotArea>
    <c:legend>
      <c:legendPos val="r"/>
      <c:layout>
        <c:manualLayout>
          <c:xMode val="edge"/>
          <c:yMode val="edge"/>
          <c:x val="0.38973854437629535"/>
          <c:y val="0.83057040166368312"/>
          <c:w val="0.42069942420190859"/>
          <c:h val="0.12513476068346929"/>
        </c:manualLayout>
      </c:layout>
      <c:overlay val="0"/>
      <c:txPr>
        <a:bodyPr/>
        <a:lstStyle/>
        <a:p>
          <a:pPr>
            <a:defRPr sz="1000"/>
          </a:pPr>
          <a:endParaRPr lang="sr-Latn-RS"/>
        </a:p>
      </c:txPr>
    </c:legend>
    <c:plotVisOnly val="1"/>
    <c:dispBlanksAs val="gap"/>
    <c:showDLblsOverMax val="0"/>
  </c:chart>
  <c:txPr>
    <a:bodyPr/>
    <a:lstStyle/>
    <a:p>
      <a:pPr>
        <a:defRPr sz="1800"/>
      </a:pPr>
      <a:endParaRPr lang="sr-Latn-R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626416509276752E-2"/>
          <c:y val="0.17602628738972426"/>
          <c:w val="0.43010250845144182"/>
          <c:h val="0.7047105689154135"/>
        </c:manualLayout>
      </c:layout>
      <c:pieChart>
        <c:varyColors val="1"/>
        <c:ser>
          <c:idx val="0"/>
          <c:order val="0"/>
          <c:tx>
            <c:strRef>
              <c:f>Sheet1!$B$1</c:f>
              <c:strCache>
                <c:ptCount val="1"/>
                <c:pt idx="0">
                  <c:v>Sales</c:v>
                </c:pt>
              </c:strCache>
            </c:strRef>
          </c:tx>
          <c:dPt>
            <c:idx val="0"/>
            <c:bubble3D val="0"/>
            <c:spPr>
              <a:solidFill>
                <a:schemeClr val="accent1"/>
              </a:solidFill>
            </c:spPr>
          </c:dPt>
          <c:dPt>
            <c:idx val="1"/>
            <c:bubble3D val="0"/>
            <c:spPr>
              <a:solidFill>
                <a:srgbClr val="004186">
                  <a:alpha val="74902"/>
                </a:srgbClr>
              </a:solidFill>
            </c:spPr>
          </c:dPt>
          <c:dPt>
            <c:idx val="2"/>
            <c:bubble3D val="0"/>
            <c:spPr>
              <a:solidFill>
                <a:srgbClr val="004186">
                  <a:alpha val="50196"/>
                </a:srgbClr>
              </a:solidFill>
            </c:spPr>
          </c:dPt>
          <c:dPt>
            <c:idx val="3"/>
            <c:bubble3D val="0"/>
            <c:spPr>
              <a:solidFill>
                <a:schemeClr val="accent1">
                  <a:alpha val="25000"/>
                </a:schemeClr>
              </a:solidFill>
            </c:spPr>
          </c:dPt>
          <c:dLbls>
            <c:dLbl>
              <c:idx val="3"/>
              <c:spPr/>
              <c:txPr>
                <a:bodyPr/>
                <a:lstStyle/>
                <a:p>
                  <a:pPr>
                    <a:defRPr sz="1200" b="1">
                      <a:solidFill>
                        <a:schemeClr val="tx1">
                          <a:lumMod val="75000"/>
                          <a:lumOff val="25000"/>
                        </a:schemeClr>
                      </a:solidFill>
                    </a:defRPr>
                  </a:pPr>
                  <a:endParaRPr lang="sr-Latn-RS"/>
                </a:p>
              </c:txPr>
              <c:showLegendKey val="0"/>
              <c:showVal val="1"/>
              <c:showCatName val="0"/>
              <c:showSerName val="0"/>
              <c:showPercent val="0"/>
              <c:showBubbleSize val="0"/>
            </c:dLbl>
            <c:txPr>
              <a:bodyPr/>
              <a:lstStyle/>
              <a:p>
                <a:pPr>
                  <a:defRPr sz="1200" b="1">
                    <a:solidFill>
                      <a:schemeClr val="bg1"/>
                    </a:solidFill>
                  </a:defRPr>
                </a:pPr>
                <a:endParaRPr lang="sr-Latn-RS"/>
              </a:p>
            </c:txPr>
            <c:showLegendKey val="0"/>
            <c:showVal val="1"/>
            <c:showCatName val="0"/>
            <c:showSerName val="0"/>
            <c:showPercent val="0"/>
            <c:showBubbleSize val="0"/>
            <c:showLeaderLines val="1"/>
          </c:dLbls>
          <c:cat>
            <c:strRef>
              <c:f>Sheet1!$A$2:$A$5</c:f>
              <c:strCache>
                <c:ptCount val="4"/>
                <c:pt idx="0">
                  <c:v>uopće nije sigurno</c:v>
                </c:pt>
                <c:pt idx="1">
                  <c:v>uglavnom nije sigurno</c:v>
                </c:pt>
                <c:pt idx="2">
                  <c:v>uglavnom je sigurno</c:v>
                </c:pt>
                <c:pt idx="3">
                  <c:v>Izrazito je sigurno</c:v>
                </c:pt>
              </c:strCache>
            </c:strRef>
          </c:cat>
          <c:val>
            <c:numRef>
              <c:f>Sheet1!$B$2:$B$5</c:f>
              <c:numCache>
                <c:formatCode>General</c:formatCode>
                <c:ptCount val="4"/>
                <c:pt idx="0">
                  <c:v>10</c:v>
                </c:pt>
                <c:pt idx="1">
                  <c:v>30</c:v>
                </c:pt>
                <c:pt idx="2">
                  <c:v>53</c:v>
                </c:pt>
                <c:pt idx="3">
                  <c:v>7</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900"/>
      </a:pPr>
      <a:endParaRPr lang="sr-Latn-R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888068966995874E-2"/>
          <c:y val="9.2383915014733808E-2"/>
          <c:w val="0.9300757518170496"/>
          <c:h val="0.82534996853152587"/>
        </c:manualLayout>
      </c:layout>
      <c:barChart>
        <c:barDir val="col"/>
        <c:grouping val="stacked"/>
        <c:varyColors val="0"/>
        <c:ser>
          <c:idx val="0"/>
          <c:order val="0"/>
          <c:tx>
            <c:strRef>
              <c:f>'YA grafovi'!$B$25</c:f>
              <c:strCache>
                <c:ptCount val="1"/>
                <c:pt idx="0">
                  <c:v>Sigurnost Vaše djece u cestovnom prometu općenito</c:v>
                </c:pt>
              </c:strCache>
            </c:strRef>
          </c:tx>
          <c:spPr>
            <a:solidFill>
              <a:schemeClr val="bg2">
                <a:lumMod val="60000"/>
                <a:lumOff val="40000"/>
              </a:schemeClr>
            </a:solidFill>
          </c:spPr>
          <c:invertIfNegative val="0"/>
          <c:dLbls>
            <c:dLbl>
              <c:idx val="0"/>
              <c:layout>
                <c:manualLayout>
                  <c:x val="-6.9391196970828364E-2"/>
                  <c:y val="-5.205856793848071E-2"/>
                </c:manualLayout>
              </c:layout>
              <c:showLegendKey val="0"/>
              <c:showVal val="1"/>
              <c:showCatName val="0"/>
              <c:showSerName val="0"/>
              <c:showPercent val="0"/>
              <c:showBubbleSize val="0"/>
            </c:dLbl>
            <c:dLbl>
              <c:idx val="1"/>
              <c:layout>
                <c:manualLayout>
                  <c:x val="-2.8912998737845156E-3"/>
                  <c:y val="-0.16018020904147912"/>
                </c:manualLayout>
              </c:layout>
              <c:showLegendKey val="0"/>
              <c:showVal val="1"/>
              <c:showCatName val="0"/>
              <c:showSerName val="0"/>
              <c:showPercent val="0"/>
              <c:showBubbleSize val="0"/>
            </c:dLbl>
            <c:dLbl>
              <c:idx val="2"/>
              <c:layout>
                <c:manualLayout>
                  <c:x val="-8.0956396465966446E-2"/>
                  <c:y val="-0.27631086059655147"/>
                </c:manualLayout>
              </c:layout>
              <c:showLegendKey val="0"/>
              <c:showVal val="1"/>
              <c:showCatName val="0"/>
              <c:showSerName val="0"/>
              <c:showPercent val="0"/>
              <c:showBubbleSize val="0"/>
            </c:dLbl>
            <c:dLbl>
              <c:idx val="3"/>
              <c:layout>
                <c:manualLayout>
                  <c:x val="-8.0956396465966446E-2"/>
                  <c:y val="-3.60405470343328E-2"/>
                </c:manualLayout>
              </c:layout>
              <c:showLegendKey val="0"/>
              <c:showVal val="1"/>
              <c:showCatName val="0"/>
              <c:showSerName val="0"/>
              <c:showPercent val="0"/>
              <c:showBubbleSize val="0"/>
            </c:dLbl>
            <c:txPr>
              <a:bodyPr/>
              <a:lstStyle/>
              <a:p>
                <a:pPr>
                  <a:defRPr sz="1200"/>
                </a:pPr>
                <a:endParaRPr lang="sr-Latn-RS"/>
              </a:p>
            </c:txPr>
            <c:showLegendKey val="0"/>
            <c:showVal val="1"/>
            <c:showCatName val="0"/>
            <c:showSerName val="0"/>
            <c:showPercent val="0"/>
            <c:showBubbleSize val="0"/>
            <c:showLeaderLines val="0"/>
          </c:dLbls>
          <c:cat>
            <c:strRef>
              <c:f>'YA grafovi'!$A$26:$A$29</c:f>
              <c:strCache>
                <c:ptCount val="4"/>
                <c:pt idx="0">
                  <c:v>Uopće nije sigurno</c:v>
                </c:pt>
                <c:pt idx="1">
                  <c:v>Uglavnom nije sigurno</c:v>
                </c:pt>
                <c:pt idx="2">
                  <c:v>Uglavnom je sigurno</c:v>
                </c:pt>
                <c:pt idx="3">
                  <c:v>Izrazito je sigurno</c:v>
                </c:pt>
              </c:strCache>
            </c:strRef>
          </c:cat>
          <c:val>
            <c:numRef>
              <c:f>'YA grafovi'!$B$26:$B$29</c:f>
              <c:numCache>
                <c:formatCode>###0</c:formatCode>
                <c:ptCount val="4"/>
                <c:pt idx="0">
                  <c:v>6.9958847736625511</c:v>
                </c:pt>
                <c:pt idx="1">
                  <c:v>29.218106995884774</c:v>
                </c:pt>
                <c:pt idx="2">
                  <c:v>58.436213991769549</c:v>
                </c:pt>
                <c:pt idx="3">
                  <c:v>5.3497942386831276</c:v>
                </c:pt>
              </c:numCache>
            </c:numRef>
          </c:val>
        </c:ser>
        <c:dLbls>
          <c:showLegendKey val="0"/>
          <c:showVal val="0"/>
          <c:showCatName val="0"/>
          <c:showSerName val="0"/>
          <c:showPercent val="0"/>
          <c:showBubbleSize val="0"/>
        </c:dLbls>
        <c:gapWidth val="20"/>
        <c:overlap val="100"/>
        <c:axId val="255445632"/>
        <c:axId val="256578304"/>
      </c:barChart>
      <c:barChart>
        <c:barDir val="col"/>
        <c:grouping val="clustered"/>
        <c:varyColors val="0"/>
        <c:ser>
          <c:idx val="3"/>
          <c:order val="1"/>
          <c:tx>
            <c:strRef>
              <c:f>'YA grafovi'!$C$25</c:f>
              <c:strCache>
                <c:ptCount val="1"/>
                <c:pt idx="0">
                  <c:v>Sigurnost Vaše djece u cestovnom prometu u okolici ŠKOLE </c:v>
                </c:pt>
              </c:strCache>
            </c:strRef>
          </c:tx>
          <c:spPr>
            <a:solidFill>
              <a:schemeClr val="accent1"/>
            </a:solidFill>
          </c:spPr>
          <c:invertIfNegative val="0"/>
          <c:dLbls>
            <c:txPr>
              <a:bodyPr/>
              <a:lstStyle/>
              <a:p>
                <a:pPr>
                  <a:defRPr sz="1200" b="1">
                    <a:solidFill>
                      <a:schemeClr val="accent1"/>
                    </a:solidFill>
                  </a:defRPr>
                </a:pPr>
                <a:endParaRPr lang="sr-Latn-RS"/>
              </a:p>
            </c:txPr>
            <c:showLegendKey val="0"/>
            <c:showVal val="1"/>
            <c:showCatName val="0"/>
            <c:showSerName val="0"/>
            <c:showPercent val="0"/>
            <c:showBubbleSize val="0"/>
            <c:showLeaderLines val="0"/>
          </c:dLbls>
          <c:cat>
            <c:strRef>
              <c:f>'YA grafovi'!$A$26:$A$29</c:f>
              <c:strCache>
                <c:ptCount val="4"/>
                <c:pt idx="0">
                  <c:v>Uopće nije sigurno</c:v>
                </c:pt>
                <c:pt idx="1">
                  <c:v>Uglavnom nije sigurno</c:v>
                </c:pt>
                <c:pt idx="2">
                  <c:v>Uglavnom je sigurno</c:v>
                </c:pt>
                <c:pt idx="3">
                  <c:v>Izrazito je sigurno</c:v>
                </c:pt>
              </c:strCache>
            </c:strRef>
          </c:cat>
          <c:val>
            <c:numRef>
              <c:f>'YA grafovi'!$C$26:$C$29</c:f>
              <c:numCache>
                <c:formatCode>###0</c:formatCode>
                <c:ptCount val="4"/>
                <c:pt idx="0">
                  <c:v>9.8765432098765427</c:v>
                </c:pt>
                <c:pt idx="1">
                  <c:v>14.403292181069959</c:v>
                </c:pt>
                <c:pt idx="2">
                  <c:v>63.786008230452673</c:v>
                </c:pt>
                <c:pt idx="3">
                  <c:v>11.934156378600823</c:v>
                </c:pt>
              </c:numCache>
            </c:numRef>
          </c:val>
        </c:ser>
        <c:dLbls>
          <c:showLegendKey val="0"/>
          <c:showVal val="0"/>
          <c:showCatName val="0"/>
          <c:showSerName val="0"/>
          <c:showPercent val="0"/>
          <c:showBubbleSize val="0"/>
        </c:dLbls>
        <c:gapWidth val="110"/>
        <c:axId val="256796544"/>
        <c:axId val="256798080"/>
      </c:barChart>
      <c:catAx>
        <c:axId val="255445632"/>
        <c:scaling>
          <c:orientation val="minMax"/>
        </c:scaling>
        <c:delete val="0"/>
        <c:axPos val="b"/>
        <c:numFmt formatCode="General" sourceLinked="1"/>
        <c:majorTickMark val="out"/>
        <c:minorTickMark val="none"/>
        <c:tickLblPos val="nextTo"/>
        <c:txPr>
          <a:bodyPr rot="0" vert="horz"/>
          <a:lstStyle/>
          <a:p>
            <a:pPr>
              <a:defRPr sz="800"/>
            </a:pPr>
            <a:endParaRPr lang="sr-Latn-RS"/>
          </a:p>
        </c:txPr>
        <c:crossAx val="256578304"/>
        <c:crosses val="autoZero"/>
        <c:auto val="1"/>
        <c:lblAlgn val="ctr"/>
        <c:lblOffset val="100"/>
        <c:noMultiLvlLbl val="0"/>
      </c:catAx>
      <c:valAx>
        <c:axId val="256578304"/>
        <c:scaling>
          <c:orientation val="minMax"/>
          <c:max val="100"/>
          <c:min val="0"/>
        </c:scaling>
        <c:delete val="1"/>
        <c:axPos val="l"/>
        <c:numFmt formatCode="###0" sourceLinked="1"/>
        <c:majorTickMark val="out"/>
        <c:minorTickMark val="none"/>
        <c:tickLblPos val="nextTo"/>
        <c:crossAx val="255445632"/>
        <c:crosses val="autoZero"/>
        <c:crossBetween val="between"/>
        <c:majorUnit val="20"/>
      </c:valAx>
      <c:catAx>
        <c:axId val="256796544"/>
        <c:scaling>
          <c:orientation val="minMax"/>
        </c:scaling>
        <c:delete val="1"/>
        <c:axPos val="b"/>
        <c:majorTickMark val="out"/>
        <c:minorTickMark val="none"/>
        <c:tickLblPos val="nextTo"/>
        <c:crossAx val="256798080"/>
        <c:crosses val="autoZero"/>
        <c:auto val="1"/>
        <c:lblAlgn val="ctr"/>
        <c:lblOffset val="100"/>
        <c:noMultiLvlLbl val="0"/>
      </c:catAx>
      <c:valAx>
        <c:axId val="256798080"/>
        <c:scaling>
          <c:orientation val="minMax"/>
          <c:max val="1"/>
          <c:min val="0"/>
        </c:scaling>
        <c:delete val="1"/>
        <c:axPos val="r"/>
        <c:numFmt formatCode="###0" sourceLinked="1"/>
        <c:majorTickMark val="out"/>
        <c:minorTickMark val="none"/>
        <c:tickLblPos val="nextTo"/>
        <c:crossAx val="256796544"/>
        <c:crosses val="max"/>
        <c:crossBetween val="between"/>
        <c:majorUnit val="1"/>
      </c:valAx>
    </c:plotArea>
    <c:legend>
      <c:legendPos val="t"/>
      <c:layout>
        <c:manualLayout>
          <c:xMode val="edge"/>
          <c:yMode val="edge"/>
          <c:x val="3.2071117781084443E-2"/>
          <c:y val="4.5368206372649794E-2"/>
          <c:w val="0.88507583856802796"/>
          <c:h val="0.12131926905363244"/>
        </c:manualLayout>
      </c:layout>
      <c:overlay val="0"/>
      <c:txPr>
        <a:bodyPr/>
        <a:lstStyle/>
        <a:p>
          <a:pPr>
            <a:defRPr sz="900"/>
          </a:pPr>
          <a:endParaRPr lang="sr-Latn-RS"/>
        </a:p>
      </c:txPr>
    </c:legend>
    <c:plotVisOnly val="1"/>
    <c:dispBlanksAs val="gap"/>
    <c:showDLblsOverMax val="0"/>
  </c:chart>
  <c:txPr>
    <a:bodyPr/>
    <a:lstStyle/>
    <a:p>
      <a:pPr>
        <a:defRPr sz="700" b="0"/>
      </a:pPr>
      <a:endParaRPr lang="sr-Latn-R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20360700662889"/>
          <c:y val="1.310198820567276E-2"/>
          <c:w val="0.67758946431255562"/>
          <c:h val="0.98249614252763862"/>
        </c:manualLayout>
      </c:layout>
      <c:scatterChart>
        <c:scatterStyle val="lineMarker"/>
        <c:varyColors val="0"/>
        <c:ser>
          <c:idx val="1"/>
          <c:order val="0"/>
          <c:tx>
            <c:strRef>
              <c:f>'YA grafovi'!$C$14</c:f>
              <c:strCache>
                <c:ptCount val="1"/>
                <c:pt idx="0">
                  <c:v>zadovoljstvo </c:v>
                </c:pt>
              </c:strCache>
            </c:strRef>
          </c:tx>
          <c:spPr>
            <a:ln w="22225">
              <a:solidFill>
                <a:schemeClr val="accent1"/>
              </a:solidFill>
              <a:prstDash val="solid"/>
            </a:ln>
          </c:spPr>
          <c:marker>
            <c:symbol val="diamond"/>
            <c:size val="7"/>
            <c:spPr>
              <a:solidFill>
                <a:schemeClr val="accent1"/>
              </a:solidFill>
              <a:ln>
                <a:solidFill>
                  <a:schemeClr val="accent1"/>
                </a:solidFill>
              </a:ln>
            </c:spPr>
          </c:marker>
          <c:dPt>
            <c:idx val="17"/>
            <c:bubble3D val="0"/>
          </c:dPt>
          <c:dLbls>
            <c:txPr>
              <a:bodyPr/>
              <a:lstStyle/>
              <a:p>
                <a:pPr>
                  <a:defRPr sz="1200" b="1">
                    <a:solidFill>
                      <a:schemeClr val="accent1"/>
                    </a:solidFill>
                  </a:defRPr>
                </a:pPr>
                <a:endParaRPr lang="sr-Latn-RS"/>
              </a:p>
            </c:txPr>
            <c:dLblPos val="r"/>
            <c:showLegendKey val="0"/>
            <c:showVal val="0"/>
            <c:showCatName val="1"/>
            <c:showSerName val="0"/>
            <c:showPercent val="0"/>
            <c:showBubbleSize val="0"/>
            <c:showLeaderLines val="0"/>
          </c:dLbls>
          <c:xVal>
            <c:numRef>
              <c:f>'YA grafovi'!$C$15:$C$26</c:f>
              <c:numCache>
                <c:formatCode>General</c:formatCode>
                <c:ptCount val="12"/>
                <c:pt idx="0">
                  <c:v>3.7</c:v>
                </c:pt>
                <c:pt idx="1">
                  <c:v>3.4</c:v>
                </c:pt>
                <c:pt idx="2">
                  <c:v>3.4</c:v>
                </c:pt>
                <c:pt idx="3">
                  <c:v>3.4</c:v>
                </c:pt>
                <c:pt idx="4">
                  <c:v>3.1</c:v>
                </c:pt>
                <c:pt idx="5">
                  <c:v>3</c:v>
                </c:pt>
                <c:pt idx="6">
                  <c:v>2.7</c:v>
                </c:pt>
                <c:pt idx="7">
                  <c:v>2.7</c:v>
                </c:pt>
                <c:pt idx="8">
                  <c:v>2.5</c:v>
                </c:pt>
                <c:pt idx="9">
                  <c:v>2.1</c:v>
                </c:pt>
                <c:pt idx="10">
                  <c:v>2.1</c:v>
                </c:pt>
                <c:pt idx="11">
                  <c:v>1.9</c:v>
                </c:pt>
              </c:numCache>
            </c:numRef>
          </c:xVal>
          <c:yVal>
            <c:numRef>
              <c:f>'YA grafovi'!$B$15:$B$26</c:f>
              <c:numCache>
                <c:formatCode>General</c:formatCode>
                <c:ptCount val="12"/>
                <c:pt idx="0">
                  <c:v>12</c:v>
                </c:pt>
                <c:pt idx="1">
                  <c:v>11</c:v>
                </c:pt>
                <c:pt idx="2">
                  <c:v>10</c:v>
                </c:pt>
                <c:pt idx="3">
                  <c:v>9</c:v>
                </c:pt>
                <c:pt idx="4">
                  <c:v>8</c:v>
                </c:pt>
                <c:pt idx="5">
                  <c:v>7</c:v>
                </c:pt>
                <c:pt idx="6">
                  <c:v>6</c:v>
                </c:pt>
                <c:pt idx="7">
                  <c:v>5</c:v>
                </c:pt>
                <c:pt idx="8">
                  <c:v>4</c:v>
                </c:pt>
                <c:pt idx="9">
                  <c:v>3</c:v>
                </c:pt>
                <c:pt idx="10">
                  <c:v>2</c:v>
                </c:pt>
                <c:pt idx="11">
                  <c:v>1</c:v>
                </c:pt>
              </c:numCache>
            </c:numRef>
          </c:yVal>
          <c:smooth val="0"/>
        </c:ser>
        <c:dLbls>
          <c:showLegendKey val="0"/>
          <c:showVal val="0"/>
          <c:showCatName val="0"/>
          <c:showSerName val="0"/>
          <c:showPercent val="0"/>
          <c:showBubbleSize val="0"/>
        </c:dLbls>
        <c:axId val="361329024"/>
        <c:axId val="361357312"/>
      </c:scatterChart>
      <c:valAx>
        <c:axId val="361329024"/>
        <c:scaling>
          <c:orientation val="minMax"/>
          <c:max val="5"/>
          <c:min val="1"/>
        </c:scaling>
        <c:delete val="0"/>
        <c:axPos val="b"/>
        <c:numFmt formatCode="General" sourceLinked="1"/>
        <c:majorTickMark val="out"/>
        <c:minorTickMark val="none"/>
        <c:tickLblPos val="nextTo"/>
        <c:crossAx val="361357312"/>
        <c:crossesAt val="0"/>
        <c:crossBetween val="midCat"/>
        <c:majorUnit val="1"/>
        <c:minorUnit val="1"/>
      </c:valAx>
      <c:valAx>
        <c:axId val="361357312"/>
        <c:scaling>
          <c:orientation val="minMax"/>
          <c:max val="12.5"/>
          <c:min val="0.5"/>
        </c:scaling>
        <c:delete val="1"/>
        <c:axPos val="l"/>
        <c:numFmt formatCode="General" sourceLinked="1"/>
        <c:majorTickMark val="out"/>
        <c:minorTickMark val="none"/>
        <c:tickLblPos val="nextTo"/>
        <c:crossAx val="361329024"/>
        <c:crosses val="autoZero"/>
        <c:crossBetween val="midCat"/>
        <c:majorUnit val="1"/>
        <c:minorUnit val="1"/>
      </c:valAx>
      <c:spPr>
        <a:noFill/>
        <a:ln w="25400">
          <a:noFill/>
        </a:ln>
      </c:spPr>
    </c:plotArea>
    <c:plotVisOnly val="1"/>
    <c:dispBlanksAs val="gap"/>
    <c:showDLblsOverMax val="0"/>
  </c:chart>
  <c:spPr>
    <a:noFill/>
    <a:ln>
      <a:noFill/>
    </a:ln>
  </c:spPr>
  <c:txPr>
    <a:bodyPr/>
    <a:lstStyle/>
    <a:p>
      <a:pPr>
        <a:defRPr lang="de-DE" sz="800" b="0" i="0" u="none" strike="noStrike" kern="1200">
          <a:solidFill>
            <a:srgbClr val="000000"/>
          </a:solidFill>
          <a:effectLst/>
          <a:latin typeface="+mn-lt"/>
          <a:ea typeface="+mn-ea"/>
          <a:cs typeface="+mn-cs"/>
        </a:defRPr>
      </a:pPr>
      <a:endParaRPr lang="sr-Latn-R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360148731408573"/>
          <c:y val="4.0873294483840021E-2"/>
          <c:w val="0.44860695538057743"/>
          <c:h val="0.85490767394509581"/>
        </c:manualLayout>
      </c:layout>
      <c:barChart>
        <c:barDir val="bar"/>
        <c:grouping val="clustered"/>
        <c:varyColors val="0"/>
        <c:ser>
          <c:idx val="0"/>
          <c:order val="0"/>
          <c:tx>
            <c:strRef>
              <c:f>'YA grafovi'!$F$47</c:f>
              <c:strCache>
                <c:ptCount val="1"/>
                <c:pt idx="0">
                  <c:v>često + uvijek</c:v>
                </c:pt>
              </c:strCache>
            </c:strRef>
          </c:tx>
          <c:spPr>
            <a:solidFill>
              <a:schemeClr val="accent1"/>
            </a:solidFill>
          </c:spPr>
          <c:invertIfNegative val="0"/>
          <c:dPt>
            <c:idx val="6"/>
            <c:invertIfNegative val="0"/>
            <c:bubble3D val="0"/>
            <c:spPr>
              <a:solidFill>
                <a:schemeClr val="accent5"/>
              </a:solidFill>
            </c:spPr>
          </c:dPt>
          <c:dPt>
            <c:idx val="7"/>
            <c:invertIfNegative val="0"/>
            <c:bubble3D val="0"/>
            <c:spPr>
              <a:solidFill>
                <a:schemeClr val="accent5"/>
              </a:solidFill>
            </c:spPr>
          </c:dPt>
          <c:dPt>
            <c:idx val="8"/>
            <c:invertIfNegative val="0"/>
            <c:bubble3D val="0"/>
            <c:spPr>
              <a:solidFill>
                <a:schemeClr val="accent5"/>
              </a:solidFill>
            </c:spPr>
          </c:dPt>
          <c:dPt>
            <c:idx val="9"/>
            <c:invertIfNegative val="0"/>
            <c:bubble3D val="0"/>
            <c:spPr>
              <a:solidFill>
                <a:schemeClr val="accent5"/>
              </a:solidFill>
            </c:spPr>
          </c:dPt>
          <c:dLbls>
            <c:dLbl>
              <c:idx val="6"/>
              <c:spPr/>
              <c:txPr>
                <a:bodyPr/>
                <a:lstStyle/>
                <a:p>
                  <a:pPr>
                    <a:defRPr sz="1200" b="1">
                      <a:solidFill>
                        <a:schemeClr val="accent5"/>
                      </a:solidFill>
                    </a:defRPr>
                  </a:pPr>
                  <a:endParaRPr lang="sr-Latn-RS"/>
                </a:p>
              </c:txPr>
              <c:showLegendKey val="0"/>
              <c:showVal val="1"/>
              <c:showCatName val="0"/>
              <c:showSerName val="0"/>
              <c:showPercent val="0"/>
              <c:showBubbleSize val="0"/>
            </c:dLbl>
            <c:dLbl>
              <c:idx val="7"/>
              <c:spPr/>
              <c:txPr>
                <a:bodyPr/>
                <a:lstStyle/>
                <a:p>
                  <a:pPr>
                    <a:defRPr sz="1200" b="1">
                      <a:solidFill>
                        <a:schemeClr val="accent5"/>
                      </a:solidFill>
                    </a:defRPr>
                  </a:pPr>
                  <a:endParaRPr lang="sr-Latn-RS"/>
                </a:p>
              </c:txPr>
              <c:showLegendKey val="0"/>
              <c:showVal val="1"/>
              <c:showCatName val="0"/>
              <c:showSerName val="0"/>
              <c:showPercent val="0"/>
              <c:showBubbleSize val="0"/>
            </c:dLbl>
            <c:dLbl>
              <c:idx val="8"/>
              <c:spPr/>
              <c:txPr>
                <a:bodyPr/>
                <a:lstStyle/>
                <a:p>
                  <a:pPr>
                    <a:defRPr sz="1200" b="1">
                      <a:solidFill>
                        <a:schemeClr val="accent5"/>
                      </a:solidFill>
                    </a:defRPr>
                  </a:pPr>
                  <a:endParaRPr lang="sr-Latn-RS"/>
                </a:p>
              </c:txPr>
              <c:showLegendKey val="0"/>
              <c:showVal val="1"/>
              <c:showCatName val="0"/>
              <c:showSerName val="0"/>
              <c:showPercent val="0"/>
              <c:showBubbleSize val="0"/>
            </c:dLbl>
            <c:dLbl>
              <c:idx val="9"/>
              <c:spPr/>
              <c:txPr>
                <a:bodyPr/>
                <a:lstStyle/>
                <a:p>
                  <a:pPr>
                    <a:defRPr sz="1200" b="1">
                      <a:solidFill>
                        <a:schemeClr val="accent5"/>
                      </a:solidFill>
                    </a:defRPr>
                  </a:pPr>
                  <a:endParaRPr lang="sr-Latn-RS"/>
                </a:p>
              </c:txPr>
              <c:showLegendKey val="0"/>
              <c:showVal val="1"/>
              <c:showCatName val="0"/>
              <c:showSerName val="0"/>
              <c:showPercent val="0"/>
              <c:showBubbleSize val="0"/>
            </c:dLbl>
            <c:txPr>
              <a:bodyPr/>
              <a:lstStyle/>
              <a:p>
                <a:pPr>
                  <a:defRPr sz="1200" b="1">
                    <a:solidFill>
                      <a:schemeClr val="accent1"/>
                    </a:solidFill>
                  </a:defRPr>
                </a:pPr>
                <a:endParaRPr lang="sr-Latn-RS"/>
              </a:p>
            </c:txPr>
            <c:showLegendKey val="0"/>
            <c:showVal val="1"/>
            <c:showCatName val="0"/>
            <c:showSerName val="0"/>
            <c:showPercent val="0"/>
            <c:showBubbleSize val="0"/>
            <c:showLeaderLines val="0"/>
          </c:dLbls>
          <c:cat>
            <c:strRef>
              <c:f>'YA grafovi'!$A$48:$A$57</c:f>
              <c:strCache>
                <c:ptCount val="10"/>
                <c:pt idx="0">
                  <c:v>Dijete koristi auto sjedalicu</c:v>
                </c:pt>
                <c:pt idx="1">
                  <c:v>Vozači parkiraju pred školom propisno</c:v>
                </c:pt>
                <c:pt idx="2">
                  <c:v>Dijete je  vezano sigurnosnim pojasom</c:v>
                </c:pt>
                <c:pt idx="3">
                  <c:v>Vozači propuštaju pješake na pješačkom prijelazu</c:v>
                </c:pt>
                <c:pt idx="4">
                  <c:v>Vozač koristi sigurnosni pojas u automobilu</c:v>
                </c:pt>
                <c:pt idx="6">
                  <c:v>Vozač jede u automobilu</c:v>
                </c:pt>
                <c:pt idx="7">
                  <c:v>Dijete nepropisno izlazi iz automobila</c:v>
                </c:pt>
                <c:pt idx="8">
                  <c:v>Vozač puši u automobilu</c:v>
                </c:pt>
                <c:pt idx="9">
                  <c:v>Vozač razgovara na mobitel</c:v>
                </c:pt>
              </c:strCache>
            </c:strRef>
          </c:cat>
          <c:val>
            <c:numRef>
              <c:f>'YA grafovi'!$F$48:$F$57</c:f>
              <c:numCache>
                <c:formatCode>0</c:formatCode>
                <c:ptCount val="10"/>
                <c:pt idx="0">
                  <c:v>51.028806584362144</c:v>
                </c:pt>
                <c:pt idx="1">
                  <c:v>52.263374485596707</c:v>
                </c:pt>
                <c:pt idx="2">
                  <c:v>56.790123456790127</c:v>
                </c:pt>
                <c:pt idx="3">
                  <c:v>60.905349794238681</c:v>
                </c:pt>
                <c:pt idx="4">
                  <c:v>65.02057613168725</c:v>
                </c:pt>
                <c:pt idx="6">
                  <c:v>25.514403292181072</c:v>
                </c:pt>
                <c:pt idx="7">
                  <c:v>29.62962962962963</c:v>
                </c:pt>
                <c:pt idx="8">
                  <c:v>39.094650205761312</c:v>
                </c:pt>
                <c:pt idx="9">
                  <c:v>54.732510288065846</c:v>
                </c:pt>
              </c:numCache>
            </c:numRef>
          </c:val>
        </c:ser>
        <c:dLbls>
          <c:showLegendKey val="0"/>
          <c:showVal val="0"/>
          <c:showCatName val="0"/>
          <c:showSerName val="0"/>
          <c:showPercent val="0"/>
          <c:showBubbleSize val="0"/>
        </c:dLbls>
        <c:gapWidth val="50"/>
        <c:axId val="363561728"/>
        <c:axId val="363666432"/>
      </c:barChart>
      <c:catAx>
        <c:axId val="363561728"/>
        <c:scaling>
          <c:orientation val="minMax"/>
        </c:scaling>
        <c:delete val="0"/>
        <c:axPos val="l"/>
        <c:majorTickMark val="out"/>
        <c:minorTickMark val="none"/>
        <c:tickLblPos val="nextTo"/>
        <c:txPr>
          <a:bodyPr/>
          <a:lstStyle/>
          <a:p>
            <a:pPr>
              <a:defRPr sz="900"/>
            </a:pPr>
            <a:endParaRPr lang="sr-Latn-RS"/>
          </a:p>
        </c:txPr>
        <c:crossAx val="363666432"/>
        <c:crosses val="autoZero"/>
        <c:auto val="1"/>
        <c:lblAlgn val="ctr"/>
        <c:lblOffset val="100"/>
        <c:noMultiLvlLbl val="0"/>
      </c:catAx>
      <c:valAx>
        <c:axId val="363666432"/>
        <c:scaling>
          <c:orientation val="minMax"/>
        </c:scaling>
        <c:delete val="1"/>
        <c:axPos val="b"/>
        <c:numFmt formatCode="0" sourceLinked="1"/>
        <c:majorTickMark val="out"/>
        <c:minorTickMark val="none"/>
        <c:tickLblPos val="nextTo"/>
        <c:crossAx val="363561728"/>
        <c:crosses val="autoZero"/>
        <c:crossBetween val="between"/>
      </c:valAx>
    </c:plotArea>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150054637378601"/>
          <c:y val="2.1489277768134692E-2"/>
          <c:w val="0.50919570296501049"/>
          <c:h val="0.88971244325922183"/>
        </c:manualLayout>
      </c:layout>
      <c:barChart>
        <c:barDir val="bar"/>
        <c:grouping val="clustered"/>
        <c:varyColors val="0"/>
        <c:ser>
          <c:idx val="0"/>
          <c:order val="0"/>
          <c:tx>
            <c:strRef>
              <c:f>'[Chart in Microsoft PowerPoint]YA grafovi'!$B$41</c:f>
              <c:strCache>
                <c:ptCount val="1"/>
                <c:pt idx="0">
                  <c:v>često+uvijek </c:v>
                </c:pt>
              </c:strCache>
            </c:strRef>
          </c:tx>
          <c:spPr>
            <a:solidFill>
              <a:schemeClr val="accent1"/>
            </a:solidFill>
          </c:spPr>
          <c:invertIfNegative val="0"/>
          <c:dLbls>
            <c:dLbl>
              <c:idx val="6"/>
              <c:layout>
                <c:manualLayout>
                  <c:x val="1.6639421016712428E-2"/>
                  <c:y val="-3.6498920120532322E-3"/>
                </c:manualLayout>
              </c:layout>
              <c:spPr/>
              <c:txPr>
                <a:bodyPr/>
                <a:lstStyle/>
                <a:p>
                  <a:pPr>
                    <a:defRPr sz="1200">
                      <a:solidFill>
                        <a:schemeClr val="accent1"/>
                      </a:solidFill>
                    </a:defRPr>
                  </a:pPr>
                  <a:endParaRPr lang="sr-Latn-RS"/>
                </a:p>
              </c:txPr>
              <c:dLblPos val="outEnd"/>
              <c:showLegendKey val="0"/>
              <c:showVal val="1"/>
              <c:showCatName val="0"/>
              <c:showSerName val="0"/>
              <c:showPercent val="0"/>
              <c:showBubbleSize val="0"/>
            </c:dLbl>
            <c:dLbl>
              <c:idx val="7"/>
              <c:layout>
                <c:manualLayout>
                  <c:x val="2.3898733474058437E-2"/>
                  <c:y val="-7.2997840241065311E-3"/>
                </c:manualLayout>
              </c:layout>
              <c:spPr/>
              <c:txPr>
                <a:bodyPr/>
                <a:lstStyle/>
                <a:p>
                  <a:pPr>
                    <a:defRPr sz="1200">
                      <a:solidFill>
                        <a:schemeClr val="accent1"/>
                      </a:solidFill>
                    </a:defRPr>
                  </a:pPr>
                  <a:endParaRPr lang="sr-Latn-RS"/>
                </a:p>
              </c:txPr>
              <c:dLblPos val="outEnd"/>
              <c:showLegendKey val="0"/>
              <c:showVal val="1"/>
              <c:showCatName val="0"/>
              <c:showSerName val="0"/>
              <c:showPercent val="0"/>
              <c:showBubbleSize val="0"/>
            </c:dLbl>
            <c:dLbl>
              <c:idx val="8"/>
              <c:layout>
                <c:manualLayout>
                  <c:x val="1.8660029837954513E-2"/>
                  <c:y val="7.2997840241065311E-3"/>
                </c:manualLayout>
              </c:layout>
              <c:spPr/>
              <c:txPr>
                <a:bodyPr/>
                <a:lstStyle/>
                <a:p>
                  <a:pPr>
                    <a:defRPr sz="1200">
                      <a:solidFill>
                        <a:schemeClr val="accent1"/>
                      </a:solidFill>
                    </a:defRPr>
                  </a:pPr>
                  <a:endParaRPr lang="sr-Latn-RS"/>
                </a:p>
              </c:txPr>
              <c:dLblPos val="outEnd"/>
              <c:showLegendKey val="0"/>
              <c:showVal val="1"/>
              <c:showCatName val="0"/>
              <c:showSerName val="0"/>
              <c:showPercent val="0"/>
              <c:showBubbleSize val="0"/>
            </c:dLbl>
            <c:txPr>
              <a:bodyPr/>
              <a:lstStyle/>
              <a:p>
                <a:pPr>
                  <a:defRPr sz="1200">
                    <a:solidFill>
                      <a:schemeClr val="bg1"/>
                    </a:solidFill>
                  </a:defRPr>
                </a:pPr>
                <a:endParaRPr lang="sr-Latn-RS"/>
              </a:p>
            </c:txPr>
            <c:dLblPos val="inBase"/>
            <c:showLegendKey val="0"/>
            <c:showVal val="1"/>
            <c:showCatName val="0"/>
            <c:showSerName val="0"/>
            <c:showPercent val="0"/>
            <c:showBubbleSize val="0"/>
            <c:showLeaderLines val="0"/>
          </c:dLbls>
          <c:cat>
            <c:strRef>
              <c:f>'[Chart in Microsoft PowerPoint]YA grafovi'!$A$42:$A$50</c:f>
              <c:strCache>
                <c:ptCount val="9"/>
                <c:pt idx="0">
                  <c:v>Vožnja prema propisanoj brzini</c:v>
                </c:pt>
                <c:pt idx="1">
                  <c:v>Propuštanje pješaka na pješačkom prijelazu</c:v>
                </c:pt>
                <c:pt idx="2">
                  <c:v>Propuštanje pješaka na pješačkom prijelazu kada je zeleno svijetlo za pješake, a vozač skreće lijevo ili desno</c:v>
                </c:pt>
                <c:pt idx="3">
                  <c:v>Poštivanje svijetla na semaforu </c:v>
                </c:pt>
                <c:pt idx="6">
                  <c:v>Pojačana prisutnost prometne policije</c:v>
                </c:pt>
                <c:pt idx="7">
                  <c:v>Provođenje nadzora brzine u blizini škole</c:v>
                </c:pt>
                <c:pt idx="8">
                  <c:v>Kažnjavanje vozača </c:v>
                </c:pt>
              </c:strCache>
            </c:strRef>
          </c:cat>
          <c:val>
            <c:numRef>
              <c:f>'[Chart in Microsoft PowerPoint]YA grafovi'!$B$42:$B$50</c:f>
              <c:numCache>
                <c:formatCode>###0</c:formatCode>
                <c:ptCount val="9"/>
                <c:pt idx="0">
                  <c:v>48.971193415637856</c:v>
                </c:pt>
                <c:pt idx="1">
                  <c:v>50.617283950617285</c:v>
                </c:pt>
                <c:pt idx="2">
                  <c:v>56.378600823045261</c:v>
                </c:pt>
                <c:pt idx="3">
                  <c:v>73.251028806584358</c:v>
                </c:pt>
                <c:pt idx="6" formatCode="0">
                  <c:v>4.1152263374485596</c:v>
                </c:pt>
                <c:pt idx="7" formatCode="0">
                  <c:v>5.3497942386831276</c:v>
                </c:pt>
                <c:pt idx="8" formatCode="0">
                  <c:v>6.1728395061728394</c:v>
                </c:pt>
              </c:numCache>
            </c:numRef>
          </c:val>
        </c:ser>
        <c:dLbls>
          <c:showLegendKey val="0"/>
          <c:showVal val="0"/>
          <c:showCatName val="0"/>
          <c:showSerName val="0"/>
          <c:showPercent val="0"/>
          <c:showBubbleSize val="0"/>
        </c:dLbls>
        <c:gapWidth val="50"/>
        <c:axId val="481892608"/>
        <c:axId val="482810496"/>
      </c:barChart>
      <c:catAx>
        <c:axId val="481892608"/>
        <c:scaling>
          <c:orientation val="minMax"/>
        </c:scaling>
        <c:delete val="0"/>
        <c:axPos val="l"/>
        <c:majorTickMark val="out"/>
        <c:minorTickMark val="none"/>
        <c:tickLblPos val="nextTo"/>
        <c:txPr>
          <a:bodyPr/>
          <a:lstStyle/>
          <a:p>
            <a:pPr>
              <a:defRPr sz="900"/>
            </a:pPr>
            <a:endParaRPr lang="sr-Latn-RS"/>
          </a:p>
        </c:txPr>
        <c:crossAx val="482810496"/>
        <c:crosses val="autoZero"/>
        <c:auto val="1"/>
        <c:lblAlgn val="ctr"/>
        <c:lblOffset val="100"/>
        <c:noMultiLvlLbl val="0"/>
      </c:catAx>
      <c:valAx>
        <c:axId val="482810496"/>
        <c:scaling>
          <c:orientation val="minMax"/>
        </c:scaling>
        <c:delete val="1"/>
        <c:axPos val="b"/>
        <c:numFmt formatCode="###0" sourceLinked="1"/>
        <c:majorTickMark val="out"/>
        <c:minorTickMark val="none"/>
        <c:tickLblPos val="nextTo"/>
        <c:crossAx val="481892608"/>
        <c:crosses val="autoZero"/>
        <c:crossBetween val="between"/>
      </c:valAx>
    </c:plotArea>
    <c:legend>
      <c:legendPos val="r"/>
      <c:layout>
        <c:manualLayout>
          <c:xMode val="edge"/>
          <c:yMode val="edge"/>
          <c:x val="0.46838168774898026"/>
          <c:y val="0.44585069067739991"/>
          <c:w val="0.20593744531933508"/>
          <c:h val="6.3900212073817728E-2"/>
        </c:manualLayout>
      </c:layou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722222222222223E-2"/>
          <c:y val="0.21333333333333335"/>
          <c:w val="0.56877777777777783"/>
          <c:h val="0.64876871391076119"/>
        </c:manualLayout>
      </c:layout>
      <c:scatterChart>
        <c:scatterStyle val="lineMarker"/>
        <c:varyColors val="0"/>
        <c:ser>
          <c:idx val="2"/>
          <c:order val="0"/>
          <c:tx>
            <c:strRef>
              <c:f>'[Chart in Microsoft PowerPoint]YA grafovi'!$D$41</c:f>
              <c:strCache>
                <c:ptCount val="1"/>
                <c:pt idx="0">
                  <c:v>urbano</c:v>
                </c:pt>
              </c:strCache>
            </c:strRef>
          </c:tx>
          <c:spPr>
            <a:ln w="28575">
              <a:solidFill>
                <a:schemeClr val="accent5"/>
              </a:solidFill>
            </a:ln>
          </c:spPr>
          <c:marker>
            <c:symbol val="diamond"/>
            <c:size val="7"/>
            <c:spPr>
              <a:solidFill>
                <a:schemeClr val="accent5"/>
              </a:solidFill>
              <a:ln>
                <a:solidFill>
                  <a:schemeClr val="accent5"/>
                </a:solidFill>
              </a:ln>
            </c:spPr>
          </c:marker>
          <c:xVal>
            <c:numRef>
              <c:f>'[Chart in Microsoft PowerPoint]YA grafovi'!$D$42:$D$50</c:f>
              <c:numCache>
                <c:formatCode>0</c:formatCode>
                <c:ptCount val="9"/>
                <c:pt idx="0">
                  <c:v>48.484848484848484</c:v>
                </c:pt>
                <c:pt idx="1">
                  <c:v>47.272727272727273</c:v>
                </c:pt>
                <c:pt idx="2">
                  <c:v>53.939393939393938</c:v>
                </c:pt>
                <c:pt idx="3">
                  <c:v>74.545454545454547</c:v>
                </c:pt>
                <c:pt idx="6">
                  <c:v>3.0303030303030303</c:v>
                </c:pt>
                <c:pt idx="7">
                  <c:v>3.6363636363636362</c:v>
                </c:pt>
                <c:pt idx="8">
                  <c:v>7.2727272727272725</c:v>
                </c:pt>
              </c:numCache>
            </c:numRef>
          </c:xVal>
          <c:yVal>
            <c:numRef>
              <c:f>'[Chart in Microsoft PowerPoint]YA grafovi'!$C$42:$C$50</c:f>
              <c:numCache>
                <c:formatCode>General</c:formatCode>
                <c:ptCount val="9"/>
                <c:pt idx="0">
                  <c:v>1</c:v>
                </c:pt>
                <c:pt idx="1">
                  <c:v>2</c:v>
                </c:pt>
                <c:pt idx="2">
                  <c:v>3</c:v>
                </c:pt>
                <c:pt idx="3">
                  <c:v>4</c:v>
                </c:pt>
                <c:pt idx="4">
                  <c:v>5</c:v>
                </c:pt>
                <c:pt idx="5">
                  <c:v>6</c:v>
                </c:pt>
                <c:pt idx="6">
                  <c:v>7</c:v>
                </c:pt>
                <c:pt idx="7">
                  <c:v>8</c:v>
                </c:pt>
                <c:pt idx="8">
                  <c:v>9</c:v>
                </c:pt>
              </c:numCache>
            </c:numRef>
          </c:yVal>
          <c:smooth val="0"/>
        </c:ser>
        <c:ser>
          <c:idx val="3"/>
          <c:order val="1"/>
          <c:tx>
            <c:strRef>
              <c:f>'[Chart in Microsoft PowerPoint]YA grafovi'!$E$41</c:f>
              <c:strCache>
                <c:ptCount val="1"/>
                <c:pt idx="0">
                  <c:v>ruralno </c:v>
                </c:pt>
              </c:strCache>
            </c:strRef>
          </c:tx>
          <c:spPr>
            <a:ln w="28575">
              <a:solidFill>
                <a:schemeClr val="accent3"/>
              </a:solidFill>
            </a:ln>
          </c:spPr>
          <c:marker>
            <c:symbol val="diamond"/>
            <c:size val="7"/>
            <c:spPr>
              <a:solidFill>
                <a:schemeClr val="accent3"/>
              </a:solidFill>
              <a:ln>
                <a:solidFill>
                  <a:schemeClr val="accent3"/>
                </a:solidFill>
              </a:ln>
            </c:spPr>
          </c:marker>
          <c:xVal>
            <c:numRef>
              <c:f>'[Chart in Microsoft PowerPoint]YA grafovi'!$E$42:$E$50</c:f>
              <c:numCache>
                <c:formatCode>0</c:formatCode>
                <c:ptCount val="9"/>
                <c:pt idx="0">
                  <c:v>50</c:v>
                </c:pt>
                <c:pt idx="1">
                  <c:v>57.692307692307693</c:v>
                </c:pt>
                <c:pt idx="2">
                  <c:v>61.538461538461547</c:v>
                </c:pt>
                <c:pt idx="3">
                  <c:v>70.512820512820511</c:v>
                </c:pt>
                <c:pt idx="6">
                  <c:v>6.4102564102564097</c:v>
                </c:pt>
                <c:pt idx="7">
                  <c:v>8.9743589743589745</c:v>
                </c:pt>
                <c:pt idx="8">
                  <c:v>3.8461538461538458</c:v>
                </c:pt>
              </c:numCache>
            </c:numRef>
          </c:xVal>
          <c:yVal>
            <c:numRef>
              <c:f>'[Chart in Microsoft PowerPoint]YA grafovi'!$C$42:$C$50</c:f>
              <c:numCache>
                <c:formatCode>General</c:formatCode>
                <c:ptCount val="9"/>
                <c:pt idx="0">
                  <c:v>1</c:v>
                </c:pt>
                <c:pt idx="1">
                  <c:v>2</c:v>
                </c:pt>
                <c:pt idx="2">
                  <c:v>3</c:v>
                </c:pt>
                <c:pt idx="3">
                  <c:v>4</c:v>
                </c:pt>
                <c:pt idx="4">
                  <c:v>5</c:v>
                </c:pt>
                <c:pt idx="5">
                  <c:v>6</c:v>
                </c:pt>
                <c:pt idx="6">
                  <c:v>7</c:v>
                </c:pt>
                <c:pt idx="7">
                  <c:v>8</c:v>
                </c:pt>
                <c:pt idx="8">
                  <c:v>9</c:v>
                </c:pt>
              </c:numCache>
            </c:numRef>
          </c:yVal>
          <c:smooth val="0"/>
        </c:ser>
        <c:dLbls>
          <c:showLegendKey val="0"/>
          <c:showVal val="0"/>
          <c:showCatName val="0"/>
          <c:showSerName val="0"/>
          <c:showPercent val="0"/>
          <c:showBubbleSize val="0"/>
        </c:dLbls>
        <c:axId val="365325696"/>
        <c:axId val="365734144"/>
      </c:scatterChart>
      <c:valAx>
        <c:axId val="365325696"/>
        <c:scaling>
          <c:orientation val="minMax"/>
        </c:scaling>
        <c:delete val="1"/>
        <c:axPos val="b"/>
        <c:numFmt formatCode="0" sourceLinked="1"/>
        <c:majorTickMark val="out"/>
        <c:minorTickMark val="none"/>
        <c:tickLblPos val="nextTo"/>
        <c:crossAx val="365734144"/>
        <c:crosses val="autoZero"/>
        <c:crossBetween val="midCat"/>
      </c:valAx>
      <c:valAx>
        <c:axId val="365734144"/>
        <c:scaling>
          <c:orientation val="minMax"/>
          <c:min val="0.5"/>
        </c:scaling>
        <c:delete val="1"/>
        <c:axPos val="l"/>
        <c:numFmt formatCode="General" sourceLinked="1"/>
        <c:majorTickMark val="out"/>
        <c:minorTickMark val="none"/>
        <c:tickLblPos val="nextTo"/>
        <c:crossAx val="365325696"/>
        <c:crosses val="autoZero"/>
        <c:crossBetween val="midCat"/>
      </c:valAx>
    </c:plotArea>
    <c:legend>
      <c:legendPos val="l"/>
      <c:layout>
        <c:manualLayout>
          <c:xMode val="edge"/>
          <c:yMode val="edge"/>
          <c:x val="0.40277777777777779"/>
          <c:y val="0.49983139107611546"/>
          <c:w val="0.17749999999999999"/>
          <c:h val="6.1670551181102359E-2"/>
        </c:manualLayout>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941428318664185E-2"/>
          <c:y val="0.13945478926114152"/>
          <c:w val="0.65615986083850764"/>
          <c:h val="0.82401470895998641"/>
        </c:manualLayout>
      </c:layout>
      <c:pieChart>
        <c:varyColors val="1"/>
        <c:ser>
          <c:idx val="0"/>
          <c:order val="0"/>
          <c:tx>
            <c:strRef>
              <c:f>Sheet1!$B$1</c:f>
              <c:strCache>
                <c:ptCount val="1"/>
                <c:pt idx="0">
                  <c:v>Sales</c:v>
                </c:pt>
              </c:strCache>
            </c:strRef>
          </c:tx>
          <c:explosion val="17"/>
          <c:dPt>
            <c:idx val="0"/>
            <c:bubble3D val="0"/>
            <c:explosion val="0"/>
            <c:spPr>
              <a:solidFill>
                <a:srgbClr val="004186">
                  <a:alpha val="25098"/>
                </a:srgbClr>
              </a:solidFill>
            </c:spPr>
          </c:dPt>
          <c:dPt>
            <c:idx val="1"/>
            <c:bubble3D val="0"/>
            <c:explosion val="0"/>
            <c:spPr>
              <a:solidFill>
                <a:schemeClr val="accent1">
                  <a:alpha val="50000"/>
                </a:schemeClr>
              </a:solidFill>
            </c:spPr>
          </c:dPt>
          <c:dPt>
            <c:idx val="2"/>
            <c:bubble3D val="0"/>
            <c:explosion val="0"/>
            <c:spPr>
              <a:solidFill>
                <a:schemeClr val="accent1">
                  <a:alpha val="75000"/>
                </a:schemeClr>
              </a:solidFill>
            </c:spPr>
          </c:dPt>
          <c:dPt>
            <c:idx val="3"/>
            <c:bubble3D val="0"/>
            <c:explosion val="0"/>
            <c:spPr>
              <a:solidFill>
                <a:schemeClr val="accent1"/>
              </a:solidFill>
            </c:spPr>
          </c:dPt>
          <c:dLbls>
            <c:dLbl>
              <c:idx val="0"/>
              <c:layout>
                <c:manualLayout>
                  <c:x val="-3.2196900165390598E-2"/>
                  <c:y val="9.0703100172332268E-2"/>
                </c:manualLayout>
              </c:layout>
              <c:showLegendKey val="0"/>
              <c:showVal val="1"/>
              <c:showCatName val="0"/>
              <c:showSerName val="0"/>
              <c:showPercent val="0"/>
              <c:showBubbleSize val="0"/>
            </c:dLbl>
            <c:txPr>
              <a:bodyPr/>
              <a:lstStyle/>
              <a:p>
                <a:pPr>
                  <a:defRPr sz="1200" b="1">
                    <a:solidFill>
                      <a:schemeClr val="bg1"/>
                    </a:solidFill>
                  </a:defRPr>
                </a:pPr>
                <a:endParaRPr lang="sr-Latn-RS"/>
              </a:p>
            </c:txPr>
            <c:showLegendKey val="0"/>
            <c:showVal val="1"/>
            <c:showCatName val="0"/>
            <c:showSerName val="0"/>
            <c:showPercent val="0"/>
            <c:showBubbleSize val="0"/>
            <c:showLeaderLines val="1"/>
          </c:dLbls>
          <c:cat>
            <c:strRef>
              <c:f>Sheet1!$A$2:$A$5</c:f>
              <c:strCache>
                <c:ptCount val="4"/>
                <c:pt idx="0">
                  <c:v>Uopće ne podržavam</c:v>
                </c:pt>
                <c:pt idx="1">
                  <c:v>Uglavnom ne podržavam</c:v>
                </c:pt>
                <c:pt idx="2">
                  <c:v>Uglavnom podržavam</c:v>
                </c:pt>
                <c:pt idx="3">
                  <c:v>U potpunosti podržavam</c:v>
                </c:pt>
              </c:strCache>
            </c:strRef>
          </c:cat>
          <c:val>
            <c:numRef>
              <c:f>Sheet1!$B$2:$B$5</c:f>
              <c:numCache>
                <c:formatCode>####</c:formatCode>
                <c:ptCount val="4"/>
                <c:pt idx="0">
                  <c:v>0.82304526748971196</c:v>
                </c:pt>
                <c:pt idx="1">
                  <c:v>2.0576131687242798</c:v>
                </c:pt>
                <c:pt idx="2">
                  <c:v>25.925925925925927</c:v>
                </c:pt>
                <c:pt idx="3">
                  <c:v>71.193415637860085</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8659197331983692"/>
          <c:y val="0.32445878106566967"/>
          <c:w val="0.33502167454644954"/>
          <c:h val="0.42491144394808844"/>
        </c:manualLayout>
      </c:layout>
      <c:overlay val="0"/>
    </c:legend>
    <c:plotVisOnly val="1"/>
    <c:dispBlanksAs val="gap"/>
    <c:showDLblsOverMax val="0"/>
  </c:chart>
  <c:txPr>
    <a:bodyPr/>
    <a:lstStyle/>
    <a:p>
      <a:pPr>
        <a:defRPr sz="900"/>
      </a:pPr>
      <a:endParaRPr lang="sr-Latn-R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020964566929135"/>
          <c:y val="0.10625"/>
          <c:w val="0.511009186351706"/>
          <c:h val="0.69068750000000001"/>
        </c:manualLayout>
      </c:layout>
      <c:barChart>
        <c:barDir val="bar"/>
        <c:grouping val="percentStacked"/>
        <c:varyColors val="0"/>
        <c:ser>
          <c:idx val="0"/>
          <c:order val="0"/>
          <c:tx>
            <c:strRef>
              <c:f>Sheet1!$B$1</c:f>
              <c:strCache>
                <c:ptCount val="1"/>
                <c:pt idx="0">
                  <c:v>Mislim da ne zna </c:v>
                </c:pt>
              </c:strCache>
            </c:strRef>
          </c:tx>
          <c:spPr>
            <a:solidFill>
              <a:srgbClr val="004186">
                <a:alpha val="40000"/>
              </a:srgbClr>
            </a:solidFill>
          </c:spPr>
          <c:invertIfNegative val="0"/>
          <c:dLbls>
            <c:txPr>
              <a:bodyPr/>
              <a:lstStyle/>
              <a:p>
                <a:pPr>
                  <a:defRPr sz="1100" b="1">
                    <a:solidFill>
                      <a:schemeClr val="bg1"/>
                    </a:solidFill>
                  </a:defRPr>
                </a:pPr>
                <a:endParaRPr lang="sr-Latn-RS"/>
              </a:p>
            </c:txPr>
            <c:showLegendKey val="0"/>
            <c:showVal val="1"/>
            <c:showCatName val="0"/>
            <c:showSerName val="0"/>
            <c:showPercent val="0"/>
            <c:showBubbleSize val="0"/>
            <c:showLeaderLines val="0"/>
          </c:dLbls>
          <c:cat>
            <c:strRef>
              <c:f>Sheet1!$A$2:$A$6</c:f>
              <c:strCache>
                <c:ptCount val="5"/>
                <c:pt idx="0">
                  <c:v>Uspostavljanje kontakta očima s vozačem kako bi bio/la siguran da ga je vozač primijetio</c:v>
                </c:pt>
                <c:pt idx="1">
                  <c:v>Ukoliko ne postoji nogostup, treba hodati uz rub na strani ceste koja je suprotna od smjera kretanja automobila</c:v>
                </c:pt>
                <c:pt idx="2">
                  <c:v>Ukoliko se prelazi dvotračna cesta, treba pričekati kako bi bio/la siguran da se i drugi automobil zaustavio</c:v>
                </c:pt>
                <c:pt idx="3">
                  <c:v>Dok čeka na prelazak ceste, ne smije stajati uz rub prometnice</c:v>
                </c:pt>
                <c:pt idx="4">
                  <c:v>Obavezno prelaženje ceste na pješačkom prijelazu / semaforu</c:v>
                </c:pt>
              </c:strCache>
            </c:strRef>
          </c:cat>
          <c:val>
            <c:numRef>
              <c:f>Sheet1!$B$2:$B$6</c:f>
              <c:numCache>
                <c:formatCode>####</c:formatCode>
                <c:ptCount val="5"/>
                <c:pt idx="0">
                  <c:v>30.041152263374485</c:v>
                </c:pt>
                <c:pt idx="1">
                  <c:v>18.518518518518519</c:v>
                </c:pt>
                <c:pt idx="2">
                  <c:v>6.1728395061728394</c:v>
                </c:pt>
                <c:pt idx="3">
                  <c:v>4.9382716049382713</c:v>
                </c:pt>
                <c:pt idx="4">
                  <c:v>0.41152263374485598</c:v>
                </c:pt>
              </c:numCache>
            </c:numRef>
          </c:val>
        </c:ser>
        <c:ser>
          <c:idx val="1"/>
          <c:order val="1"/>
          <c:tx>
            <c:strRef>
              <c:f>Sheet1!$C$1</c:f>
              <c:strCache>
                <c:ptCount val="1"/>
                <c:pt idx="0">
                  <c:v>Donekle je upoznat </c:v>
                </c:pt>
              </c:strCache>
            </c:strRef>
          </c:tx>
          <c:spPr>
            <a:solidFill>
              <a:srgbClr val="004186">
                <a:alpha val="69804"/>
              </a:srgbClr>
            </a:solidFill>
          </c:spPr>
          <c:invertIfNegative val="0"/>
          <c:dLbls>
            <c:txPr>
              <a:bodyPr/>
              <a:lstStyle/>
              <a:p>
                <a:pPr>
                  <a:defRPr sz="1100" b="1">
                    <a:solidFill>
                      <a:schemeClr val="bg1"/>
                    </a:solidFill>
                  </a:defRPr>
                </a:pPr>
                <a:endParaRPr lang="sr-Latn-RS"/>
              </a:p>
            </c:txPr>
            <c:showLegendKey val="0"/>
            <c:showVal val="1"/>
            <c:showCatName val="0"/>
            <c:showSerName val="0"/>
            <c:showPercent val="0"/>
            <c:showBubbleSize val="0"/>
            <c:showLeaderLines val="0"/>
          </c:dLbls>
          <c:cat>
            <c:strRef>
              <c:f>Sheet1!$A$2:$A$6</c:f>
              <c:strCache>
                <c:ptCount val="5"/>
                <c:pt idx="0">
                  <c:v>Uspostavljanje kontakta očima s vozačem kako bi bio/la siguran da ga je vozač primijetio</c:v>
                </c:pt>
                <c:pt idx="1">
                  <c:v>Ukoliko ne postoji nogostup, treba hodati uz rub na strani ceste koja je suprotna od smjera kretanja automobila</c:v>
                </c:pt>
                <c:pt idx="2">
                  <c:v>Ukoliko se prelazi dvotračna cesta, treba pričekati kako bi bio/la siguran da se i drugi automobil zaustavio</c:v>
                </c:pt>
                <c:pt idx="3">
                  <c:v>Dok čeka na prelazak ceste, ne smije stajati uz rub prometnice</c:v>
                </c:pt>
                <c:pt idx="4">
                  <c:v>Obavezno prelaženje ceste na pješačkom prijelazu / semaforu</c:v>
                </c:pt>
              </c:strCache>
            </c:strRef>
          </c:cat>
          <c:val>
            <c:numRef>
              <c:f>Sheet1!$C$2:$C$6</c:f>
              <c:numCache>
                <c:formatCode>####</c:formatCode>
                <c:ptCount val="5"/>
                <c:pt idx="0">
                  <c:v>49.382716049382715</c:v>
                </c:pt>
                <c:pt idx="1">
                  <c:v>40.329218106995881</c:v>
                </c:pt>
                <c:pt idx="2">
                  <c:v>36.213991769547327</c:v>
                </c:pt>
                <c:pt idx="3">
                  <c:v>39.094650205761319</c:v>
                </c:pt>
                <c:pt idx="4">
                  <c:v>7.4074074074074074</c:v>
                </c:pt>
              </c:numCache>
            </c:numRef>
          </c:val>
        </c:ser>
        <c:ser>
          <c:idx val="2"/>
          <c:order val="2"/>
          <c:tx>
            <c:strRef>
              <c:f>Sheet1!$D$1</c:f>
              <c:strCache>
                <c:ptCount val="1"/>
                <c:pt idx="0">
                  <c:v>Izuzetno dobro je upoznat </c:v>
                </c:pt>
              </c:strCache>
            </c:strRef>
          </c:tx>
          <c:spPr>
            <a:solidFill>
              <a:schemeClr val="accent1"/>
            </a:solidFill>
          </c:spPr>
          <c:invertIfNegative val="0"/>
          <c:dLbls>
            <c:txPr>
              <a:bodyPr/>
              <a:lstStyle/>
              <a:p>
                <a:pPr>
                  <a:defRPr sz="1100" b="1">
                    <a:solidFill>
                      <a:schemeClr val="bg1"/>
                    </a:solidFill>
                  </a:defRPr>
                </a:pPr>
                <a:endParaRPr lang="sr-Latn-RS"/>
              </a:p>
            </c:txPr>
            <c:showLegendKey val="0"/>
            <c:showVal val="1"/>
            <c:showCatName val="0"/>
            <c:showSerName val="0"/>
            <c:showPercent val="0"/>
            <c:showBubbleSize val="0"/>
            <c:showLeaderLines val="0"/>
          </c:dLbls>
          <c:cat>
            <c:strRef>
              <c:f>Sheet1!$A$2:$A$6</c:f>
              <c:strCache>
                <c:ptCount val="5"/>
                <c:pt idx="0">
                  <c:v>Uspostavljanje kontakta očima s vozačem kako bi bio/la siguran da ga je vozač primijetio</c:v>
                </c:pt>
                <c:pt idx="1">
                  <c:v>Ukoliko ne postoji nogostup, treba hodati uz rub na strani ceste koja je suprotna od smjera kretanja automobila</c:v>
                </c:pt>
                <c:pt idx="2">
                  <c:v>Ukoliko se prelazi dvotračna cesta, treba pričekati kako bi bio/la siguran da se i drugi automobil zaustavio</c:v>
                </c:pt>
                <c:pt idx="3">
                  <c:v>Dok čeka na prelazak ceste, ne smije stajati uz rub prometnice</c:v>
                </c:pt>
                <c:pt idx="4">
                  <c:v>Obavezno prelaženje ceste na pješačkom prijelazu / semaforu</c:v>
                </c:pt>
              </c:strCache>
            </c:strRef>
          </c:cat>
          <c:val>
            <c:numRef>
              <c:f>Sheet1!$D$2:$D$6</c:f>
              <c:numCache>
                <c:formatCode>####</c:formatCode>
                <c:ptCount val="5"/>
                <c:pt idx="0">
                  <c:v>20.5761316872428</c:v>
                </c:pt>
                <c:pt idx="1">
                  <c:v>41.152263374485599</c:v>
                </c:pt>
                <c:pt idx="2">
                  <c:v>57.613168724279838</c:v>
                </c:pt>
                <c:pt idx="3">
                  <c:v>55.967078189300409</c:v>
                </c:pt>
                <c:pt idx="4">
                  <c:v>92.181069958847743</c:v>
                </c:pt>
              </c:numCache>
            </c:numRef>
          </c:val>
        </c:ser>
        <c:dLbls>
          <c:showLegendKey val="0"/>
          <c:showVal val="0"/>
          <c:showCatName val="0"/>
          <c:showSerName val="0"/>
          <c:showPercent val="0"/>
          <c:showBubbleSize val="0"/>
        </c:dLbls>
        <c:gapWidth val="50"/>
        <c:overlap val="100"/>
        <c:axId val="384608128"/>
        <c:axId val="385129856"/>
      </c:barChart>
      <c:catAx>
        <c:axId val="384608128"/>
        <c:scaling>
          <c:orientation val="minMax"/>
        </c:scaling>
        <c:delete val="0"/>
        <c:axPos val="l"/>
        <c:majorTickMark val="out"/>
        <c:minorTickMark val="none"/>
        <c:tickLblPos val="nextTo"/>
        <c:txPr>
          <a:bodyPr/>
          <a:lstStyle/>
          <a:p>
            <a:pPr>
              <a:defRPr sz="900"/>
            </a:pPr>
            <a:endParaRPr lang="sr-Latn-RS"/>
          </a:p>
        </c:txPr>
        <c:crossAx val="385129856"/>
        <c:crosses val="autoZero"/>
        <c:auto val="1"/>
        <c:lblAlgn val="ctr"/>
        <c:lblOffset val="100"/>
        <c:noMultiLvlLbl val="0"/>
      </c:catAx>
      <c:valAx>
        <c:axId val="385129856"/>
        <c:scaling>
          <c:orientation val="minMax"/>
        </c:scaling>
        <c:delete val="1"/>
        <c:axPos val="b"/>
        <c:numFmt formatCode="0%" sourceLinked="1"/>
        <c:majorTickMark val="out"/>
        <c:minorTickMark val="none"/>
        <c:tickLblPos val="nextTo"/>
        <c:crossAx val="384608128"/>
        <c:crosses val="autoZero"/>
        <c:crossBetween val="between"/>
      </c:valAx>
    </c:plotArea>
    <c:legend>
      <c:legendPos val="r"/>
      <c:layout>
        <c:manualLayout>
          <c:xMode val="edge"/>
          <c:yMode val="edge"/>
          <c:x val="1.0609416010498687E-2"/>
          <c:y val="0.79940723425196847"/>
          <c:w val="0.90189058398950128"/>
          <c:h val="6.9342765748031485E-2"/>
        </c:manualLayout>
      </c:layout>
      <c:overlay val="0"/>
      <c:txPr>
        <a:bodyPr/>
        <a:lstStyle/>
        <a:p>
          <a:pPr>
            <a:defRPr sz="1000"/>
          </a:pPr>
          <a:endParaRPr lang="sr-Latn-RS"/>
        </a:p>
      </c:txPr>
    </c:legend>
    <c:plotVisOnly val="1"/>
    <c:dispBlanksAs val="gap"/>
    <c:showDLblsOverMax val="0"/>
  </c:chart>
  <c:txPr>
    <a:bodyPr/>
    <a:lstStyle/>
    <a:p>
      <a:pPr>
        <a:defRPr sz="1800"/>
      </a:pPr>
      <a:endParaRPr lang="sr-Latn-R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05323709536308"/>
          <c:y val="5.0925925925925923E-2"/>
          <c:w val="0.57871762904636925"/>
          <c:h val="0.90785072387932775"/>
        </c:manualLayout>
      </c:layout>
      <c:barChart>
        <c:barDir val="bar"/>
        <c:grouping val="clustered"/>
        <c:varyColors val="0"/>
        <c:ser>
          <c:idx val="0"/>
          <c:order val="0"/>
          <c:tx>
            <c:strRef>
              <c:f>'[Chart in Microsoft PowerPoint]YA grafovi'!$B$62</c:f>
              <c:strCache>
                <c:ptCount val="1"/>
                <c:pt idx="0">
                  <c:v>često+uvijek </c:v>
                </c:pt>
              </c:strCache>
            </c:strRef>
          </c:tx>
          <c:invertIfNegative val="0"/>
          <c:dLbls>
            <c:txPr>
              <a:bodyPr/>
              <a:lstStyle/>
              <a:p>
                <a:pPr>
                  <a:defRPr sz="1200">
                    <a:solidFill>
                      <a:schemeClr val="accent1"/>
                    </a:solidFill>
                  </a:defRPr>
                </a:pPr>
                <a:endParaRPr lang="sr-Latn-RS"/>
              </a:p>
            </c:txPr>
            <c:showLegendKey val="0"/>
            <c:showVal val="1"/>
            <c:showCatName val="0"/>
            <c:showSerName val="0"/>
            <c:showPercent val="0"/>
            <c:showBubbleSize val="0"/>
            <c:showLeaderLines val="0"/>
          </c:dLbls>
          <c:cat>
            <c:strRef>
              <c:f>'[Chart in Microsoft PowerPoint]YA grafovi'!$A$63:$A$67</c:f>
              <c:strCache>
                <c:ptCount val="5"/>
                <c:pt idx="0">
                  <c:v>Zaustavljanje prije druge trake kod prelaska dvotračne ceste </c:v>
                </c:pt>
                <c:pt idx="1">
                  <c:v>Hodanje djece po kolniku, a ne po pločniku</c:v>
                </c:pt>
                <c:pt idx="2">
                  <c:v>Prelazak ceste na neoznačenim mjestima </c:v>
                </c:pt>
                <c:pt idx="3">
                  <c:v>Pretrčavanje / neoprezan prelazak ceste</c:v>
                </c:pt>
                <c:pt idx="4">
                  <c:v>Stajanje djeteta uz sam rub prometnice</c:v>
                </c:pt>
              </c:strCache>
            </c:strRef>
          </c:cat>
          <c:val>
            <c:numRef>
              <c:f>'[Chart in Microsoft PowerPoint]YA grafovi'!$B$63:$B$67</c:f>
              <c:numCache>
                <c:formatCode>###0</c:formatCode>
                <c:ptCount val="5"/>
                <c:pt idx="0">
                  <c:v>17.695473251028805</c:v>
                </c:pt>
                <c:pt idx="1">
                  <c:v>18.106995884773664</c:v>
                </c:pt>
                <c:pt idx="2">
                  <c:v>36.625514403292179</c:v>
                </c:pt>
                <c:pt idx="3">
                  <c:v>37</c:v>
                </c:pt>
                <c:pt idx="4">
                  <c:v>47</c:v>
                </c:pt>
              </c:numCache>
            </c:numRef>
          </c:val>
        </c:ser>
        <c:dLbls>
          <c:showLegendKey val="0"/>
          <c:showVal val="0"/>
          <c:showCatName val="0"/>
          <c:showSerName val="0"/>
          <c:showPercent val="0"/>
          <c:showBubbleSize val="0"/>
        </c:dLbls>
        <c:gapWidth val="50"/>
        <c:axId val="513705088"/>
        <c:axId val="513743872"/>
      </c:barChart>
      <c:catAx>
        <c:axId val="513705088"/>
        <c:scaling>
          <c:orientation val="minMax"/>
        </c:scaling>
        <c:delete val="0"/>
        <c:axPos val="l"/>
        <c:majorTickMark val="out"/>
        <c:minorTickMark val="none"/>
        <c:tickLblPos val="nextTo"/>
        <c:txPr>
          <a:bodyPr/>
          <a:lstStyle/>
          <a:p>
            <a:pPr>
              <a:defRPr sz="900"/>
            </a:pPr>
            <a:endParaRPr lang="sr-Latn-RS"/>
          </a:p>
        </c:txPr>
        <c:crossAx val="513743872"/>
        <c:crosses val="autoZero"/>
        <c:auto val="1"/>
        <c:lblAlgn val="ctr"/>
        <c:lblOffset val="100"/>
        <c:noMultiLvlLbl val="0"/>
      </c:catAx>
      <c:valAx>
        <c:axId val="513743872"/>
        <c:scaling>
          <c:orientation val="minMax"/>
        </c:scaling>
        <c:delete val="1"/>
        <c:axPos val="b"/>
        <c:numFmt formatCode="###0" sourceLinked="1"/>
        <c:majorTickMark val="out"/>
        <c:minorTickMark val="none"/>
        <c:tickLblPos val="nextTo"/>
        <c:crossAx val="513705088"/>
        <c:crosses val="autoZero"/>
        <c:crossBetween val="between"/>
      </c:valAx>
    </c:plotArea>
    <c:legend>
      <c:legendPos val="r"/>
      <c:layout>
        <c:manualLayout>
          <c:xMode val="edge"/>
          <c:yMode val="edge"/>
          <c:x val="0.70795144356955375"/>
          <c:y val="0.87169037154212892"/>
          <c:w val="0.20593744531933508"/>
          <c:h val="6.713608609162168E-2"/>
        </c:manualLayout>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333656342710899E-2"/>
          <c:y val="0.11841998175913271"/>
          <c:w val="0.56422948890452496"/>
          <c:h val="0.70856726513591517"/>
        </c:manualLayout>
      </c:layout>
      <c:pieChart>
        <c:varyColors val="1"/>
        <c:ser>
          <c:idx val="0"/>
          <c:order val="0"/>
          <c:tx>
            <c:strRef>
              <c:f>Sheet1!$B$1</c:f>
              <c:strCache>
                <c:ptCount val="1"/>
                <c:pt idx="0">
                  <c:v>Sales</c:v>
                </c:pt>
              </c:strCache>
            </c:strRef>
          </c:tx>
          <c:dPt>
            <c:idx val="0"/>
            <c:bubble3D val="0"/>
            <c:spPr>
              <a:solidFill>
                <a:srgbClr val="004186"/>
              </a:solidFill>
            </c:spPr>
          </c:dPt>
          <c:dPt>
            <c:idx val="1"/>
            <c:bubble3D val="0"/>
            <c:spPr>
              <a:solidFill>
                <a:srgbClr val="004186">
                  <a:alpha val="74902"/>
                </a:srgbClr>
              </a:solidFill>
            </c:spPr>
          </c:dPt>
          <c:dPt>
            <c:idx val="2"/>
            <c:bubble3D val="0"/>
            <c:spPr>
              <a:solidFill>
                <a:srgbClr val="004186">
                  <a:alpha val="50196"/>
                </a:srgbClr>
              </a:solidFill>
            </c:spPr>
          </c:dPt>
          <c:dPt>
            <c:idx val="3"/>
            <c:bubble3D val="0"/>
            <c:spPr>
              <a:solidFill>
                <a:srgbClr val="004186">
                  <a:alpha val="25000"/>
                </a:srgbClr>
              </a:solidFill>
            </c:spPr>
          </c:dPt>
          <c:dLbls>
            <c:txPr>
              <a:bodyPr/>
              <a:lstStyle/>
              <a:p>
                <a:pPr>
                  <a:defRPr sz="1200" b="1">
                    <a:solidFill>
                      <a:schemeClr val="bg1"/>
                    </a:solidFill>
                  </a:defRPr>
                </a:pPr>
                <a:endParaRPr lang="sr-Latn-RS"/>
              </a:p>
            </c:txPr>
            <c:showLegendKey val="0"/>
            <c:showVal val="1"/>
            <c:showCatName val="0"/>
            <c:showSerName val="0"/>
            <c:showPercent val="0"/>
            <c:showBubbleSize val="0"/>
            <c:showLeaderLines val="1"/>
          </c:dLbls>
          <c:cat>
            <c:strRef>
              <c:f>Sheet1!$A$2:$A$5</c:f>
              <c:strCache>
                <c:ptCount val="4"/>
                <c:pt idx="0">
                  <c:v>Smrtnog stradavanje djeteta</c:v>
                </c:pt>
                <c:pt idx="1">
                  <c:v>Težih ozljeda djeteta</c:v>
                </c:pt>
                <c:pt idx="2">
                  <c:v>Lakših ozljeda djeteta</c:v>
                </c:pt>
                <c:pt idx="3">
                  <c:v>Ništa od navedenog</c:v>
                </c:pt>
              </c:strCache>
            </c:strRef>
          </c:cat>
          <c:val>
            <c:numRef>
              <c:f>Sheet1!$B$2:$B$5</c:f>
              <c:numCache>
                <c:formatCode>###0</c:formatCode>
                <c:ptCount val="4"/>
                <c:pt idx="0">
                  <c:v>1.6460905349794239</c:v>
                </c:pt>
                <c:pt idx="1">
                  <c:v>4.1152263374485596</c:v>
                </c:pt>
                <c:pt idx="2">
                  <c:v>23.045267489711936</c:v>
                </c:pt>
                <c:pt idx="3">
                  <c:v>73.662551440329224</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3.1273788509095665E-2"/>
          <c:y val="0.86220135747190885"/>
          <c:w val="0.94259742744633312"/>
          <c:h val="0.13779864252809121"/>
        </c:manualLayout>
      </c:layout>
      <c:overlay val="0"/>
    </c:legend>
    <c:plotVisOnly val="1"/>
    <c:dispBlanksAs val="gap"/>
    <c:showDLblsOverMax val="0"/>
  </c:chart>
  <c:txPr>
    <a:bodyPr/>
    <a:lstStyle/>
    <a:p>
      <a:pPr>
        <a:defRPr sz="900"/>
      </a:pPr>
      <a:endParaRPr lang="sr-Latn-R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2868531226872666"/>
          <c:y val="2.2067466356007905E-2"/>
          <c:w val="0.61725918635170607"/>
          <c:h val="0.96451773296630994"/>
        </c:manualLayout>
      </c:layout>
      <c:barChart>
        <c:barDir val="bar"/>
        <c:grouping val="clustered"/>
        <c:varyColors val="0"/>
        <c:ser>
          <c:idx val="0"/>
          <c:order val="0"/>
          <c:tx>
            <c:strRef>
              <c:f>Sheet1!$B$1</c:f>
              <c:strCache>
                <c:ptCount val="1"/>
                <c:pt idx="0">
                  <c:v>total</c:v>
                </c:pt>
              </c:strCache>
            </c:strRef>
          </c:tx>
          <c:spPr>
            <a:solidFill>
              <a:schemeClr val="accent1"/>
            </a:solidFill>
          </c:spPr>
          <c:invertIfNegative val="0"/>
          <c:dLbls>
            <c:txPr>
              <a:bodyPr/>
              <a:lstStyle/>
              <a:p>
                <a:pPr>
                  <a:defRPr sz="900" b="1">
                    <a:solidFill>
                      <a:schemeClr val="tx1"/>
                    </a:solidFill>
                  </a:defRPr>
                </a:pPr>
                <a:endParaRPr lang="sr-Latn-RS"/>
              </a:p>
            </c:txPr>
            <c:showLegendKey val="0"/>
            <c:showVal val="1"/>
            <c:showCatName val="0"/>
            <c:showSerName val="0"/>
            <c:showPercent val="0"/>
            <c:showBubbleSize val="0"/>
            <c:showLeaderLines val="0"/>
          </c:dLbls>
          <c:cat>
            <c:strRef>
              <c:f>Sheet1!$A$2:$A$5</c:f>
              <c:strCache>
                <c:ptCount val="4"/>
                <c:pt idx="0">
                  <c:v>Održana edukacija u školi za DJECU </c:v>
                </c:pt>
                <c:pt idx="1">
                  <c:v>Korištenje sigurnosne opreme od strane djece </c:v>
                </c:pt>
                <c:pt idx="2">
                  <c:v>Školska prometna patrola</c:v>
                </c:pt>
                <c:pt idx="3">
                  <c:v>Održana edukacija u školi za RODITELJE </c:v>
                </c:pt>
              </c:strCache>
            </c:strRef>
          </c:cat>
          <c:val>
            <c:numRef>
              <c:f>Sheet1!$B$2:$B$5</c:f>
              <c:numCache>
                <c:formatCode>####</c:formatCode>
                <c:ptCount val="4"/>
                <c:pt idx="0">
                  <c:v>87</c:v>
                </c:pt>
                <c:pt idx="1">
                  <c:v>63</c:v>
                </c:pt>
                <c:pt idx="2">
                  <c:v>19</c:v>
                </c:pt>
                <c:pt idx="3">
                  <c:v>17</c:v>
                </c:pt>
              </c:numCache>
            </c:numRef>
          </c:val>
        </c:ser>
        <c:ser>
          <c:idx val="1"/>
          <c:order val="1"/>
          <c:tx>
            <c:strRef>
              <c:f>Sheet1!$C$1</c:f>
              <c:strCache>
                <c:ptCount val="1"/>
                <c:pt idx="0">
                  <c:v>urban mjesta</c:v>
                </c:pt>
              </c:strCache>
            </c:strRef>
          </c:tx>
          <c:spPr>
            <a:solidFill>
              <a:srgbClr val="004186">
                <a:alpha val="74902"/>
              </a:srgbClr>
            </a:solidFill>
          </c:spPr>
          <c:invertIfNegative val="0"/>
          <c:dLbls>
            <c:txPr>
              <a:bodyPr/>
              <a:lstStyle/>
              <a:p>
                <a:pPr>
                  <a:defRPr sz="900" b="1"/>
                </a:pPr>
                <a:endParaRPr lang="sr-Latn-RS"/>
              </a:p>
            </c:txPr>
            <c:showLegendKey val="0"/>
            <c:showVal val="1"/>
            <c:showCatName val="0"/>
            <c:showSerName val="0"/>
            <c:showPercent val="0"/>
            <c:showBubbleSize val="0"/>
            <c:showLeaderLines val="0"/>
          </c:dLbls>
          <c:cat>
            <c:strRef>
              <c:f>Sheet1!$A$2:$A$5</c:f>
              <c:strCache>
                <c:ptCount val="4"/>
                <c:pt idx="0">
                  <c:v>Održana edukacija u školi za DJECU </c:v>
                </c:pt>
                <c:pt idx="1">
                  <c:v>Korištenje sigurnosne opreme od strane djece </c:v>
                </c:pt>
                <c:pt idx="2">
                  <c:v>Školska prometna patrola</c:v>
                </c:pt>
                <c:pt idx="3">
                  <c:v>Održana edukacija u školi za RODITELJE </c:v>
                </c:pt>
              </c:strCache>
            </c:strRef>
          </c:cat>
          <c:val>
            <c:numRef>
              <c:f>Sheet1!$C$2:$C$5</c:f>
              <c:numCache>
                <c:formatCode>####</c:formatCode>
                <c:ptCount val="4"/>
                <c:pt idx="0">
                  <c:v>87</c:v>
                </c:pt>
                <c:pt idx="1">
                  <c:v>61</c:v>
                </c:pt>
                <c:pt idx="2">
                  <c:v>21</c:v>
                </c:pt>
                <c:pt idx="3">
                  <c:v>15</c:v>
                </c:pt>
              </c:numCache>
            </c:numRef>
          </c:val>
        </c:ser>
        <c:ser>
          <c:idx val="2"/>
          <c:order val="2"/>
          <c:tx>
            <c:strRef>
              <c:f>Sheet1!$D$1</c:f>
              <c:strCache>
                <c:ptCount val="1"/>
                <c:pt idx="0">
                  <c:v>ruralna mjesta </c:v>
                </c:pt>
              </c:strCache>
            </c:strRef>
          </c:tx>
          <c:spPr>
            <a:solidFill>
              <a:srgbClr val="004186">
                <a:alpha val="50196"/>
              </a:srgbClr>
            </a:solidFill>
          </c:spPr>
          <c:invertIfNegative val="0"/>
          <c:dLbls>
            <c:txPr>
              <a:bodyPr/>
              <a:lstStyle/>
              <a:p>
                <a:pPr>
                  <a:defRPr sz="900" b="1"/>
                </a:pPr>
                <a:endParaRPr lang="sr-Latn-RS"/>
              </a:p>
            </c:txPr>
            <c:showLegendKey val="0"/>
            <c:showVal val="1"/>
            <c:showCatName val="0"/>
            <c:showSerName val="0"/>
            <c:showPercent val="0"/>
            <c:showBubbleSize val="0"/>
            <c:showLeaderLines val="0"/>
          </c:dLbls>
          <c:cat>
            <c:strRef>
              <c:f>Sheet1!$A$2:$A$5</c:f>
              <c:strCache>
                <c:ptCount val="4"/>
                <c:pt idx="0">
                  <c:v>Održana edukacija u školi za DJECU </c:v>
                </c:pt>
                <c:pt idx="1">
                  <c:v>Korištenje sigurnosne opreme od strane djece </c:v>
                </c:pt>
                <c:pt idx="2">
                  <c:v>Školska prometna patrola</c:v>
                </c:pt>
                <c:pt idx="3">
                  <c:v>Održana edukacija u školi za RODITELJE </c:v>
                </c:pt>
              </c:strCache>
            </c:strRef>
          </c:cat>
          <c:val>
            <c:numRef>
              <c:f>Sheet1!$D$2:$D$5</c:f>
              <c:numCache>
                <c:formatCode>####</c:formatCode>
                <c:ptCount val="4"/>
                <c:pt idx="0">
                  <c:v>87</c:v>
                </c:pt>
                <c:pt idx="1">
                  <c:v>68</c:v>
                </c:pt>
                <c:pt idx="2">
                  <c:v>14</c:v>
                </c:pt>
                <c:pt idx="3">
                  <c:v>19</c:v>
                </c:pt>
              </c:numCache>
            </c:numRef>
          </c:val>
        </c:ser>
        <c:dLbls>
          <c:showLegendKey val="0"/>
          <c:showVal val="0"/>
          <c:showCatName val="0"/>
          <c:showSerName val="0"/>
          <c:showPercent val="0"/>
          <c:showBubbleSize val="0"/>
        </c:dLbls>
        <c:gapWidth val="150"/>
        <c:axId val="529232256"/>
        <c:axId val="529287424"/>
      </c:barChart>
      <c:catAx>
        <c:axId val="529232256"/>
        <c:scaling>
          <c:orientation val="minMax"/>
        </c:scaling>
        <c:delete val="0"/>
        <c:axPos val="l"/>
        <c:majorTickMark val="out"/>
        <c:minorTickMark val="none"/>
        <c:tickLblPos val="nextTo"/>
        <c:txPr>
          <a:bodyPr/>
          <a:lstStyle/>
          <a:p>
            <a:pPr>
              <a:defRPr sz="900"/>
            </a:pPr>
            <a:endParaRPr lang="sr-Latn-RS"/>
          </a:p>
        </c:txPr>
        <c:crossAx val="529287424"/>
        <c:crosses val="autoZero"/>
        <c:auto val="1"/>
        <c:lblAlgn val="ctr"/>
        <c:lblOffset val="100"/>
        <c:noMultiLvlLbl val="0"/>
      </c:catAx>
      <c:valAx>
        <c:axId val="529287424"/>
        <c:scaling>
          <c:orientation val="minMax"/>
        </c:scaling>
        <c:delete val="1"/>
        <c:axPos val="b"/>
        <c:numFmt formatCode="####" sourceLinked="1"/>
        <c:majorTickMark val="out"/>
        <c:minorTickMark val="none"/>
        <c:tickLblPos val="nextTo"/>
        <c:crossAx val="529232256"/>
        <c:crosses val="autoZero"/>
        <c:crossBetween val="between"/>
      </c:valAx>
    </c:plotArea>
    <c:legend>
      <c:legendPos val="r"/>
      <c:layout>
        <c:manualLayout>
          <c:xMode val="edge"/>
          <c:yMode val="edge"/>
          <c:x val="0.70465961099368624"/>
          <c:y val="9.2214626356818083E-2"/>
          <c:w val="0.22132685724560727"/>
          <c:h val="0.21238298842674114"/>
        </c:manualLayout>
      </c:layout>
      <c:overlay val="0"/>
      <c:txPr>
        <a:bodyPr/>
        <a:lstStyle/>
        <a:p>
          <a:pPr>
            <a:defRPr sz="1000"/>
          </a:pPr>
          <a:endParaRPr lang="sr-Latn-RS"/>
        </a:p>
      </c:txPr>
    </c:legend>
    <c:plotVisOnly val="1"/>
    <c:dispBlanksAs val="gap"/>
    <c:showDLblsOverMax val="0"/>
  </c:chart>
  <c:txPr>
    <a:bodyPr/>
    <a:lstStyle/>
    <a:p>
      <a:pPr>
        <a:defRPr sz="1800"/>
      </a:pPr>
      <a:endParaRPr lang="sr-Latn-R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0.01243</cdr:x>
      <cdr:y>0.42292</cdr:y>
    </cdr:from>
    <cdr:to>
      <cdr:x>0.31529</cdr:x>
      <cdr:y>0.48612</cdr:y>
    </cdr:to>
    <cdr:sp macro="" textlink="">
      <cdr:nvSpPr>
        <cdr:cNvPr id="2" name="TextBox 1"/>
        <cdr:cNvSpPr txBox="1"/>
      </cdr:nvSpPr>
      <cdr:spPr>
        <a:xfrm xmlns:a="http://schemas.openxmlformats.org/drawingml/2006/main">
          <a:off x="67985" y="1445676"/>
          <a:ext cx="1656184" cy="216024"/>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noAutofit/>
        </a:bodyPr>
        <a:lstStyle xmlns:a="http://schemas.openxmlformats.org/drawingml/2006/main"/>
        <a:p xmlns:a="http://schemas.openxmlformats.org/drawingml/2006/main">
          <a:pPr>
            <a:spcBef>
              <a:spcPts val="300"/>
            </a:spcBef>
          </a:pPr>
          <a:r>
            <a:rPr lang="hr-HR" sz="1200" dirty="0" smtClean="0">
              <a:solidFill>
                <a:schemeClr val="accent1"/>
              </a:solidFill>
              <a:latin typeface="Arial" pitchFamily="34" charset="0"/>
              <a:cs typeface="Arial" pitchFamily="34" charset="0"/>
            </a:rPr>
            <a:t>POZITIVNI PRIMJERI</a:t>
          </a:r>
          <a:endParaRPr lang="en-US" sz="1200" dirty="0" err="1" smtClean="0">
            <a:solidFill>
              <a:schemeClr val="accent1"/>
            </a:solidFill>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CF09F7-8D0B-4129-ABED-D62CEF54F2B8}" type="datetimeFigureOut">
              <a:rPr lang="en-US" smtClean="0"/>
              <a:pPr/>
              <a:t>7/20/2016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EE64C7-E0FD-47BB-A3B7-713E4316F59F}" type="slidenum">
              <a:rPr lang="en-US" smtClean="0"/>
              <a:pPr/>
              <a:t>‹#›</a:t>
            </a:fld>
            <a:endParaRPr lang="en-US" dirty="0"/>
          </a:p>
        </p:txBody>
      </p:sp>
    </p:spTree>
    <p:extLst>
      <p:ext uri="{BB962C8B-B14F-4D97-AF65-F5344CB8AC3E}">
        <p14:creationId xmlns:p14="http://schemas.microsoft.com/office/powerpoint/2010/main" val="52574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8025" y="725488"/>
            <a:ext cx="5441950" cy="30607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r>
              <a:rPr lang="en-US" sz="800" dirty="0">
                <a:solidFill>
                  <a:srgbClr val="EEECE1"/>
                </a:solidFill>
              </a:rPr>
              <a:t>Page </a:t>
            </a:r>
            <a:fld id="{631115FC-FCCC-412E-8B45-85A3F482063D}" type="slidenum">
              <a:rPr lang="en-US" sz="800">
                <a:solidFill>
                  <a:srgbClr val="EEECE1"/>
                </a:solidFill>
              </a:rPr>
              <a:pPr/>
              <a:t>32</a:t>
            </a:fld>
            <a:endParaRPr lang="en-US" sz="800" dirty="0">
              <a:solidFill>
                <a:srgbClr val="EEECE1"/>
              </a:solidFill>
            </a:endParaRPr>
          </a:p>
        </p:txBody>
      </p:sp>
    </p:spTree>
    <p:extLst>
      <p:ext uri="{BB962C8B-B14F-4D97-AF65-F5344CB8AC3E}">
        <p14:creationId xmlns:p14="http://schemas.microsoft.com/office/powerpoint/2010/main" val="3355256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3851" y="1779589"/>
            <a:ext cx="8496301" cy="1008193"/>
          </a:xfrm>
        </p:spPr>
        <p:txBody>
          <a:bodyPr anchor="b"/>
          <a:lstStyle>
            <a:lvl1pPr>
              <a:defRPr sz="3800" b="0" cap="all" baseline="0">
                <a:solidFill>
                  <a:schemeClr val="tx2"/>
                </a:solidFill>
                <a:latin typeface="Arial" pitchFamily="34" charset="0"/>
              </a:defRPr>
            </a:lvl1pPr>
          </a:lstStyle>
          <a:p>
            <a:r>
              <a:rPr lang="en-US" dirty="0" smtClean="0"/>
              <a:t>Click to add text</a:t>
            </a:r>
            <a:endParaRPr lang="en-US" dirty="0"/>
          </a:p>
        </p:txBody>
      </p:sp>
      <p:sp>
        <p:nvSpPr>
          <p:cNvPr id="3" name="Subtitle 2"/>
          <p:cNvSpPr>
            <a:spLocks noGrp="1"/>
          </p:cNvSpPr>
          <p:nvPr>
            <p:ph type="subTitle" idx="1" hasCustomPrompt="1"/>
          </p:nvPr>
        </p:nvSpPr>
        <p:spPr bwMode="gray">
          <a:xfrm>
            <a:off x="323849" y="2859792"/>
            <a:ext cx="8496302" cy="1151823"/>
          </a:xfrm>
        </p:spPr>
        <p:txBody>
          <a:bodyPr/>
          <a:lstStyle>
            <a:lvl1pPr marL="0" indent="0" algn="l">
              <a:spcAft>
                <a:spcPts val="0"/>
              </a:spcAft>
              <a:buNone/>
              <a:defRPr sz="2000">
                <a:solidFill>
                  <a:schemeClr val="tx2"/>
                </a:solidFill>
              </a:defRPr>
            </a:lvl1pPr>
            <a:lvl2pPr marL="0" indent="0" algn="l">
              <a:spcAft>
                <a:spcPts val="0"/>
              </a:spcAft>
              <a:buNone/>
              <a:defRPr sz="2000">
                <a:solidFill>
                  <a:schemeClr val="tx2"/>
                </a:solidFill>
              </a:defRPr>
            </a:lvl2pPr>
            <a:lvl3pPr marL="0" indent="0" algn="l">
              <a:spcAft>
                <a:spcPts val="0"/>
              </a:spcAft>
              <a:buNone/>
              <a:defRPr sz="2000">
                <a:solidFill>
                  <a:schemeClr val="tx2"/>
                </a:solidFill>
              </a:defRPr>
            </a:lvl3pPr>
            <a:lvl4pPr marL="0" indent="0" algn="l">
              <a:spcAft>
                <a:spcPts val="0"/>
              </a:spcAft>
              <a:buNone/>
              <a:defRPr sz="2000">
                <a:solidFill>
                  <a:schemeClr val="tx2"/>
                </a:solidFill>
              </a:defRPr>
            </a:lvl4pPr>
            <a:lvl5pPr marL="0" indent="0" algn="l">
              <a:spcAft>
                <a:spcPts val="0"/>
              </a:spcAft>
              <a:buNone/>
              <a:defRPr sz="2000">
                <a:solidFill>
                  <a:schemeClr val="tx2"/>
                </a:solidFill>
              </a:defRPr>
            </a:lvl5pPr>
            <a:lvl6pPr marL="0" indent="0" algn="l">
              <a:spcAft>
                <a:spcPts val="0"/>
              </a:spcAft>
              <a:buNone/>
              <a:defRPr sz="2000">
                <a:solidFill>
                  <a:schemeClr val="tx2"/>
                </a:solidFill>
              </a:defRPr>
            </a:lvl6pPr>
            <a:lvl7pPr marL="0" indent="0" algn="l">
              <a:spcAft>
                <a:spcPts val="0"/>
              </a:spcAft>
              <a:buNone/>
              <a:defRPr sz="2000">
                <a:solidFill>
                  <a:schemeClr val="tx2"/>
                </a:solidFill>
              </a:defRPr>
            </a:lvl7pPr>
            <a:lvl8pPr marL="0" indent="0" algn="l">
              <a:spcAft>
                <a:spcPts val="0"/>
              </a:spcAft>
              <a:buNone/>
              <a:defRPr sz="2000">
                <a:solidFill>
                  <a:schemeClr val="tx2"/>
                </a:solidFill>
              </a:defRPr>
            </a:lvl8pPr>
            <a:lvl9pPr marL="0" indent="0" algn="l">
              <a:spcAft>
                <a:spcPts val="0"/>
              </a:spcAft>
              <a:buNone/>
              <a:defRPr sz="2000">
                <a:solidFill>
                  <a:schemeClr val="tx2"/>
                </a:solidFill>
              </a:defRPr>
            </a:lvl9pPr>
          </a:lstStyle>
          <a:p>
            <a:r>
              <a:rPr lang="en-US" dirty="0" smtClean="0"/>
              <a:t>Click to add text</a:t>
            </a:r>
          </a:p>
        </p:txBody>
      </p:sp>
      <p:sp>
        <p:nvSpPr>
          <p:cNvPr id="11" name="Text Placeholder 10"/>
          <p:cNvSpPr>
            <a:spLocks noGrp="1"/>
          </p:cNvSpPr>
          <p:nvPr>
            <p:ph type="body" sz="quarter" idx="10" hasCustomPrompt="1"/>
          </p:nvPr>
        </p:nvSpPr>
        <p:spPr bwMode="gray">
          <a:xfrm>
            <a:off x="323852" y="4642137"/>
            <a:ext cx="8496299" cy="161925"/>
          </a:xfrm>
        </p:spPr>
        <p:txBody>
          <a:bodyPr/>
          <a:lstStyle>
            <a:lvl1pPr marL="0" indent="0">
              <a:lnSpc>
                <a:spcPct val="100000"/>
              </a:lnSpc>
              <a:spcBef>
                <a:spcPts val="0"/>
              </a:spcBef>
              <a:spcAft>
                <a:spcPts val="0"/>
              </a:spcAft>
              <a:buFontTx/>
              <a:buNone/>
              <a:defRPr sz="1200">
                <a:solidFill>
                  <a:schemeClr val="bg2"/>
                </a:solidFill>
              </a:defRPr>
            </a:lvl1pPr>
            <a:lvl2pPr marL="0" indent="0">
              <a:lnSpc>
                <a:spcPct val="100000"/>
              </a:lnSpc>
              <a:spcBef>
                <a:spcPts val="0"/>
              </a:spcBef>
              <a:spcAft>
                <a:spcPts val="0"/>
              </a:spcAft>
              <a:buFontTx/>
              <a:buNone/>
              <a:defRPr sz="1200">
                <a:solidFill>
                  <a:schemeClr val="bg2"/>
                </a:solidFill>
              </a:defRPr>
            </a:lvl2pPr>
            <a:lvl3pPr marL="0" indent="0">
              <a:lnSpc>
                <a:spcPct val="100000"/>
              </a:lnSpc>
              <a:spcBef>
                <a:spcPts val="0"/>
              </a:spcBef>
              <a:spcAft>
                <a:spcPts val="0"/>
              </a:spcAft>
              <a:buFontTx/>
              <a:buNone/>
              <a:defRPr sz="1200">
                <a:solidFill>
                  <a:schemeClr val="bg2"/>
                </a:solidFill>
              </a:defRPr>
            </a:lvl3pPr>
            <a:lvl4pPr marL="0" indent="0">
              <a:lnSpc>
                <a:spcPct val="100000"/>
              </a:lnSpc>
              <a:spcBef>
                <a:spcPts val="0"/>
              </a:spcBef>
              <a:spcAft>
                <a:spcPts val="0"/>
              </a:spcAft>
              <a:buFontTx/>
              <a:buNone/>
              <a:defRPr sz="1200">
                <a:solidFill>
                  <a:schemeClr val="bg2"/>
                </a:solidFill>
              </a:defRPr>
            </a:lvl4pPr>
            <a:lvl5pPr marL="0" indent="0">
              <a:lnSpc>
                <a:spcPct val="100000"/>
              </a:lnSpc>
              <a:spcBef>
                <a:spcPts val="0"/>
              </a:spcBef>
              <a:spcAft>
                <a:spcPts val="0"/>
              </a:spcAft>
              <a:buFontTx/>
              <a:buNone/>
              <a:defRPr sz="1200">
                <a:solidFill>
                  <a:schemeClr val="bg2"/>
                </a:solidFill>
              </a:defRPr>
            </a:lvl5pPr>
            <a:lvl6pPr marL="0" indent="0">
              <a:lnSpc>
                <a:spcPct val="100000"/>
              </a:lnSpc>
              <a:spcBef>
                <a:spcPts val="0"/>
              </a:spcBef>
              <a:spcAft>
                <a:spcPts val="0"/>
              </a:spcAft>
              <a:buFontTx/>
              <a:buNone/>
              <a:defRPr sz="1200">
                <a:solidFill>
                  <a:schemeClr val="bg2"/>
                </a:solidFill>
              </a:defRPr>
            </a:lvl6pPr>
            <a:lvl7pPr marL="0" indent="0">
              <a:lnSpc>
                <a:spcPct val="100000"/>
              </a:lnSpc>
              <a:spcBef>
                <a:spcPts val="0"/>
              </a:spcBef>
              <a:spcAft>
                <a:spcPts val="0"/>
              </a:spcAft>
              <a:buFontTx/>
              <a:buNone/>
              <a:defRPr sz="1200">
                <a:solidFill>
                  <a:schemeClr val="bg2"/>
                </a:solidFill>
              </a:defRPr>
            </a:lvl7pPr>
            <a:lvl8pPr marL="0" indent="0">
              <a:lnSpc>
                <a:spcPct val="100000"/>
              </a:lnSpc>
              <a:spcBef>
                <a:spcPts val="0"/>
              </a:spcBef>
              <a:spcAft>
                <a:spcPts val="0"/>
              </a:spcAft>
              <a:buFontTx/>
              <a:buNone/>
              <a:defRPr sz="1200">
                <a:solidFill>
                  <a:schemeClr val="bg2"/>
                </a:solidFill>
              </a:defRPr>
            </a:lvl8pPr>
            <a:lvl9pPr marL="0" indent="0">
              <a:lnSpc>
                <a:spcPct val="100000"/>
              </a:lnSpc>
              <a:spcBef>
                <a:spcPts val="0"/>
              </a:spcBef>
              <a:spcAft>
                <a:spcPts val="0"/>
              </a:spcAft>
              <a:buFontTx/>
              <a:buNone/>
              <a:defRPr sz="1200">
                <a:solidFill>
                  <a:schemeClr val="bg2"/>
                </a:solidFill>
              </a:defRPr>
            </a:lvl9pPr>
          </a:lstStyle>
          <a:p>
            <a:pPr lvl="0"/>
            <a:r>
              <a:rPr lang="en-US" dirty="0" smtClean="0"/>
              <a:t>Click to add text</a:t>
            </a:r>
          </a:p>
        </p:txBody>
      </p:sp>
    </p:spTree>
    <p:extLst>
      <p:ext uri="{BB962C8B-B14F-4D97-AF65-F5344CB8AC3E}">
        <p14:creationId xmlns:p14="http://schemas.microsoft.com/office/powerpoint/2010/main" val="8323982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for presentation">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0" y="1779640"/>
            <a:ext cx="9144000" cy="1584220"/>
          </a:xfrm>
          <a:gradFill>
            <a:gsLst>
              <a:gs pos="2000">
                <a:schemeClr val="accent6"/>
              </a:gs>
              <a:gs pos="100000">
                <a:srgbClr val="F9B200"/>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0" rIns="324000" bIns="0" numCol="1" spcCol="0" rtlCol="0" fromWordArt="0" anchor="ctr" anchorCtr="0" forceAA="0" compatLnSpc="1">
            <a:prstTxWarp prst="textNoShape">
              <a:avLst/>
            </a:prstTxWarp>
            <a:noAutofit/>
          </a:bodyPr>
          <a:lstStyle>
            <a:lvl1pPr>
              <a:defRPr lang="de-DE" sz="3000" kern="1200" dirty="0">
                <a:solidFill>
                  <a:schemeClr val="bg1"/>
                </a:solidFill>
                <a:latin typeface="Arial" pitchFamily="34" charset="0"/>
                <a:ea typeface="+mn-ea"/>
                <a:cs typeface="+mn-cs"/>
              </a:defRPr>
            </a:lvl1pPr>
          </a:lstStyle>
          <a:p>
            <a:pPr lvl="0"/>
            <a:r>
              <a:rPr lang="en-US" dirty="0" smtClean="0"/>
              <a:t>Click to add text</a:t>
            </a:r>
          </a:p>
        </p:txBody>
      </p:sp>
      <p:grpSp>
        <p:nvGrpSpPr>
          <p:cNvPr id="96" name="Gruppieren 95"/>
          <p:cNvGrpSpPr/>
          <p:nvPr userDrawn="1"/>
        </p:nvGrpSpPr>
        <p:grpSpPr bwMode="gray">
          <a:xfrm>
            <a:off x="323850" y="-315520"/>
            <a:ext cx="8496740" cy="216030"/>
            <a:chOff x="323850" y="-531550"/>
            <a:chExt cx="8496740" cy="432060"/>
          </a:xfrm>
        </p:grpSpPr>
        <p:cxnSp>
          <p:nvCxnSpPr>
            <p:cNvPr id="97" name="Gerade Verbindung 96"/>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Gerade Verbindung 97"/>
            <p:cNvCxnSpPr/>
            <p:nvPr userDrawn="1"/>
          </p:nvCxnSpPr>
          <p:spPr bwMode="gray">
            <a:xfrm rot="5400000">
              <a:off x="1403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Gerade Verbindung 98"/>
            <p:cNvCxnSpPr/>
            <p:nvPr userDrawn="1"/>
          </p:nvCxnSpPr>
          <p:spPr bwMode="gray">
            <a:xfrm rot="5400000">
              <a:off x="15475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Gerade Verbindung 99"/>
            <p:cNvCxnSpPr/>
            <p:nvPr userDrawn="1"/>
          </p:nvCxnSpPr>
          <p:spPr bwMode="gray">
            <a:xfrm rot="5400000">
              <a:off x="28437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Gerade Verbindung 100"/>
            <p:cNvCxnSpPr/>
            <p:nvPr userDrawn="1"/>
          </p:nvCxnSpPr>
          <p:spPr bwMode="gray">
            <a:xfrm rot="5400000">
              <a:off x="29877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Gerade Verbindung 101"/>
            <p:cNvCxnSpPr/>
            <p:nvPr userDrawn="1"/>
          </p:nvCxnSpPr>
          <p:spPr bwMode="gray">
            <a:xfrm rot="5400000">
              <a:off x="42839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Gerade Verbindung 102"/>
            <p:cNvCxnSpPr/>
            <p:nvPr userDrawn="1"/>
          </p:nvCxnSpPr>
          <p:spPr bwMode="gray">
            <a:xfrm rot="5400000">
              <a:off x="44279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Gerade Verbindung 103"/>
            <p:cNvCxnSpPr/>
            <p:nvPr userDrawn="1"/>
          </p:nvCxnSpPr>
          <p:spPr bwMode="gray">
            <a:xfrm rot="5400000">
              <a:off x="57241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Gerade Verbindung 104"/>
            <p:cNvCxnSpPr/>
            <p:nvPr userDrawn="1"/>
          </p:nvCxnSpPr>
          <p:spPr bwMode="gray">
            <a:xfrm rot="5400000">
              <a:off x="58681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Gerade Verbindung 105"/>
            <p:cNvCxnSpPr/>
            <p:nvPr userDrawn="1"/>
          </p:nvCxnSpPr>
          <p:spPr bwMode="gray">
            <a:xfrm rot="5400000">
              <a:off x="71643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Gerade Verbindung 106"/>
            <p:cNvCxnSpPr/>
            <p:nvPr userDrawn="1"/>
          </p:nvCxnSpPr>
          <p:spPr bwMode="gray">
            <a:xfrm rot="5400000">
              <a:off x="73083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Gerade Verbindung 107"/>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 name="Gruppieren 108"/>
          <p:cNvGrpSpPr/>
          <p:nvPr userDrawn="1"/>
        </p:nvGrpSpPr>
        <p:grpSpPr bwMode="gray">
          <a:xfrm>
            <a:off x="323850" y="5236120"/>
            <a:ext cx="8496740" cy="216030"/>
            <a:chOff x="323850" y="-531550"/>
            <a:chExt cx="8496740" cy="432060"/>
          </a:xfrm>
        </p:grpSpPr>
        <p:cxnSp>
          <p:nvCxnSpPr>
            <p:cNvPr id="110" name="Gerade Verbindung 109"/>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p:cNvCxnSpPr/>
            <p:nvPr userDrawn="1"/>
          </p:nvCxnSpPr>
          <p:spPr bwMode="gray">
            <a:xfrm rot="5400000">
              <a:off x="1403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p:cNvCxnSpPr/>
            <p:nvPr userDrawn="1"/>
          </p:nvCxnSpPr>
          <p:spPr bwMode="gray">
            <a:xfrm rot="5400000">
              <a:off x="15475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p:cNvCxnSpPr/>
            <p:nvPr userDrawn="1"/>
          </p:nvCxnSpPr>
          <p:spPr bwMode="gray">
            <a:xfrm rot="5400000">
              <a:off x="28437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Gerade Verbindung 113"/>
            <p:cNvCxnSpPr/>
            <p:nvPr userDrawn="1"/>
          </p:nvCxnSpPr>
          <p:spPr bwMode="gray">
            <a:xfrm rot="5400000">
              <a:off x="29877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Gerade Verbindung 114"/>
            <p:cNvCxnSpPr/>
            <p:nvPr userDrawn="1"/>
          </p:nvCxnSpPr>
          <p:spPr bwMode="gray">
            <a:xfrm rot="5400000">
              <a:off x="42839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Gerade Verbindung 115"/>
            <p:cNvCxnSpPr/>
            <p:nvPr userDrawn="1"/>
          </p:nvCxnSpPr>
          <p:spPr bwMode="gray">
            <a:xfrm rot="5400000">
              <a:off x="44279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Gerade Verbindung 116"/>
            <p:cNvCxnSpPr/>
            <p:nvPr userDrawn="1"/>
          </p:nvCxnSpPr>
          <p:spPr bwMode="gray">
            <a:xfrm rot="5400000">
              <a:off x="57241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Gerade Verbindung 117"/>
            <p:cNvCxnSpPr/>
            <p:nvPr userDrawn="1"/>
          </p:nvCxnSpPr>
          <p:spPr bwMode="gray">
            <a:xfrm rot="5400000">
              <a:off x="58681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Gerade Verbindung 118"/>
            <p:cNvCxnSpPr/>
            <p:nvPr userDrawn="1"/>
          </p:nvCxnSpPr>
          <p:spPr bwMode="gray">
            <a:xfrm rot="5400000">
              <a:off x="71643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Gerade Verbindung 119"/>
            <p:cNvCxnSpPr/>
            <p:nvPr userDrawn="1"/>
          </p:nvCxnSpPr>
          <p:spPr bwMode="gray">
            <a:xfrm rot="5400000">
              <a:off x="73083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Gerade Verbindung 120"/>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 name="Gruppieren 121"/>
          <p:cNvGrpSpPr/>
          <p:nvPr userDrawn="1"/>
        </p:nvGrpSpPr>
        <p:grpSpPr bwMode="gray">
          <a:xfrm>
            <a:off x="9252650" y="771500"/>
            <a:ext cx="216030" cy="4176580"/>
            <a:chOff x="9252650" y="771500"/>
            <a:chExt cx="216030" cy="4176580"/>
          </a:xfrm>
        </p:grpSpPr>
        <p:cxnSp>
          <p:nvCxnSpPr>
            <p:cNvPr id="123" name="Gerade Verbindung 122"/>
            <p:cNvCxnSpPr/>
            <p:nvPr userDrawn="1"/>
          </p:nvCxnSpPr>
          <p:spPr bwMode="gray">
            <a:xfrm>
              <a:off x="9252650" y="9875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Gerade Verbindung 123"/>
            <p:cNvCxnSpPr/>
            <p:nvPr userDrawn="1"/>
          </p:nvCxnSpPr>
          <p:spPr bwMode="gray">
            <a:xfrm>
              <a:off x="9252650" y="77150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Gerade Verbindung 124"/>
            <p:cNvCxnSpPr/>
            <p:nvPr userDrawn="1"/>
          </p:nvCxnSpPr>
          <p:spPr bwMode="gray">
            <a:xfrm>
              <a:off x="9252650" y="494808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Gerade Verbindung 125"/>
            <p:cNvCxnSpPr/>
            <p:nvPr userDrawn="1"/>
          </p:nvCxnSpPr>
          <p:spPr bwMode="gray">
            <a:xfrm>
              <a:off x="9252650" y="48040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Gerade Verbindung 126"/>
            <p:cNvCxnSpPr/>
            <p:nvPr userDrawn="1"/>
          </p:nvCxnSpPr>
          <p:spPr bwMode="gray">
            <a:xfrm>
              <a:off x="9252650" y="415597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Gerade Verbindung 127"/>
            <p:cNvCxnSpPr/>
            <p:nvPr userDrawn="1"/>
          </p:nvCxnSpPr>
          <p:spPr bwMode="gray">
            <a:xfrm>
              <a:off x="9252650" y="40119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Gerade Verbindung 128"/>
            <p:cNvCxnSpPr/>
            <p:nvPr userDrawn="1"/>
          </p:nvCxnSpPr>
          <p:spPr bwMode="gray">
            <a:xfrm>
              <a:off x="9252650" y="33638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Gerade Verbindung 129"/>
            <p:cNvCxnSpPr/>
            <p:nvPr userDrawn="1"/>
          </p:nvCxnSpPr>
          <p:spPr bwMode="gray">
            <a:xfrm>
              <a:off x="9252650" y="32198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Gerade Verbindung 130"/>
            <p:cNvCxnSpPr/>
            <p:nvPr userDrawn="1"/>
          </p:nvCxnSpPr>
          <p:spPr bwMode="gray">
            <a:xfrm>
              <a:off x="9252650" y="25717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Gerade Verbindung 131"/>
            <p:cNvCxnSpPr/>
            <p:nvPr userDrawn="1"/>
          </p:nvCxnSpPr>
          <p:spPr bwMode="gray">
            <a:xfrm>
              <a:off x="9252650" y="24277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Gerade Verbindung 132"/>
            <p:cNvCxnSpPr/>
            <p:nvPr userDrawn="1"/>
          </p:nvCxnSpPr>
          <p:spPr bwMode="gray">
            <a:xfrm>
              <a:off x="9252650" y="17796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Gerade Verbindung 133"/>
            <p:cNvCxnSpPr/>
            <p:nvPr userDrawn="1"/>
          </p:nvCxnSpPr>
          <p:spPr bwMode="gray">
            <a:xfrm>
              <a:off x="9252650" y="163562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Gerade Verbindung 134"/>
            <p:cNvCxnSpPr/>
            <p:nvPr userDrawn="1"/>
          </p:nvCxnSpPr>
          <p:spPr bwMode="gray">
            <a:xfrm>
              <a:off x="9252650" y="47320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hteck 2"/>
          <p:cNvSpPr/>
          <p:nvPr userDrawn="1"/>
        </p:nvSpPr>
        <p:spPr bwMode="gray">
          <a:xfrm>
            <a:off x="0" y="0"/>
            <a:ext cx="9144000" cy="168144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Courier New" pitchFamily="49" charset="0"/>
              <a:buNone/>
            </a:pPr>
            <a:endParaRPr lang="de-DE" sz="1600" dirty="0">
              <a:solidFill>
                <a:srgbClr val="000000"/>
              </a:solidFill>
            </a:endParaRPr>
          </a:p>
        </p:txBody>
      </p:sp>
    </p:spTree>
    <p:extLst>
      <p:ext uri="{BB962C8B-B14F-4D97-AF65-F5344CB8AC3E}">
        <p14:creationId xmlns:p14="http://schemas.microsoft.com/office/powerpoint/2010/main" val="27863172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0" y="0"/>
            <a:ext cx="9144000" cy="5143500"/>
          </a:xfrm>
          <a:prstGeom prst="rect">
            <a:avLst/>
          </a:prstGeom>
          <a:noFill/>
          <a:ln>
            <a:noFill/>
          </a:ln>
        </p:spPr>
      </p:pic>
      <p:sp>
        <p:nvSpPr>
          <p:cNvPr id="3" name="Title 2"/>
          <p:cNvSpPr>
            <a:spLocks noGrp="1"/>
          </p:cNvSpPr>
          <p:nvPr>
            <p:ph type="title" hasCustomPrompt="1"/>
          </p:nvPr>
        </p:nvSpPr>
        <p:spPr bwMode="gray">
          <a:xfrm>
            <a:off x="323410" y="987425"/>
            <a:ext cx="8497180" cy="1944688"/>
          </a:xfrm>
        </p:spPr>
        <p:txBody>
          <a:bodyPr anchor="b"/>
          <a:lstStyle>
            <a:lvl1pPr>
              <a:defRPr sz="3800" cap="all" baseline="0">
                <a:solidFill>
                  <a:schemeClr val="bg1"/>
                </a:solidFill>
                <a:latin typeface="Arial" pitchFamily="34" charset="0"/>
              </a:defRPr>
            </a:lvl1pPr>
          </a:lstStyle>
          <a:p>
            <a:r>
              <a:rPr lang="en-US" dirty="0" smtClean="0"/>
              <a:t>Click to add text</a:t>
            </a:r>
            <a:endParaRPr lang="en-US" dirty="0"/>
          </a:p>
        </p:txBody>
      </p:sp>
      <p:sp>
        <p:nvSpPr>
          <p:cNvPr id="8" name="Text Placeholder 5"/>
          <p:cNvSpPr>
            <a:spLocks noGrp="1"/>
          </p:cNvSpPr>
          <p:nvPr>
            <p:ph type="body" sz="quarter" idx="10" hasCustomPrompt="1"/>
          </p:nvPr>
        </p:nvSpPr>
        <p:spPr bwMode="gray">
          <a:xfrm>
            <a:off x="323528" y="4732058"/>
            <a:ext cx="8496944" cy="216024"/>
          </a:xfrm>
        </p:spPr>
        <p:txBody>
          <a:bodyPr anchor="b"/>
          <a:lstStyle>
            <a:lvl1pPr marL="0" indent="0">
              <a:spcBef>
                <a:spcPts val="0"/>
              </a:spcBef>
              <a:spcAft>
                <a:spcPts val="0"/>
              </a:spcAft>
              <a:buFontTx/>
              <a:buNone/>
              <a:defRPr sz="1200" baseline="0">
                <a:solidFill>
                  <a:schemeClr val="bg1"/>
                </a:solidFill>
              </a:defRPr>
            </a:lvl1pPr>
            <a:lvl2pPr marL="0" indent="0">
              <a:spcBef>
                <a:spcPts val="0"/>
              </a:spcBef>
              <a:spcAft>
                <a:spcPts val="0"/>
              </a:spcAft>
              <a:buFontTx/>
              <a:buNone/>
              <a:defRPr sz="1200">
                <a:solidFill>
                  <a:schemeClr val="bg1"/>
                </a:solidFill>
              </a:defRPr>
            </a:lvl2pPr>
            <a:lvl3pPr marL="0" indent="0">
              <a:spcBef>
                <a:spcPts val="0"/>
              </a:spcBef>
              <a:spcAft>
                <a:spcPts val="0"/>
              </a:spcAft>
              <a:buFontTx/>
              <a:buNone/>
              <a:defRPr sz="1200">
                <a:solidFill>
                  <a:schemeClr val="bg1"/>
                </a:solidFill>
              </a:defRPr>
            </a:lvl3pPr>
            <a:lvl4pPr marL="0" indent="0">
              <a:spcBef>
                <a:spcPts val="0"/>
              </a:spcBef>
              <a:spcAft>
                <a:spcPts val="0"/>
              </a:spcAft>
              <a:buFontTx/>
              <a:buNone/>
              <a:defRPr sz="1200">
                <a:solidFill>
                  <a:schemeClr val="bg1"/>
                </a:solidFill>
              </a:defRPr>
            </a:lvl4pPr>
            <a:lvl5pPr marL="0" indent="0">
              <a:spcBef>
                <a:spcPts val="0"/>
              </a:spcBef>
              <a:spcAft>
                <a:spcPts val="0"/>
              </a:spcAft>
              <a:buFontTx/>
              <a:buNone/>
              <a:defRPr sz="1200">
                <a:solidFill>
                  <a:schemeClr val="bg1"/>
                </a:solidFill>
              </a:defRPr>
            </a:lvl5pPr>
            <a:lvl6pPr marL="0" indent="0">
              <a:spcBef>
                <a:spcPts val="0"/>
              </a:spcBef>
              <a:spcAft>
                <a:spcPts val="0"/>
              </a:spcAft>
              <a:buFontTx/>
              <a:buNone/>
              <a:defRPr sz="1200">
                <a:solidFill>
                  <a:schemeClr val="bg1"/>
                </a:solidFill>
              </a:defRPr>
            </a:lvl6pPr>
            <a:lvl7pPr marL="0" indent="0">
              <a:spcBef>
                <a:spcPts val="0"/>
              </a:spcBef>
              <a:spcAft>
                <a:spcPts val="0"/>
              </a:spcAft>
              <a:buFontTx/>
              <a:buNone/>
              <a:defRPr sz="1200">
                <a:solidFill>
                  <a:schemeClr val="bg1"/>
                </a:solidFill>
              </a:defRPr>
            </a:lvl7pPr>
            <a:lvl8pPr marL="0" indent="0">
              <a:spcBef>
                <a:spcPts val="0"/>
              </a:spcBef>
              <a:spcAft>
                <a:spcPts val="0"/>
              </a:spcAft>
              <a:buFontTx/>
              <a:buNone/>
              <a:defRPr sz="1200">
                <a:solidFill>
                  <a:schemeClr val="bg1"/>
                </a:solidFill>
              </a:defRPr>
            </a:lvl8pPr>
            <a:lvl9pPr marL="0" indent="0">
              <a:spcBef>
                <a:spcPts val="0"/>
              </a:spcBef>
              <a:spcAft>
                <a:spcPts val="0"/>
              </a:spcAft>
              <a:buFontTx/>
              <a:buNone/>
              <a:defRPr sz="1200">
                <a:solidFill>
                  <a:schemeClr val="bg1"/>
                </a:solidFill>
              </a:defRPr>
            </a:lvl9pPr>
          </a:lstStyle>
          <a:p>
            <a:pPr lvl="0"/>
            <a:r>
              <a:rPr lang="en-US" noProof="0" dirty="0" smtClean="0"/>
              <a:t>Click to add text</a:t>
            </a:r>
          </a:p>
        </p:txBody>
      </p:sp>
      <p:sp>
        <p:nvSpPr>
          <p:cNvPr id="9" name="Text Placeholder 5"/>
          <p:cNvSpPr>
            <a:spLocks noGrp="1"/>
          </p:cNvSpPr>
          <p:nvPr>
            <p:ph type="body" sz="quarter" idx="11" hasCustomPrompt="1"/>
          </p:nvPr>
        </p:nvSpPr>
        <p:spPr bwMode="gray">
          <a:xfrm>
            <a:off x="323528" y="4516032"/>
            <a:ext cx="8496944" cy="216024"/>
          </a:xfrm>
        </p:spPr>
        <p:txBody>
          <a:bodyPr anchor="b"/>
          <a:lstStyle>
            <a:lvl1pPr marL="0" indent="0">
              <a:spcBef>
                <a:spcPts val="0"/>
              </a:spcBef>
              <a:spcAft>
                <a:spcPts val="0"/>
              </a:spcAft>
              <a:buFontTx/>
              <a:buNone/>
              <a:defRPr sz="1200" baseline="0">
                <a:solidFill>
                  <a:schemeClr val="bg1"/>
                </a:solidFill>
              </a:defRPr>
            </a:lvl1pPr>
            <a:lvl2pPr marL="0" indent="0">
              <a:spcBef>
                <a:spcPts val="0"/>
              </a:spcBef>
              <a:spcAft>
                <a:spcPts val="0"/>
              </a:spcAft>
              <a:buFontTx/>
              <a:buNone/>
              <a:defRPr sz="1200">
                <a:solidFill>
                  <a:schemeClr val="bg1"/>
                </a:solidFill>
              </a:defRPr>
            </a:lvl2pPr>
            <a:lvl3pPr marL="0" indent="0">
              <a:spcBef>
                <a:spcPts val="0"/>
              </a:spcBef>
              <a:spcAft>
                <a:spcPts val="0"/>
              </a:spcAft>
              <a:buFontTx/>
              <a:buNone/>
              <a:defRPr sz="1200">
                <a:solidFill>
                  <a:schemeClr val="bg1"/>
                </a:solidFill>
              </a:defRPr>
            </a:lvl3pPr>
            <a:lvl4pPr marL="0" indent="0">
              <a:spcBef>
                <a:spcPts val="0"/>
              </a:spcBef>
              <a:spcAft>
                <a:spcPts val="0"/>
              </a:spcAft>
              <a:buFontTx/>
              <a:buNone/>
              <a:defRPr sz="1200">
                <a:solidFill>
                  <a:schemeClr val="bg1"/>
                </a:solidFill>
              </a:defRPr>
            </a:lvl4pPr>
            <a:lvl5pPr marL="0" indent="0">
              <a:spcBef>
                <a:spcPts val="0"/>
              </a:spcBef>
              <a:spcAft>
                <a:spcPts val="0"/>
              </a:spcAft>
              <a:buFontTx/>
              <a:buNone/>
              <a:defRPr sz="1200">
                <a:solidFill>
                  <a:schemeClr val="bg1"/>
                </a:solidFill>
              </a:defRPr>
            </a:lvl5pPr>
            <a:lvl6pPr marL="0" indent="0">
              <a:spcBef>
                <a:spcPts val="0"/>
              </a:spcBef>
              <a:spcAft>
                <a:spcPts val="0"/>
              </a:spcAft>
              <a:buFontTx/>
              <a:buNone/>
              <a:defRPr sz="1200">
                <a:solidFill>
                  <a:schemeClr val="bg1"/>
                </a:solidFill>
              </a:defRPr>
            </a:lvl6pPr>
            <a:lvl7pPr marL="0" indent="0">
              <a:spcBef>
                <a:spcPts val="0"/>
              </a:spcBef>
              <a:spcAft>
                <a:spcPts val="0"/>
              </a:spcAft>
              <a:buFontTx/>
              <a:buNone/>
              <a:defRPr sz="1200">
                <a:solidFill>
                  <a:schemeClr val="bg1"/>
                </a:solidFill>
              </a:defRPr>
            </a:lvl7pPr>
            <a:lvl8pPr marL="0" indent="0">
              <a:spcBef>
                <a:spcPts val="0"/>
              </a:spcBef>
              <a:spcAft>
                <a:spcPts val="0"/>
              </a:spcAft>
              <a:buFontTx/>
              <a:buNone/>
              <a:defRPr sz="1200">
                <a:solidFill>
                  <a:schemeClr val="bg1"/>
                </a:solidFill>
              </a:defRPr>
            </a:lvl8pPr>
            <a:lvl9pPr marL="0" indent="0">
              <a:spcBef>
                <a:spcPts val="0"/>
              </a:spcBef>
              <a:spcAft>
                <a:spcPts val="0"/>
              </a:spcAft>
              <a:buFontTx/>
              <a:buNone/>
              <a:defRPr sz="1200">
                <a:solidFill>
                  <a:schemeClr val="bg1"/>
                </a:solidFill>
              </a:defRPr>
            </a:lvl9pPr>
          </a:lstStyle>
          <a:p>
            <a:pPr lvl="0"/>
            <a:r>
              <a:rPr lang="en-US" noProof="0" dirty="0" smtClean="0"/>
              <a:t>Click to add text</a:t>
            </a:r>
          </a:p>
        </p:txBody>
      </p:sp>
    </p:spTree>
    <p:extLst>
      <p:ext uri="{BB962C8B-B14F-4D97-AF65-F5344CB8AC3E}">
        <p14:creationId xmlns:p14="http://schemas.microsoft.com/office/powerpoint/2010/main" val="37588330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pic>
        <p:nvPicPr>
          <p:cNvPr id="4" name="Picture 2" descr="Rezultat slike za HAK LOGO"/>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255"/>
          <a:stretch/>
        </p:blipFill>
        <p:spPr bwMode="auto">
          <a:xfrm>
            <a:off x="7512218" y="339502"/>
            <a:ext cx="657154" cy="4320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zora.trgovcevic\AppData\Local\Microsoft\Windows\Temporary Internet Files\Content.Outlook\PDCUE1E6\DEFLOGO_FIALOGOTYPE_STACKED_RGB.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876256" y="122458"/>
            <a:ext cx="642239" cy="65134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fia.com/sites/default/files/styles/basic_page_header/public/fia-fondation.png?itok=v1T9UvjA"/>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31762" t="37857" r="30439" b="38502"/>
          <a:stretch/>
        </p:blipFill>
        <p:spPr bwMode="auto">
          <a:xfrm>
            <a:off x="7380312" y="195487"/>
            <a:ext cx="828000" cy="13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964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3852" y="195421"/>
            <a:ext cx="6408449" cy="576105"/>
          </a:xfrm>
          <a:prstGeom prst="rect">
            <a:avLst/>
          </a:prstGeom>
        </p:spPr>
        <p:txBody>
          <a:bodyPr vert="horz" lIns="0" tIns="0" rIns="0" bIns="0" rtlCol="0" anchor="ctr" anchorCtr="0">
            <a:noAutofit/>
          </a:bodyPr>
          <a:lstStyle/>
          <a:p>
            <a:r>
              <a:rPr lang="en-US" noProof="0" dirty="0" smtClean="0"/>
              <a:t>Click to add text</a:t>
            </a:r>
            <a:endParaRPr lang="en-US" noProof="0" dirty="0"/>
          </a:p>
        </p:txBody>
      </p:sp>
      <p:sp>
        <p:nvSpPr>
          <p:cNvPr id="3" name="Text Placeholder 2"/>
          <p:cNvSpPr>
            <a:spLocks noGrp="1"/>
          </p:cNvSpPr>
          <p:nvPr>
            <p:ph type="body" idx="1"/>
            <p:custDataLst>
              <p:tags r:id="rId6"/>
            </p:custDataLst>
          </p:nvPr>
        </p:nvSpPr>
        <p:spPr bwMode="gray">
          <a:xfrm>
            <a:off x="323850" y="915522"/>
            <a:ext cx="8496300" cy="3816817"/>
          </a:xfrm>
          <a:prstGeom prst="rect">
            <a:avLst/>
          </a:prstGeom>
        </p:spPr>
        <p:txBody>
          <a:bodyPr vert="horz" lIns="0" tIns="18000" rIns="0" bIns="0" rtlCol="0" anchor="t" anchorCtr="0">
            <a:noAutofit/>
          </a:bodyPr>
          <a:lstStyle/>
          <a:p>
            <a:pPr lvl="0"/>
            <a:r>
              <a:rPr lang="en-US" noProof="0" dirty="0" smtClean="0"/>
              <a:t>Click to add text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6"/>
            <a:r>
              <a:rPr lang="en-US" noProof="0" dirty="0" smtClean="0"/>
              <a:t>Eighth level</a:t>
            </a:r>
          </a:p>
          <a:p>
            <a:pPr lvl="8"/>
            <a:r>
              <a:rPr lang="en-US" noProof="0" dirty="0" smtClean="0"/>
              <a:t>Ninth level</a:t>
            </a:r>
          </a:p>
        </p:txBody>
      </p:sp>
      <p:pic>
        <p:nvPicPr>
          <p:cNvPr id="12"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gray">
          <a:xfrm>
            <a:off x="8229599" y="195422"/>
            <a:ext cx="592189" cy="57607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pieren 14"/>
          <p:cNvGrpSpPr/>
          <p:nvPr/>
        </p:nvGrpSpPr>
        <p:grpSpPr bwMode="gray">
          <a:xfrm>
            <a:off x="323850" y="-315520"/>
            <a:ext cx="8496740" cy="216030"/>
            <a:chOff x="323850" y="-531550"/>
            <a:chExt cx="8496740" cy="432060"/>
          </a:xfrm>
        </p:grpSpPr>
        <p:cxnSp>
          <p:nvCxnSpPr>
            <p:cNvPr id="16" name="Gerade Verbindung 15"/>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rot="5400000">
              <a:off x="1403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rot="5400000">
              <a:off x="15475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rot="5400000">
              <a:off x="28437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rot="5400000">
              <a:off x="29877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rot="5400000">
              <a:off x="42839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5400000">
              <a:off x="44279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bwMode="gray">
            <a:xfrm rot="5400000">
              <a:off x="57241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rot="5400000">
              <a:off x="58681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rot="5400000">
              <a:off x="71643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userDrawn="1"/>
          </p:nvCxnSpPr>
          <p:spPr bwMode="gray">
            <a:xfrm rot="5400000">
              <a:off x="73083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Gruppieren 27"/>
          <p:cNvGrpSpPr/>
          <p:nvPr/>
        </p:nvGrpSpPr>
        <p:grpSpPr bwMode="gray">
          <a:xfrm>
            <a:off x="323850" y="5236120"/>
            <a:ext cx="8496740" cy="216030"/>
            <a:chOff x="323850" y="-531550"/>
            <a:chExt cx="8496740" cy="432060"/>
          </a:xfrm>
        </p:grpSpPr>
        <p:cxnSp>
          <p:nvCxnSpPr>
            <p:cNvPr id="29" name="Gerade Verbindung 28"/>
            <p:cNvCxnSpPr/>
            <p:nvPr userDrawn="1"/>
          </p:nvCxnSpPr>
          <p:spPr bwMode="gray">
            <a:xfrm rot="5400000">
              <a:off x="10782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userDrawn="1"/>
          </p:nvCxnSpPr>
          <p:spPr bwMode="gray">
            <a:xfrm rot="5400000">
              <a:off x="1403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p:nvPr userDrawn="1"/>
          </p:nvCxnSpPr>
          <p:spPr bwMode="gray">
            <a:xfrm rot="5400000">
              <a:off x="15475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p:nvPr userDrawn="1"/>
          </p:nvCxnSpPr>
          <p:spPr bwMode="gray">
            <a:xfrm rot="5400000">
              <a:off x="28437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userDrawn="1"/>
          </p:nvCxnSpPr>
          <p:spPr bwMode="gray">
            <a:xfrm rot="5400000">
              <a:off x="29877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userDrawn="1"/>
          </p:nvCxnSpPr>
          <p:spPr bwMode="gray">
            <a:xfrm rot="5400000">
              <a:off x="42839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userDrawn="1"/>
          </p:nvCxnSpPr>
          <p:spPr bwMode="gray">
            <a:xfrm rot="5400000">
              <a:off x="44279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userDrawn="1"/>
          </p:nvCxnSpPr>
          <p:spPr bwMode="gray">
            <a:xfrm rot="5400000">
              <a:off x="57241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userDrawn="1"/>
          </p:nvCxnSpPr>
          <p:spPr bwMode="gray">
            <a:xfrm rot="5400000">
              <a:off x="58681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37"/>
            <p:cNvCxnSpPr/>
            <p:nvPr userDrawn="1"/>
          </p:nvCxnSpPr>
          <p:spPr bwMode="gray">
            <a:xfrm rot="5400000">
              <a:off x="71643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userDrawn="1"/>
          </p:nvCxnSpPr>
          <p:spPr bwMode="gray">
            <a:xfrm rot="5400000">
              <a:off x="730838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39"/>
            <p:cNvCxnSpPr/>
            <p:nvPr userDrawn="1"/>
          </p:nvCxnSpPr>
          <p:spPr bwMode="gray">
            <a:xfrm rot="5400000">
              <a:off x="8604560" y="-315520"/>
              <a:ext cx="432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uppieren 7"/>
          <p:cNvGrpSpPr/>
          <p:nvPr/>
        </p:nvGrpSpPr>
        <p:grpSpPr bwMode="gray">
          <a:xfrm>
            <a:off x="9252650" y="771500"/>
            <a:ext cx="216030" cy="4176580"/>
            <a:chOff x="9252650" y="771500"/>
            <a:chExt cx="216030" cy="4176580"/>
          </a:xfrm>
        </p:grpSpPr>
        <p:cxnSp>
          <p:nvCxnSpPr>
            <p:cNvPr id="48" name="Gerade Verbindung 47"/>
            <p:cNvCxnSpPr/>
            <p:nvPr userDrawn="1"/>
          </p:nvCxnSpPr>
          <p:spPr bwMode="gray">
            <a:xfrm>
              <a:off x="9252650" y="9875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 Verbindung 48"/>
            <p:cNvCxnSpPr/>
            <p:nvPr userDrawn="1"/>
          </p:nvCxnSpPr>
          <p:spPr bwMode="gray">
            <a:xfrm>
              <a:off x="9252650" y="77150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p:nvPr userDrawn="1"/>
          </p:nvCxnSpPr>
          <p:spPr bwMode="gray">
            <a:xfrm>
              <a:off x="9252650" y="494808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50"/>
            <p:cNvCxnSpPr/>
            <p:nvPr userDrawn="1"/>
          </p:nvCxnSpPr>
          <p:spPr bwMode="gray">
            <a:xfrm>
              <a:off x="9252650" y="48040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userDrawn="1"/>
          </p:nvCxnSpPr>
          <p:spPr bwMode="gray">
            <a:xfrm>
              <a:off x="9252650" y="415597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Gerade Verbindung 52"/>
            <p:cNvCxnSpPr/>
            <p:nvPr userDrawn="1"/>
          </p:nvCxnSpPr>
          <p:spPr bwMode="gray">
            <a:xfrm>
              <a:off x="9252650" y="40119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bwMode="gray">
            <a:xfrm>
              <a:off x="9252650" y="33638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bwMode="gray">
            <a:xfrm>
              <a:off x="9252650" y="32198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bwMode="gray">
            <a:xfrm>
              <a:off x="9252650" y="25717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bwMode="gray">
            <a:xfrm>
              <a:off x="9252650" y="24277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bwMode="gray">
            <a:xfrm>
              <a:off x="9252650" y="17796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bwMode="gray">
            <a:xfrm>
              <a:off x="9252650" y="163562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bwMode="gray">
            <a:xfrm>
              <a:off x="9252650" y="47320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VCT_Marker_ID_4" hidden="1"/>
          <p:cNvSpPr/>
          <p:nvPr>
            <p:custDataLst>
              <p:tags r:id="rId7"/>
            </p:custDataLst>
          </p:nvPr>
        </p:nvSpPr>
        <p:spPr bwMode="gray">
          <a:xfrm>
            <a:off x="1270000" y="127000"/>
            <a:ext cx="127000" cy="127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Courier New" pitchFamily="49" charset="0"/>
              <a:buNone/>
            </a:pPr>
            <a:endParaRPr lang="en-US" sz="1600" dirty="0">
              <a:solidFill>
                <a:srgbClr val="000000"/>
              </a:solidFill>
            </a:endParaRPr>
          </a:p>
        </p:txBody>
      </p:sp>
      <p:grpSp>
        <p:nvGrpSpPr>
          <p:cNvPr id="64" name="Gruppieren 63"/>
          <p:cNvGrpSpPr/>
          <p:nvPr/>
        </p:nvGrpSpPr>
        <p:grpSpPr bwMode="gray">
          <a:xfrm>
            <a:off x="-324680" y="771500"/>
            <a:ext cx="216030" cy="4176580"/>
            <a:chOff x="9252650" y="771500"/>
            <a:chExt cx="216030" cy="4176580"/>
          </a:xfrm>
        </p:grpSpPr>
        <p:cxnSp>
          <p:nvCxnSpPr>
            <p:cNvPr id="65" name="Gerade Verbindung 64"/>
            <p:cNvCxnSpPr/>
            <p:nvPr userDrawn="1"/>
          </p:nvCxnSpPr>
          <p:spPr bwMode="gray">
            <a:xfrm>
              <a:off x="9252650" y="9875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userDrawn="1"/>
          </p:nvCxnSpPr>
          <p:spPr bwMode="gray">
            <a:xfrm>
              <a:off x="9252650" y="77150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userDrawn="1"/>
          </p:nvCxnSpPr>
          <p:spPr bwMode="gray">
            <a:xfrm>
              <a:off x="9252650" y="494808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userDrawn="1"/>
          </p:nvCxnSpPr>
          <p:spPr bwMode="gray">
            <a:xfrm>
              <a:off x="9252650" y="48040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p:nvPr userDrawn="1"/>
          </p:nvCxnSpPr>
          <p:spPr bwMode="gray">
            <a:xfrm>
              <a:off x="9252650" y="415597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Gerade Verbindung 70"/>
            <p:cNvCxnSpPr/>
            <p:nvPr userDrawn="1"/>
          </p:nvCxnSpPr>
          <p:spPr bwMode="gray">
            <a:xfrm>
              <a:off x="9252650" y="40119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Gerade Verbindung 71"/>
            <p:cNvCxnSpPr/>
            <p:nvPr userDrawn="1"/>
          </p:nvCxnSpPr>
          <p:spPr bwMode="gray">
            <a:xfrm>
              <a:off x="9252650" y="336386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Gerade Verbindung 72"/>
            <p:cNvCxnSpPr/>
            <p:nvPr userDrawn="1"/>
          </p:nvCxnSpPr>
          <p:spPr bwMode="gray">
            <a:xfrm>
              <a:off x="9252650" y="32198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Gerade Verbindung 73"/>
            <p:cNvCxnSpPr/>
            <p:nvPr userDrawn="1"/>
          </p:nvCxnSpPr>
          <p:spPr bwMode="gray">
            <a:xfrm>
              <a:off x="9252650" y="25717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Gerade Verbindung 74"/>
            <p:cNvCxnSpPr/>
            <p:nvPr userDrawn="1"/>
          </p:nvCxnSpPr>
          <p:spPr bwMode="gray">
            <a:xfrm>
              <a:off x="9252650" y="242773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Gerade Verbindung 75"/>
            <p:cNvCxnSpPr/>
            <p:nvPr userDrawn="1"/>
          </p:nvCxnSpPr>
          <p:spPr bwMode="gray">
            <a:xfrm>
              <a:off x="9252650" y="177964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p:nvPr userDrawn="1"/>
          </p:nvCxnSpPr>
          <p:spPr bwMode="gray">
            <a:xfrm>
              <a:off x="9252650" y="163562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Gerade Verbindung 77"/>
            <p:cNvCxnSpPr/>
            <p:nvPr userDrawn="1"/>
          </p:nvCxnSpPr>
          <p:spPr bwMode="gray">
            <a:xfrm>
              <a:off x="9252650" y="4732050"/>
              <a:ext cx="216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6" name="Rechteck 65"/>
          <p:cNvSpPr/>
          <p:nvPr/>
        </p:nvSpPr>
        <p:spPr bwMode="gray">
          <a:xfrm>
            <a:off x="7524750" y="4948080"/>
            <a:ext cx="1295840" cy="144000"/>
          </a:xfrm>
          <a:prstGeom prst="rect">
            <a:avLst/>
          </a:prstGeom>
          <a:solidFill>
            <a:schemeClr val="bg1">
              <a:alpha val="0"/>
            </a:schemeClr>
          </a:solidFill>
          <a:ln w="9525">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r"/>
            <a:fld id="{FCBC2E87-33EB-478A-988F-F7C865AFDA8A}" type="slidenum">
              <a:rPr lang="en-US" sz="800">
                <a:solidFill>
                  <a:srgbClr val="928580"/>
                </a:solidFill>
              </a:rPr>
              <a:pPr algn="r"/>
              <a:t>‹#›</a:t>
            </a:fld>
            <a:endParaRPr lang="en-US" sz="800" dirty="0">
              <a:solidFill>
                <a:srgbClr val="928580"/>
              </a:solidFill>
            </a:endParaRPr>
          </a:p>
        </p:txBody>
      </p:sp>
      <p:sp>
        <p:nvSpPr>
          <p:cNvPr id="61" name="Rechteck 13"/>
          <p:cNvSpPr/>
          <p:nvPr/>
        </p:nvSpPr>
        <p:spPr bwMode="gray">
          <a:xfrm>
            <a:off x="107504" y="4929130"/>
            <a:ext cx="7056000" cy="144000"/>
          </a:xfrm>
          <a:prstGeom prst="rect">
            <a:avLst/>
          </a:prstGeom>
          <a:solidFill>
            <a:schemeClr val="bg1"/>
          </a:solidFill>
          <a:ln w="9525">
            <a:noFill/>
          </a:ln>
        </p:spPr>
        <p:txBody>
          <a:bodyPr lIns="0" tIns="0" rIns="0" bIns="0" anchor="ctr"/>
          <a:lstStyle/>
          <a:p>
            <a:pPr marL="0" lvl="8">
              <a:defRPr/>
            </a:pPr>
            <a:r>
              <a:rPr lang="en-US" sz="800" noProof="0" dirty="0" smtClean="0">
                <a:solidFill>
                  <a:schemeClr val="bg2"/>
                </a:solidFill>
                <a:latin typeface="Arial" pitchFamily="34" charset="0"/>
                <a:cs typeface="+mn-cs"/>
              </a:rPr>
              <a:t>© GfK Croatia | </a:t>
            </a:r>
            <a:r>
              <a:rPr lang="hr-HR" sz="800" noProof="0" dirty="0" smtClean="0">
                <a:solidFill>
                  <a:schemeClr val="bg2"/>
                </a:solidFill>
                <a:latin typeface="Arial" pitchFamily="34" charset="0"/>
                <a:cs typeface="+mn-cs"/>
              </a:rPr>
              <a:t>Sigurnost</a:t>
            </a:r>
            <a:r>
              <a:rPr lang="hr-HR" sz="800" baseline="0" noProof="0" dirty="0" smtClean="0">
                <a:solidFill>
                  <a:schemeClr val="bg2"/>
                </a:solidFill>
                <a:latin typeface="Arial" pitchFamily="34" charset="0"/>
                <a:cs typeface="+mn-cs"/>
              </a:rPr>
              <a:t> djece u prometu _ Izvještaj</a:t>
            </a:r>
            <a:r>
              <a:rPr lang="en-US" sz="800" noProof="0" dirty="0" smtClean="0">
                <a:solidFill>
                  <a:schemeClr val="bg2"/>
                </a:solidFill>
                <a:latin typeface="Arial" pitchFamily="34" charset="0"/>
                <a:cs typeface="+mn-cs"/>
              </a:rPr>
              <a:t> | </a:t>
            </a:r>
            <a:r>
              <a:rPr lang="hr-HR" sz="800" noProof="0" dirty="0" smtClean="0">
                <a:solidFill>
                  <a:schemeClr val="bg2"/>
                </a:solidFill>
                <a:latin typeface="Arial" pitchFamily="34" charset="0"/>
                <a:cs typeface="+mn-cs"/>
              </a:rPr>
              <a:t>Kvalitativno</a:t>
            </a:r>
            <a:r>
              <a:rPr lang="hr-HR" sz="800" baseline="0" noProof="0" dirty="0" smtClean="0">
                <a:solidFill>
                  <a:schemeClr val="bg2"/>
                </a:solidFill>
                <a:latin typeface="Arial" pitchFamily="34" charset="0"/>
                <a:cs typeface="+mn-cs"/>
              </a:rPr>
              <a:t> i kvantitativno istraživanje </a:t>
            </a:r>
            <a:r>
              <a:rPr lang="en-US" sz="800" noProof="0" dirty="0" smtClean="0">
                <a:solidFill>
                  <a:schemeClr val="bg2"/>
                </a:solidFill>
                <a:latin typeface="Arial" pitchFamily="34" charset="0"/>
                <a:cs typeface="+mn-cs"/>
              </a:rPr>
              <a:t> I </a:t>
            </a:r>
            <a:r>
              <a:rPr lang="hr-HR" sz="800" noProof="0" dirty="0" smtClean="0">
                <a:solidFill>
                  <a:schemeClr val="bg2"/>
                </a:solidFill>
                <a:latin typeface="Arial" pitchFamily="34" charset="0"/>
                <a:cs typeface="+mn-cs"/>
              </a:rPr>
              <a:t>studija izrađena za HAK</a:t>
            </a:r>
            <a:endParaRPr lang="en-US" sz="800" noProof="0" dirty="0">
              <a:solidFill>
                <a:schemeClr val="bg2"/>
              </a:solidFill>
              <a:latin typeface="Arial" pitchFamily="34" charset="0"/>
              <a:cs typeface="+mn-cs"/>
            </a:endParaRPr>
          </a:p>
        </p:txBody>
      </p:sp>
    </p:spTree>
    <p:extLst>
      <p:ext uri="{BB962C8B-B14F-4D97-AF65-F5344CB8AC3E}">
        <p14:creationId xmlns:p14="http://schemas.microsoft.com/office/powerpoint/2010/main" val="538924897"/>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75" r:id="rId3"/>
    <p:sldLayoutId id="2147483680" r:id="rId4"/>
  </p:sldLayoutIdLst>
  <p:timing>
    <p:tnLst>
      <p:par>
        <p:cTn id="1" dur="indefinite" restart="never" nodeType="tmRoot"/>
      </p:par>
    </p:tnLst>
  </p:timing>
  <p:hf hdr="0" ftr="0" dt="0"/>
  <p:txStyles>
    <p:titleStyle>
      <a:lvl1pPr algn="l" defTabSz="914400" rtl="0" eaLnBrk="1" latinLnBrk="0" hangingPunct="1">
        <a:spcBef>
          <a:spcPct val="0"/>
        </a:spcBef>
        <a:buNone/>
        <a:defRPr sz="2000" kern="1200">
          <a:solidFill>
            <a:schemeClr val="tx1"/>
          </a:solidFill>
          <a:latin typeface="Arial" pitchFamily="34"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Tx/>
        <a:buSzTx/>
        <a:buFont typeface="Arial" pitchFamily="34" charset="0"/>
        <a:buNone/>
        <a:tabLst/>
        <a:defRPr sz="1800" kern="1200">
          <a:solidFill>
            <a:schemeClr val="tx2"/>
          </a:solidFill>
          <a:latin typeface="Arial" pitchFamily="34" charset="0"/>
          <a:ea typeface="+mn-ea"/>
          <a:cs typeface="Arial" pitchFamily="34" charset="0"/>
        </a:defRPr>
      </a:lvl1pPr>
      <a:lvl2pPr marL="0" marR="0" indent="0" algn="l" defTabSz="914400" rtl="0" eaLnBrk="1" fontAlgn="auto" latinLnBrk="0" hangingPunct="1">
        <a:lnSpc>
          <a:spcPct val="100000"/>
        </a:lnSpc>
        <a:spcBef>
          <a:spcPts val="600"/>
        </a:spcBef>
        <a:spcAft>
          <a:spcPts val="0"/>
        </a:spcAft>
        <a:buClrTx/>
        <a:buSzTx/>
        <a:buFont typeface="Arial" pitchFamily="34" charset="0"/>
        <a:buNone/>
        <a:tabLst/>
        <a:defRPr sz="1600" kern="1200">
          <a:solidFill>
            <a:schemeClr val="tx1"/>
          </a:solidFill>
          <a:latin typeface="Arial" pitchFamily="34" charset="0"/>
          <a:ea typeface="+mn-ea"/>
          <a:cs typeface="Arial" pitchFamily="34" charset="0"/>
        </a:defRPr>
      </a:lvl2pPr>
      <a:lvl3pPr marL="180975"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3pPr>
      <a:lvl4pPr marL="360000"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4pPr>
      <a:lvl5pPr marL="540000"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5pPr>
      <a:lvl6pPr marL="540000"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6pPr>
      <a:lvl7pPr marL="540000"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7pPr>
      <a:lvl8pPr marL="540000" indent="-180000" algn="l" defTabSz="914400" rtl="0" eaLnBrk="1" latinLnBrk="0" hangingPunct="1">
        <a:spcBef>
          <a:spcPts val="300"/>
        </a:spcBef>
        <a:spcAft>
          <a:spcPts val="0"/>
        </a:spcAft>
        <a:buFont typeface="Arial" pitchFamily="34" charset="0"/>
        <a:buChar char="•"/>
        <a:defRPr sz="1600" kern="1200">
          <a:solidFill>
            <a:schemeClr val="tx1"/>
          </a:solidFill>
          <a:latin typeface="Arial" pitchFamily="34" charset="0"/>
          <a:ea typeface="+mn-ea"/>
          <a:cs typeface="Arial" pitchFamily="34" charset="0"/>
        </a:defRPr>
      </a:lvl8pPr>
      <a:lvl9pPr marL="540000" marR="0" indent="-180975" algn="l" defTabSz="914400" rtl="0" eaLnBrk="1" fontAlgn="auto" latinLnBrk="0" hangingPunct="1">
        <a:lnSpc>
          <a:spcPct val="100000"/>
        </a:lnSpc>
        <a:spcBef>
          <a:spcPts val="300"/>
        </a:spcBef>
        <a:spcAft>
          <a:spcPts val="0"/>
        </a:spcAft>
        <a:buClrTx/>
        <a:buSzTx/>
        <a:buFont typeface="Arial" pitchFamily="34" charset="0"/>
        <a:buChar char="•"/>
        <a:tabLst/>
        <a:defRPr sz="16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chart" Target="../charts/chart1.xml"/><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chart" Target="../charts/char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849" y="971550"/>
            <a:ext cx="8496301" cy="1008193"/>
          </a:xfrm>
        </p:spPr>
        <p:txBody>
          <a:bodyPr/>
          <a:lstStyle/>
          <a:p>
            <a:r>
              <a:rPr lang="hr-HR" dirty="0" smtClean="0"/>
              <a:t>Sigurnost djece u prometu</a:t>
            </a:r>
            <a:endParaRPr lang="en-US" sz="2500" dirty="0"/>
          </a:p>
        </p:txBody>
      </p:sp>
      <p:sp>
        <p:nvSpPr>
          <p:cNvPr id="5" name="Subtitle 2"/>
          <p:cNvSpPr>
            <a:spLocks noGrp="1"/>
          </p:cNvSpPr>
          <p:nvPr>
            <p:ph type="subTitle" idx="1"/>
          </p:nvPr>
        </p:nvSpPr>
        <p:spPr>
          <a:xfrm>
            <a:off x="395536" y="1995686"/>
            <a:ext cx="8496300" cy="1439863"/>
          </a:xfrm>
        </p:spPr>
        <p:txBody>
          <a:bodyPr wrap="square" numCol="1" compatLnSpc="1">
            <a:prstTxWarp prst="textNoShape">
              <a:avLst/>
            </a:prstTxWarp>
          </a:bodyPr>
          <a:lstStyle/>
          <a:p>
            <a:pPr eaLnBrk="1" hangingPunct="1">
              <a:spcAft>
                <a:spcPct val="0"/>
              </a:spcAft>
            </a:pPr>
            <a:r>
              <a:rPr lang="hr-HR" dirty="0" smtClean="0">
                <a:latin typeface="+mj-lt"/>
                <a:cs typeface="Arial" charset="0"/>
              </a:rPr>
              <a:t>NARUČITELJ ISTRAŽIVANJA: HAK</a:t>
            </a:r>
            <a:endParaRPr lang="en-US" dirty="0" smtClean="0">
              <a:latin typeface="+mj-lt"/>
              <a:cs typeface="Arial" charset="0"/>
            </a:endParaRPr>
          </a:p>
        </p:txBody>
      </p:sp>
    </p:spTree>
    <p:extLst>
      <p:ext uri="{BB962C8B-B14F-4D97-AF65-F5344CB8AC3E}">
        <p14:creationId xmlns:p14="http://schemas.microsoft.com/office/powerpoint/2010/main" val="3291196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5" name="Picture 13" descr="https://rmsbunkerblog.files.wordpress.com/2013/09/2013-market-research-tren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643758"/>
            <a:ext cx="1584176" cy="1584176"/>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1187624" y="2787774"/>
            <a:ext cx="1728192" cy="1474104"/>
            <a:chOff x="263231" y="1203598"/>
            <a:chExt cx="3810000" cy="3438526"/>
          </a:xfrm>
        </p:grpSpPr>
        <p:pic>
          <p:nvPicPr>
            <p:cNvPr id="20" name="Picture 2" descr="Rezultat slike za online qualitative rese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31" y="1203598"/>
              <a:ext cx="3810000" cy="343852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descr="Rezultat slike za hrvatska kart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373" y="2499742"/>
              <a:ext cx="1033716" cy="103371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p:cNvSpPr txBox="1"/>
          <p:nvPr/>
        </p:nvSpPr>
        <p:spPr>
          <a:xfrm>
            <a:off x="251520" y="898808"/>
            <a:ext cx="8568952" cy="1440160"/>
          </a:xfrm>
          <a:prstGeom prst="rect">
            <a:avLst/>
          </a:prstGeom>
          <a:noFill/>
        </p:spPr>
        <p:txBody>
          <a:bodyPr wrap="square" lIns="0" tIns="0" rIns="0" bIns="0" rtlCol="0">
            <a:noAutofit/>
          </a:bodyPr>
          <a:lstStyle/>
          <a:p>
            <a:pPr>
              <a:spcBef>
                <a:spcPts val="300"/>
              </a:spcBef>
            </a:pPr>
            <a:r>
              <a:rPr lang="hr-HR" dirty="0" smtClean="0">
                <a:latin typeface="Arial" pitchFamily="34" charset="0"/>
                <a:cs typeface="Arial" pitchFamily="34" charset="0"/>
              </a:rPr>
              <a:t>Da bismo dobili što kvalitetniji uvid u trenutnu situaciju sigurnosti djece u prometu (posebno na putu do škole i u blizini škole) proveli smo istraživanje koje se sastojalo od dva dijela: razgovor s roditeljima djece i anketa o sigurnosti djece u prometu. </a:t>
            </a:r>
          </a:p>
        </p:txBody>
      </p:sp>
      <p:sp>
        <p:nvSpPr>
          <p:cNvPr id="11" name="TextBox 10"/>
          <p:cNvSpPr txBox="1"/>
          <p:nvPr/>
        </p:nvSpPr>
        <p:spPr>
          <a:xfrm>
            <a:off x="611560" y="1851670"/>
            <a:ext cx="3096344" cy="974597"/>
          </a:xfrm>
          <a:prstGeom prst="rect">
            <a:avLst/>
          </a:prstGeom>
          <a:noFill/>
        </p:spPr>
        <p:txBody>
          <a:bodyPr wrap="square" lIns="0" tIns="0" rIns="0" bIns="0" rtlCol="0">
            <a:noAutofit/>
          </a:bodyPr>
          <a:lstStyle/>
          <a:p>
            <a:pPr algn="ctr">
              <a:spcBef>
                <a:spcPts val="300"/>
              </a:spcBef>
            </a:pPr>
            <a:r>
              <a:rPr lang="hr-HR" sz="1400" dirty="0" err="1" smtClean="0">
                <a:latin typeface="Arial" pitchFamily="34" charset="0"/>
                <a:cs typeface="Arial" pitchFamily="34" charset="0"/>
              </a:rPr>
              <a:t>Online</a:t>
            </a:r>
            <a:r>
              <a:rPr lang="hr-HR" sz="1400" dirty="0" smtClean="0">
                <a:latin typeface="Arial" pitchFamily="34" charset="0"/>
                <a:cs typeface="Arial" pitchFamily="34" charset="0"/>
              </a:rPr>
              <a:t> grupna diskusija dala je odgovore na pitanja </a:t>
            </a:r>
            <a:r>
              <a:rPr lang="hr-HR" sz="1400" b="1" dirty="0" smtClean="0">
                <a:solidFill>
                  <a:schemeClr val="accent1"/>
                </a:solidFill>
                <a:latin typeface="Arial" pitchFamily="34" charset="0"/>
                <a:cs typeface="Arial" pitchFamily="34" charset="0"/>
              </a:rPr>
              <a:t>S KOJIM </a:t>
            </a:r>
            <a:r>
              <a:rPr lang="hr-HR" sz="1400" dirty="0" smtClean="0">
                <a:latin typeface="Arial" pitchFamily="34" charset="0"/>
                <a:cs typeface="Arial" pitchFamily="34" charset="0"/>
              </a:rPr>
              <a:t>se sve problemima djeca susreću na putu do škole. </a:t>
            </a:r>
          </a:p>
        </p:txBody>
      </p:sp>
      <p:sp>
        <p:nvSpPr>
          <p:cNvPr id="12" name="Rectangle 11"/>
          <p:cNvSpPr/>
          <p:nvPr/>
        </p:nvSpPr>
        <p:spPr bwMode="gray">
          <a:xfrm>
            <a:off x="467544" y="1851670"/>
            <a:ext cx="3384376" cy="2884355"/>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6" name="Rectangle 25"/>
          <p:cNvSpPr/>
          <p:nvPr/>
        </p:nvSpPr>
        <p:spPr bwMode="gray">
          <a:xfrm>
            <a:off x="4932040" y="1854412"/>
            <a:ext cx="3384376" cy="2884355"/>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7" name="TextBox 26"/>
          <p:cNvSpPr txBox="1"/>
          <p:nvPr/>
        </p:nvSpPr>
        <p:spPr>
          <a:xfrm>
            <a:off x="5076056" y="1882845"/>
            <a:ext cx="3096344" cy="974597"/>
          </a:xfrm>
          <a:prstGeom prst="rect">
            <a:avLst/>
          </a:prstGeom>
          <a:noFill/>
        </p:spPr>
        <p:txBody>
          <a:bodyPr wrap="square" lIns="0" tIns="0" rIns="0" bIns="0" rtlCol="0">
            <a:noAutofit/>
          </a:bodyPr>
          <a:lstStyle/>
          <a:p>
            <a:pPr algn="ctr">
              <a:spcBef>
                <a:spcPts val="300"/>
              </a:spcBef>
            </a:pPr>
            <a:r>
              <a:rPr lang="hr-HR" sz="1400" dirty="0" err="1" smtClean="0">
                <a:latin typeface="Arial" pitchFamily="34" charset="0"/>
                <a:cs typeface="Arial" pitchFamily="34" charset="0"/>
              </a:rPr>
              <a:t>Online</a:t>
            </a:r>
            <a:r>
              <a:rPr lang="hr-HR" sz="1400" dirty="0" smtClean="0">
                <a:latin typeface="Arial" pitchFamily="34" charset="0"/>
                <a:cs typeface="Arial" pitchFamily="34" charset="0"/>
              </a:rPr>
              <a:t> anketiranje na većem uzorku dalo je odgovor na pitanje </a:t>
            </a:r>
            <a:r>
              <a:rPr lang="hr-HR" sz="1400" b="1" dirty="0" smtClean="0">
                <a:solidFill>
                  <a:schemeClr val="accent1"/>
                </a:solidFill>
                <a:latin typeface="Arial" pitchFamily="34" charset="0"/>
                <a:cs typeface="Arial" pitchFamily="34" charset="0"/>
              </a:rPr>
              <a:t>KOLIKO</a:t>
            </a:r>
            <a:r>
              <a:rPr lang="hr-HR" sz="1400" dirty="0" smtClean="0">
                <a:latin typeface="Arial" pitchFamily="34" charset="0"/>
                <a:cs typeface="Arial" pitchFamily="34" charset="0"/>
              </a:rPr>
              <a:t> je pojedini problem izražen u populaciji. </a:t>
            </a:r>
          </a:p>
        </p:txBody>
      </p:sp>
      <p:sp>
        <p:nvSpPr>
          <p:cNvPr id="13" name="Left-Right Arrow 12"/>
          <p:cNvSpPr/>
          <p:nvPr/>
        </p:nvSpPr>
        <p:spPr bwMode="gray">
          <a:xfrm>
            <a:off x="3491880" y="3075806"/>
            <a:ext cx="1800200" cy="718063"/>
          </a:xfrm>
          <a:prstGeom prst="leftRightArrow">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 name="TextBox 1"/>
          <p:cNvSpPr txBox="1"/>
          <p:nvPr/>
        </p:nvSpPr>
        <p:spPr>
          <a:xfrm>
            <a:off x="5004048" y="4515966"/>
            <a:ext cx="3312368" cy="288032"/>
          </a:xfrm>
          <a:prstGeom prst="rect">
            <a:avLst/>
          </a:prstGeom>
          <a:noFill/>
        </p:spPr>
        <p:txBody>
          <a:bodyPr wrap="square" lIns="0" tIns="0" rIns="0" bIns="0" rtlCol="0">
            <a:noAutofit/>
          </a:bodyPr>
          <a:lstStyle/>
          <a:p>
            <a:pPr algn="ctr">
              <a:spcBef>
                <a:spcPts val="300"/>
              </a:spcBef>
            </a:pPr>
            <a:r>
              <a:rPr lang="hr-HR" sz="1400" dirty="0" smtClean="0">
                <a:latin typeface="Arial" pitchFamily="34" charset="0"/>
                <a:cs typeface="Arial" pitchFamily="34" charset="0"/>
              </a:rPr>
              <a:t>n=243 (ruralno n= 78 / urbano n= 165)</a:t>
            </a:r>
          </a:p>
        </p:txBody>
      </p:sp>
      <p:sp>
        <p:nvSpPr>
          <p:cNvPr id="14" name="TextBox 13"/>
          <p:cNvSpPr txBox="1"/>
          <p:nvPr/>
        </p:nvSpPr>
        <p:spPr>
          <a:xfrm>
            <a:off x="467544" y="4515966"/>
            <a:ext cx="3384376" cy="288032"/>
          </a:xfrm>
          <a:prstGeom prst="rect">
            <a:avLst/>
          </a:prstGeom>
          <a:noFill/>
        </p:spPr>
        <p:txBody>
          <a:bodyPr wrap="square" lIns="0" tIns="0" rIns="0" bIns="0" rtlCol="0">
            <a:noAutofit/>
          </a:bodyPr>
          <a:lstStyle/>
          <a:p>
            <a:pPr algn="ctr">
              <a:spcBef>
                <a:spcPts val="300"/>
              </a:spcBef>
            </a:pPr>
            <a:r>
              <a:rPr lang="hr-HR" sz="1400" dirty="0" smtClean="0">
                <a:latin typeface="Arial" pitchFamily="34" charset="0"/>
                <a:cs typeface="Arial" pitchFamily="34" charset="0"/>
              </a:rPr>
              <a:t>14 sudionika iz urbanih i ruralnih područja</a:t>
            </a:r>
          </a:p>
        </p:txBody>
      </p:sp>
    </p:spTree>
    <p:extLst>
      <p:ext uri="{BB962C8B-B14F-4D97-AF65-F5344CB8AC3E}">
        <p14:creationId xmlns:p14="http://schemas.microsoft.com/office/powerpoint/2010/main" val="1412268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7848872" cy="575692"/>
          </a:xfrm>
        </p:spPr>
        <p:txBody>
          <a:bodyPr/>
          <a:lstStyle/>
          <a:p>
            <a:r>
              <a:rPr lang="hr-HR" sz="1800" dirty="0" err="1" smtClean="0"/>
              <a:t>Online</a:t>
            </a:r>
            <a:r>
              <a:rPr lang="hr-HR" sz="1800" dirty="0" smtClean="0"/>
              <a:t> kvalitativno istraživanje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263231" y="1203598"/>
            <a:ext cx="3810000" cy="3438526"/>
            <a:chOff x="263231" y="1203598"/>
            <a:chExt cx="3810000" cy="3438526"/>
          </a:xfrm>
        </p:grpSpPr>
        <p:pic>
          <p:nvPicPr>
            <p:cNvPr id="3074" name="Picture 2" descr="Rezultat slike za online qualitative re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31" y="1203598"/>
              <a:ext cx="3810000" cy="3438526"/>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Rezultat slike za hrvatska kart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373" y="2499742"/>
              <a:ext cx="1033716" cy="1033716"/>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p:cNvSpPr/>
          <p:nvPr/>
        </p:nvSpPr>
        <p:spPr>
          <a:xfrm>
            <a:off x="4283968" y="987574"/>
            <a:ext cx="4572000" cy="3785652"/>
          </a:xfrm>
          <a:prstGeom prst="rect">
            <a:avLst/>
          </a:prstGeom>
        </p:spPr>
        <p:txBody>
          <a:bodyPr>
            <a:spAutoFit/>
          </a:bodyPr>
          <a:lstStyle/>
          <a:p>
            <a:r>
              <a:rPr lang="hr-HR" sz="1200" dirty="0" err="1" smtClean="0">
                <a:solidFill>
                  <a:schemeClr val="accent1"/>
                </a:solidFill>
              </a:rPr>
              <a:t>Online</a:t>
            </a:r>
            <a:r>
              <a:rPr lang="hr-HR" sz="1200" dirty="0" smtClean="0">
                <a:solidFill>
                  <a:schemeClr val="accent1"/>
                </a:solidFill>
              </a:rPr>
              <a:t> grupna diskusija s roditeljima djece koja pohađaju niže razrede osnovne škole. </a:t>
            </a:r>
          </a:p>
          <a:p>
            <a:endParaRPr lang="hr-HR" sz="1200" dirty="0" smtClean="0"/>
          </a:p>
          <a:p>
            <a:r>
              <a:rPr lang="hr-HR" sz="1200" dirty="0" smtClean="0"/>
              <a:t>Na </a:t>
            </a:r>
            <a:r>
              <a:rPr lang="hr-HR" sz="1200" dirty="0" err="1" smtClean="0"/>
              <a:t>online</a:t>
            </a:r>
            <a:r>
              <a:rPr lang="hr-HR" sz="1200" dirty="0" smtClean="0"/>
              <a:t> diskusiju mogli su se uključiti samo pozvani sudionici. Tijekom dana, moderatori su sudionicima diskusije postavljali pitanja vezano uz zadanu temu i na taj način kreirali razgovor. Osim razgovora, roditelji su bili zamoljeni da slikaju prostor oko škole i dijelove za koje smatraju da su potencijalno problematični.</a:t>
            </a:r>
          </a:p>
          <a:p>
            <a:endParaRPr lang="hr-HR" sz="1200" dirty="0" smtClean="0">
              <a:solidFill>
                <a:schemeClr val="accent1"/>
              </a:solidFill>
            </a:endParaRPr>
          </a:p>
          <a:p>
            <a:r>
              <a:rPr lang="hr-HR" sz="1200" dirty="0" smtClean="0">
                <a:solidFill>
                  <a:schemeClr val="accent1"/>
                </a:solidFill>
              </a:rPr>
              <a:t>Teme </a:t>
            </a:r>
            <a:r>
              <a:rPr lang="hr-HR" sz="1200" dirty="0" err="1" smtClean="0">
                <a:solidFill>
                  <a:schemeClr val="accent1"/>
                </a:solidFill>
              </a:rPr>
              <a:t>online</a:t>
            </a:r>
            <a:r>
              <a:rPr lang="hr-HR" sz="1200" dirty="0" smtClean="0">
                <a:solidFill>
                  <a:schemeClr val="accent1"/>
                </a:solidFill>
              </a:rPr>
              <a:t> grupne diskusije bile su: </a:t>
            </a:r>
          </a:p>
          <a:p>
            <a:pPr marL="171450" indent="-171450">
              <a:buFont typeface="Arial" pitchFamily="34" charset="0"/>
              <a:buChar char="•"/>
            </a:pPr>
            <a:r>
              <a:rPr lang="hr-HR" sz="1200" dirty="0" smtClean="0"/>
              <a:t>Načini odlaska u školu i potencijalni problemi u prometu</a:t>
            </a:r>
          </a:p>
          <a:p>
            <a:pPr marL="171450" indent="-171450">
              <a:buFont typeface="Arial" pitchFamily="34" charset="0"/>
              <a:buChar char="•"/>
            </a:pPr>
            <a:r>
              <a:rPr lang="hr-HR" sz="1200" dirty="0" smtClean="0"/>
              <a:t>Postojanje prometne signalizacije</a:t>
            </a:r>
          </a:p>
          <a:p>
            <a:pPr marL="171450" indent="-171450">
              <a:buFont typeface="Arial" pitchFamily="34" charset="0"/>
              <a:buChar char="•"/>
            </a:pPr>
            <a:r>
              <a:rPr lang="hr-HR" sz="1200" dirty="0" smtClean="0"/>
              <a:t>Ponašanje djece u prometu (način prelaska ceste, ponašanje djece na nogostupu…)</a:t>
            </a:r>
          </a:p>
          <a:p>
            <a:pPr marL="171450" indent="-171450">
              <a:buFont typeface="Arial" pitchFamily="34" charset="0"/>
              <a:buChar char="•"/>
            </a:pPr>
            <a:r>
              <a:rPr lang="hr-HR" sz="1200" dirty="0" smtClean="0"/>
              <a:t>Ponašanje roditelja u prometu (način na koji vode djecu u školu, parkiranje, izlazak djece iz automobila…)</a:t>
            </a:r>
          </a:p>
          <a:p>
            <a:pPr marL="171450" indent="-171450">
              <a:buFont typeface="Arial" pitchFamily="34" charset="0"/>
              <a:buChar char="•"/>
            </a:pPr>
            <a:r>
              <a:rPr lang="hr-HR" sz="1200" dirty="0" smtClean="0"/>
              <a:t>Edukacija od strane roditelja i od strane stručnih službi</a:t>
            </a:r>
          </a:p>
          <a:p>
            <a:endParaRPr lang="hr-HR" sz="1200" dirty="0" smtClean="0"/>
          </a:p>
          <a:p>
            <a:r>
              <a:rPr lang="hr-HR" sz="800" dirty="0" smtClean="0"/>
              <a:t>U istraživanju su sudjelovali roditelji djece koja žive u urbanim područjima (veći gradovi i kvartovi s pretežno stambenim zgradama) i roditelji djece iz ruralnih područja (manji gradovi i kvartovi s obiteljskim kućama)</a:t>
            </a:r>
            <a:endParaRPr lang="hr-HR" sz="800" dirty="0"/>
          </a:p>
        </p:txBody>
      </p:sp>
    </p:spTree>
    <p:extLst>
      <p:ext uri="{BB962C8B-B14F-4D97-AF65-F5344CB8AC3E}">
        <p14:creationId xmlns:p14="http://schemas.microsoft.com/office/powerpoint/2010/main" val="2688565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7848872" cy="575692"/>
          </a:xfrm>
        </p:spPr>
        <p:txBody>
          <a:bodyPr/>
          <a:lstStyle/>
          <a:p>
            <a:r>
              <a:rPr lang="hr-HR" sz="1800" dirty="0" err="1" smtClean="0"/>
              <a:t>Online</a:t>
            </a:r>
            <a:r>
              <a:rPr lang="hr-HR" sz="1800" dirty="0" smtClean="0"/>
              <a:t> kvantitativno istraživanje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 name="Object 1"/>
          <p:cNvGraphicFramePr>
            <a:graphicFrameLocks noChangeAspect="1"/>
          </p:cNvGraphicFramePr>
          <p:nvPr>
            <p:extLst>
              <p:ext uri="{D42A27DB-BD31-4B8C-83A1-F6EECF244321}">
                <p14:modId xmlns:p14="http://schemas.microsoft.com/office/powerpoint/2010/main" val="1387749180"/>
              </p:ext>
            </p:extLst>
          </p:nvPr>
        </p:nvGraphicFramePr>
        <p:xfrm>
          <a:off x="179512" y="1491630"/>
          <a:ext cx="5600700" cy="2867025"/>
        </p:xfrm>
        <a:graphic>
          <a:graphicData uri="http://schemas.openxmlformats.org/presentationml/2006/ole">
            <mc:AlternateContent xmlns:mc="http://schemas.openxmlformats.org/markup-compatibility/2006">
              <mc:Choice xmlns:v="urn:schemas-microsoft-com:vml" Requires="v">
                <p:oleObj spid="_x0000_s2082" name="Worksheet" r:id="rId3" imgW="5600700" imgH="2866935" progId="Excel.Sheet.12">
                  <p:embed/>
                </p:oleObj>
              </mc:Choice>
              <mc:Fallback>
                <p:oleObj name="Worksheet" r:id="rId3" imgW="5600700" imgH="2866935" progId="Excel.Sheet.12">
                  <p:embed/>
                  <p:pic>
                    <p:nvPicPr>
                      <p:cNvPr id="0" name=""/>
                      <p:cNvPicPr/>
                      <p:nvPr/>
                    </p:nvPicPr>
                    <p:blipFill>
                      <a:blip r:embed="rId4"/>
                      <a:stretch>
                        <a:fillRect/>
                      </a:stretch>
                    </p:blipFill>
                    <p:spPr>
                      <a:xfrm>
                        <a:off x="179512" y="1491630"/>
                        <a:ext cx="5600700" cy="2867025"/>
                      </a:xfrm>
                      <a:prstGeom prst="rect">
                        <a:avLst/>
                      </a:prstGeom>
                    </p:spPr>
                  </p:pic>
                </p:oleObj>
              </mc:Fallback>
            </mc:AlternateContent>
          </a:graphicData>
        </a:graphic>
      </p:graphicFrame>
      <p:sp>
        <p:nvSpPr>
          <p:cNvPr id="3" name="Rectangle 2"/>
          <p:cNvSpPr/>
          <p:nvPr/>
        </p:nvSpPr>
        <p:spPr>
          <a:xfrm>
            <a:off x="6039704" y="1131590"/>
            <a:ext cx="2915816" cy="3231654"/>
          </a:xfrm>
          <a:prstGeom prst="rect">
            <a:avLst/>
          </a:prstGeom>
        </p:spPr>
        <p:txBody>
          <a:bodyPr wrap="square">
            <a:spAutoFit/>
          </a:bodyPr>
          <a:lstStyle/>
          <a:p>
            <a:pPr marL="0" lvl="1"/>
            <a:r>
              <a:rPr lang="hr-HR" sz="1200" b="1" dirty="0" err="1">
                <a:solidFill>
                  <a:schemeClr val="accent1"/>
                </a:solidFill>
              </a:rPr>
              <a:t>Online</a:t>
            </a:r>
            <a:r>
              <a:rPr lang="hr-HR" sz="1200" b="1" dirty="0">
                <a:solidFill>
                  <a:schemeClr val="accent1"/>
                </a:solidFill>
              </a:rPr>
              <a:t> anketa s roditeljima djece koja pohađaju niže razrede osnovne škole:</a:t>
            </a:r>
          </a:p>
          <a:p>
            <a:pPr marL="0" lvl="1"/>
            <a:endParaRPr lang="hr-HR" sz="1200" dirty="0" smtClean="0">
              <a:solidFill>
                <a:schemeClr val="tx1">
                  <a:lumMod val="75000"/>
                  <a:lumOff val="25000"/>
                </a:schemeClr>
              </a:solidFill>
            </a:endParaRPr>
          </a:p>
          <a:p>
            <a:pPr marL="0" lvl="1"/>
            <a:endParaRPr lang="hr-HR" sz="1200" dirty="0">
              <a:solidFill>
                <a:schemeClr val="tx1">
                  <a:lumMod val="75000"/>
                  <a:lumOff val="25000"/>
                </a:schemeClr>
              </a:solidFill>
            </a:endParaRPr>
          </a:p>
          <a:p>
            <a:pPr marL="0" lvl="1"/>
            <a:r>
              <a:rPr lang="hr-HR" sz="1200" dirty="0" smtClean="0">
                <a:solidFill>
                  <a:schemeClr val="accent1"/>
                </a:solidFill>
              </a:rPr>
              <a:t>Osnovne </a:t>
            </a:r>
            <a:r>
              <a:rPr lang="hr-HR" sz="1200" dirty="0">
                <a:solidFill>
                  <a:schemeClr val="accent1"/>
                </a:solidFill>
              </a:rPr>
              <a:t>teme upitnika</a:t>
            </a:r>
            <a:r>
              <a:rPr lang="hr-HR" sz="1200" dirty="0" smtClean="0">
                <a:solidFill>
                  <a:schemeClr val="accent1"/>
                </a:solidFill>
              </a:rPr>
              <a:t>:</a:t>
            </a:r>
          </a:p>
          <a:p>
            <a:pPr marL="0" lvl="1"/>
            <a:endParaRPr lang="hr-HR" sz="1200" dirty="0">
              <a:solidFill>
                <a:schemeClr val="tx1">
                  <a:lumMod val="75000"/>
                  <a:lumOff val="25000"/>
                </a:schemeClr>
              </a:solidFill>
            </a:endParaRPr>
          </a:p>
          <a:p>
            <a:pPr marL="0" lvl="1">
              <a:buFont typeface="Arial" panose="020B0604020202020204" pitchFamily="34" charset="0"/>
              <a:buChar char="•"/>
            </a:pPr>
            <a:r>
              <a:rPr lang="hr-HR" sz="1200" dirty="0"/>
              <a:t>Definiranje osnovnih problema djece u prometu </a:t>
            </a:r>
          </a:p>
          <a:p>
            <a:pPr marL="0" lvl="1">
              <a:buFont typeface="Arial" panose="020B0604020202020204" pitchFamily="34" charset="0"/>
              <a:buChar char="•"/>
            </a:pPr>
            <a:r>
              <a:rPr lang="hr-HR" sz="1200" dirty="0"/>
              <a:t>Procjena sigurnosti djece vezano uz: signalizaciju, infrastrukturu, ponašanje roditelja, ponašanje </a:t>
            </a:r>
            <a:r>
              <a:rPr lang="hr-HR" sz="1200" dirty="0" smtClean="0"/>
              <a:t>djece</a:t>
            </a:r>
          </a:p>
          <a:p>
            <a:pPr marL="0" lvl="1">
              <a:buFont typeface="Arial" panose="020B0604020202020204" pitchFamily="34" charset="0"/>
              <a:buChar char="•"/>
            </a:pPr>
            <a:endParaRPr lang="hr-HR" sz="1200" dirty="0"/>
          </a:p>
          <a:p>
            <a:pPr marL="0" lvl="1"/>
            <a:endParaRPr lang="hr-HR" sz="1200" dirty="0"/>
          </a:p>
          <a:p>
            <a:pPr marL="0" lvl="1"/>
            <a:r>
              <a:rPr lang="hr-HR" sz="1200" dirty="0"/>
              <a:t>Teme upitnika i konkretna pitanja za roditelje će </a:t>
            </a:r>
            <a:r>
              <a:rPr lang="hr-HR" sz="1200" dirty="0" smtClean="0"/>
              <a:t>pripremio je GfK </a:t>
            </a:r>
            <a:r>
              <a:rPr lang="hr-HR" sz="1200" dirty="0"/>
              <a:t>u suradnji s </a:t>
            </a:r>
            <a:r>
              <a:rPr lang="hr-HR" sz="1200" dirty="0" smtClean="0"/>
              <a:t>klijentom.</a:t>
            </a:r>
            <a:endParaRPr lang="hr-HR" sz="1200" dirty="0"/>
          </a:p>
        </p:txBody>
      </p:sp>
      <p:sp>
        <p:nvSpPr>
          <p:cNvPr id="4" name="TextBox 3"/>
          <p:cNvSpPr txBox="1"/>
          <p:nvPr/>
        </p:nvSpPr>
        <p:spPr>
          <a:xfrm>
            <a:off x="179512" y="1150372"/>
            <a:ext cx="4968552" cy="288032"/>
          </a:xfrm>
          <a:prstGeom prst="rect">
            <a:avLst/>
          </a:prstGeom>
          <a:noFill/>
        </p:spPr>
        <p:txBody>
          <a:bodyPr wrap="square" lIns="0" tIns="0" rIns="0" bIns="0" rtlCol="0">
            <a:noAutofit/>
          </a:bodyPr>
          <a:lstStyle/>
          <a:p>
            <a:pPr>
              <a:spcBef>
                <a:spcPts val="300"/>
              </a:spcBef>
            </a:pPr>
            <a:r>
              <a:rPr lang="hr-HR" sz="1200" dirty="0" smtClean="0">
                <a:solidFill>
                  <a:schemeClr val="accent1"/>
                </a:solidFill>
                <a:latin typeface="Arial" pitchFamily="34" charset="0"/>
                <a:cs typeface="Arial" pitchFamily="34" charset="0"/>
              </a:rPr>
              <a:t>STRUKTURA UZORKA OBZIROM NA RAZLIČITE PARAMETRE</a:t>
            </a:r>
          </a:p>
        </p:txBody>
      </p:sp>
    </p:spTree>
    <p:extLst>
      <p:ext uri="{BB962C8B-B14F-4D97-AF65-F5344CB8AC3E}">
        <p14:creationId xmlns:p14="http://schemas.microsoft.com/office/powerpoint/2010/main" val="4156981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87219" cy="575692"/>
          </a:xfrm>
        </p:spPr>
        <p:txBody>
          <a:bodyPr/>
          <a:lstStyle/>
          <a:p>
            <a:r>
              <a:rPr lang="hr-HR" sz="1800" dirty="0" smtClean="0"/>
              <a:t>Sigurnost u cestovnom prometu – procjena važnosti sigurnosti djece u prometu u odnosu na neke druge faktore</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bwMode="gray">
          <a:xfrm>
            <a:off x="395536" y="3507854"/>
            <a:ext cx="1620000" cy="9720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Najčešći rang:</a:t>
            </a:r>
          </a:p>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1 (42%)</a:t>
            </a:r>
          </a:p>
        </p:txBody>
      </p:sp>
      <p:sp>
        <p:nvSpPr>
          <p:cNvPr id="7" name="Rectangle 6"/>
          <p:cNvSpPr/>
          <p:nvPr/>
        </p:nvSpPr>
        <p:spPr bwMode="gray">
          <a:xfrm>
            <a:off x="2060766" y="3543854"/>
            <a:ext cx="1620000" cy="936000"/>
          </a:xfrm>
          <a:prstGeom prst="rect">
            <a:avLst/>
          </a:prstGeom>
          <a:solidFill>
            <a:srgbClr val="004186">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Najčešći rang: 2 (35%)</a:t>
            </a:r>
          </a:p>
        </p:txBody>
      </p:sp>
      <p:sp>
        <p:nvSpPr>
          <p:cNvPr id="8" name="Rectangle 7"/>
          <p:cNvSpPr/>
          <p:nvPr/>
        </p:nvSpPr>
        <p:spPr bwMode="gray">
          <a:xfrm>
            <a:off x="3725996" y="3795854"/>
            <a:ext cx="1620000" cy="684000"/>
          </a:xfrm>
          <a:prstGeom prst="rect">
            <a:avLst/>
          </a:prstGeom>
          <a:solidFill>
            <a:srgbClr val="004186">
              <a:alpha val="6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Najčešći rang:</a:t>
            </a:r>
          </a:p>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3 (38%)</a:t>
            </a:r>
          </a:p>
        </p:txBody>
      </p:sp>
      <p:sp>
        <p:nvSpPr>
          <p:cNvPr id="9" name="Rectangle 8"/>
          <p:cNvSpPr/>
          <p:nvPr/>
        </p:nvSpPr>
        <p:spPr bwMode="gray">
          <a:xfrm>
            <a:off x="5391226" y="3867854"/>
            <a:ext cx="1620000" cy="612000"/>
          </a:xfrm>
          <a:prstGeom prst="rect">
            <a:avLst/>
          </a:prstGeom>
          <a:solidFill>
            <a:srgbClr val="004186">
              <a:alpha val="4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Najčešći rang:</a:t>
            </a:r>
          </a:p>
          <a:p>
            <a:pPr marL="0" indent="0" algn="ctr">
              <a:spcBef>
                <a:spcPts val="300"/>
              </a:spcBef>
              <a:buFont typeface="Courier New" pitchFamily="49" charset="0"/>
              <a:buNone/>
            </a:pPr>
            <a:r>
              <a:rPr lang="hr-HR" sz="1600" dirty="0" smtClean="0">
                <a:solidFill>
                  <a:schemeClr val="bg1"/>
                </a:solidFill>
                <a:latin typeface="Arial" pitchFamily="34" charset="0"/>
                <a:cs typeface="Arial" pitchFamily="34" charset="0"/>
              </a:rPr>
              <a:t>5 (30%)</a:t>
            </a:r>
          </a:p>
        </p:txBody>
      </p:sp>
      <p:sp>
        <p:nvSpPr>
          <p:cNvPr id="11" name="Rectangle 10"/>
          <p:cNvSpPr/>
          <p:nvPr/>
        </p:nvSpPr>
        <p:spPr bwMode="gray">
          <a:xfrm>
            <a:off x="7056456" y="4083854"/>
            <a:ext cx="1620000" cy="396000"/>
          </a:xfrm>
          <a:prstGeom prst="rect">
            <a:avLst/>
          </a:prstGeom>
          <a:solidFill>
            <a:schemeClr val="accent1">
              <a:alpha val="2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hr-HR" sz="1600" dirty="0" smtClean="0">
                <a:solidFill>
                  <a:schemeClr val="tx1"/>
                </a:solidFill>
                <a:latin typeface="Arial" pitchFamily="34" charset="0"/>
                <a:cs typeface="Arial" pitchFamily="34" charset="0"/>
              </a:rPr>
              <a:t>5 (43%)</a:t>
            </a:r>
          </a:p>
        </p:txBody>
      </p:sp>
      <p:cxnSp>
        <p:nvCxnSpPr>
          <p:cNvPr id="5" name="Straight Connector 4"/>
          <p:cNvCxnSpPr/>
          <p:nvPr/>
        </p:nvCxnSpPr>
        <p:spPr>
          <a:xfrm flipV="1">
            <a:off x="251520" y="2679854"/>
            <a:ext cx="0" cy="1800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060766" y="3219822"/>
            <a:ext cx="1620000" cy="288032"/>
          </a:xfrm>
          <a:prstGeom prst="rect">
            <a:avLst/>
          </a:prstGeom>
          <a:noFill/>
        </p:spPr>
        <p:txBody>
          <a:bodyPr wrap="square" lIns="0" tIns="0" rIns="0" bIns="0" rtlCol="0" anchor="b">
            <a:noAutofit/>
          </a:bodyPr>
          <a:lstStyle/>
          <a:p>
            <a:pPr algn="ctr">
              <a:spcBef>
                <a:spcPts val="300"/>
              </a:spcBef>
            </a:pPr>
            <a:r>
              <a:rPr lang="hr-HR" sz="1000" b="1" dirty="0" smtClean="0">
                <a:solidFill>
                  <a:schemeClr val="accent1"/>
                </a:solidFill>
                <a:latin typeface="Arial" pitchFamily="34" charset="0"/>
                <a:cs typeface="Arial" pitchFamily="34" charset="0"/>
              </a:rPr>
              <a:t>SIGURNOST U PROMETU</a:t>
            </a:r>
          </a:p>
        </p:txBody>
      </p:sp>
      <p:sp>
        <p:nvSpPr>
          <p:cNvPr id="16" name="TextBox 15"/>
          <p:cNvSpPr txBox="1"/>
          <p:nvPr/>
        </p:nvSpPr>
        <p:spPr>
          <a:xfrm>
            <a:off x="395536" y="3219358"/>
            <a:ext cx="1620000" cy="288032"/>
          </a:xfrm>
          <a:prstGeom prst="rect">
            <a:avLst/>
          </a:prstGeom>
          <a:noFill/>
        </p:spPr>
        <p:txBody>
          <a:bodyPr wrap="square" lIns="0" tIns="0" rIns="0" bIns="0" rtlCol="0" anchor="b">
            <a:noAutofit/>
          </a:bodyPr>
          <a:lstStyle/>
          <a:p>
            <a:pPr algn="ctr">
              <a:spcBef>
                <a:spcPts val="300"/>
              </a:spcBef>
            </a:pPr>
            <a:r>
              <a:rPr lang="hr-HR" sz="1000" b="1" dirty="0" smtClean="0">
                <a:solidFill>
                  <a:schemeClr val="accent1"/>
                </a:solidFill>
                <a:latin typeface="Arial" pitchFamily="34" charset="0"/>
                <a:cs typeface="Arial" pitchFamily="34" charset="0"/>
              </a:rPr>
              <a:t>BOLEST</a:t>
            </a:r>
          </a:p>
        </p:txBody>
      </p:sp>
      <p:sp>
        <p:nvSpPr>
          <p:cNvPr id="17" name="TextBox 16"/>
          <p:cNvSpPr txBox="1"/>
          <p:nvPr/>
        </p:nvSpPr>
        <p:spPr>
          <a:xfrm>
            <a:off x="3725996" y="3515774"/>
            <a:ext cx="1620000" cy="288032"/>
          </a:xfrm>
          <a:prstGeom prst="rect">
            <a:avLst/>
          </a:prstGeom>
          <a:noFill/>
        </p:spPr>
        <p:txBody>
          <a:bodyPr wrap="square" lIns="0" tIns="0" rIns="0" bIns="0" rtlCol="0" anchor="b">
            <a:noAutofit/>
          </a:bodyPr>
          <a:lstStyle/>
          <a:p>
            <a:pPr algn="ctr">
              <a:spcBef>
                <a:spcPts val="300"/>
              </a:spcBef>
            </a:pPr>
            <a:r>
              <a:rPr lang="hr-HR" sz="1000" b="1" dirty="0" smtClean="0">
                <a:solidFill>
                  <a:schemeClr val="accent1"/>
                </a:solidFill>
                <a:latin typeface="Arial" pitchFamily="34" charset="0"/>
                <a:cs typeface="Arial" pitchFamily="34" charset="0"/>
              </a:rPr>
              <a:t>BULLYING U ŠKOLI</a:t>
            </a:r>
          </a:p>
        </p:txBody>
      </p:sp>
      <p:sp>
        <p:nvSpPr>
          <p:cNvPr id="18" name="TextBox 17"/>
          <p:cNvSpPr txBox="1"/>
          <p:nvPr/>
        </p:nvSpPr>
        <p:spPr>
          <a:xfrm>
            <a:off x="5390747" y="3578684"/>
            <a:ext cx="1620000" cy="288032"/>
          </a:xfrm>
          <a:prstGeom prst="rect">
            <a:avLst/>
          </a:prstGeom>
          <a:noFill/>
        </p:spPr>
        <p:txBody>
          <a:bodyPr wrap="square" lIns="0" tIns="0" rIns="0" bIns="0" rtlCol="0" anchor="b">
            <a:noAutofit/>
          </a:bodyPr>
          <a:lstStyle/>
          <a:p>
            <a:pPr algn="ctr">
              <a:spcBef>
                <a:spcPts val="300"/>
              </a:spcBef>
            </a:pPr>
            <a:r>
              <a:rPr lang="hr-HR" sz="1000" b="1" dirty="0" smtClean="0">
                <a:solidFill>
                  <a:schemeClr val="accent1"/>
                </a:solidFill>
                <a:latin typeface="Arial" pitchFamily="34" charset="0"/>
                <a:cs typeface="Arial" pitchFamily="34" charset="0"/>
              </a:rPr>
              <a:t>OBITELJSKA HARMONIJA</a:t>
            </a:r>
          </a:p>
        </p:txBody>
      </p:sp>
      <p:sp>
        <p:nvSpPr>
          <p:cNvPr id="19" name="TextBox 18"/>
          <p:cNvSpPr txBox="1"/>
          <p:nvPr/>
        </p:nvSpPr>
        <p:spPr>
          <a:xfrm>
            <a:off x="7040106" y="3803342"/>
            <a:ext cx="1636350" cy="288032"/>
          </a:xfrm>
          <a:prstGeom prst="rect">
            <a:avLst/>
          </a:prstGeom>
          <a:noFill/>
        </p:spPr>
        <p:txBody>
          <a:bodyPr wrap="square" lIns="0" tIns="0" rIns="0" bIns="0" rtlCol="0" anchor="b">
            <a:noAutofit/>
          </a:bodyPr>
          <a:lstStyle/>
          <a:p>
            <a:pPr algn="ctr">
              <a:spcBef>
                <a:spcPts val="300"/>
              </a:spcBef>
            </a:pPr>
            <a:r>
              <a:rPr lang="hr-HR" sz="1000" b="1" dirty="0" smtClean="0">
                <a:solidFill>
                  <a:schemeClr val="accent1"/>
                </a:solidFill>
                <a:latin typeface="Arial" pitchFamily="34" charset="0"/>
                <a:cs typeface="Arial" pitchFamily="34" charset="0"/>
              </a:rPr>
              <a:t>STRUČNOST PROFESORA</a:t>
            </a:r>
          </a:p>
        </p:txBody>
      </p:sp>
      <p:sp>
        <p:nvSpPr>
          <p:cNvPr id="13" name="TextBox 12"/>
          <p:cNvSpPr txBox="1"/>
          <p:nvPr/>
        </p:nvSpPr>
        <p:spPr>
          <a:xfrm>
            <a:off x="323528" y="1059582"/>
            <a:ext cx="8496944" cy="2087768"/>
          </a:xfrm>
          <a:prstGeom prst="rect">
            <a:avLst/>
          </a:prstGeom>
          <a:noFill/>
        </p:spPr>
        <p:txBody>
          <a:bodyPr wrap="square" lIns="0" tIns="0" rIns="0" bIns="0" rtlCol="0">
            <a:noAutofit/>
          </a:bodyPr>
          <a:lstStyle/>
          <a:p>
            <a:pPr>
              <a:spcBef>
                <a:spcPts val="300"/>
              </a:spcBef>
            </a:pPr>
            <a:r>
              <a:rPr lang="hr-HR" sz="1400" dirty="0" smtClean="0">
                <a:latin typeface="Arial" pitchFamily="34" charset="0"/>
                <a:cs typeface="Arial" pitchFamily="34" charset="0"/>
              </a:rPr>
              <a:t>Roditelji su potencijalne probleme s kojima se djeca susreću rangirali s obzirom koliko su im važni. U odnosu na procjenjivane faktore, sigurnost djece u prometu se nalazi na visokom drugom mjestu i procijenjena je važnijom od </a:t>
            </a:r>
            <a:r>
              <a:rPr lang="hr-HR" sz="1400" dirty="0" err="1" smtClean="0">
                <a:latin typeface="Arial" pitchFamily="34" charset="0"/>
                <a:cs typeface="Arial" pitchFamily="34" charset="0"/>
              </a:rPr>
              <a:t>bullynga</a:t>
            </a:r>
            <a:r>
              <a:rPr lang="hr-HR" sz="1400" dirty="0" smtClean="0">
                <a:latin typeface="Arial" pitchFamily="34" charset="0"/>
                <a:cs typeface="Arial" pitchFamily="34" charset="0"/>
              </a:rPr>
              <a:t> u školi, obiteljske harmonije ili stručnosti profesora.</a:t>
            </a:r>
          </a:p>
          <a:p>
            <a:pPr>
              <a:spcBef>
                <a:spcPts val="300"/>
              </a:spcBef>
            </a:pPr>
            <a:endParaRPr lang="hr-HR" sz="1400" dirty="0" smtClean="0">
              <a:latin typeface="Arial" pitchFamily="34" charset="0"/>
              <a:cs typeface="Arial" pitchFamily="34" charset="0"/>
            </a:endParaRPr>
          </a:p>
          <a:p>
            <a:pPr>
              <a:spcBef>
                <a:spcPts val="300"/>
              </a:spcBef>
            </a:pPr>
            <a:r>
              <a:rPr lang="hr-HR" sz="1400" dirty="0" smtClean="0">
                <a:latin typeface="Arial" pitchFamily="34" charset="0"/>
                <a:cs typeface="Arial" pitchFamily="34" charset="0"/>
              </a:rPr>
              <a:t>Koliko je ova tema važna pokazuje i podatak da:</a:t>
            </a:r>
            <a:endParaRPr lang="hr-HR" sz="1400" dirty="0">
              <a:latin typeface="Arial" pitchFamily="34" charset="0"/>
              <a:cs typeface="Arial" pitchFamily="34" charset="0"/>
            </a:endParaRPr>
          </a:p>
          <a:p>
            <a:pPr marL="285750" indent="-285750">
              <a:spcBef>
                <a:spcPts val="300"/>
              </a:spcBef>
              <a:buFont typeface="Arial" pitchFamily="34" charset="0"/>
              <a:buChar char="•"/>
            </a:pPr>
            <a:r>
              <a:rPr lang="hr-HR" sz="1400" dirty="0" smtClean="0">
                <a:latin typeface="Arial" pitchFamily="34" charset="0"/>
                <a:cs typeface="Arial" pitchFamily="34" charset="0"/>
              </a:rPr>
              <a:t>¼ roditelja (24%) procjenjuju da je sigurnost djece u prometu najvažnija u usporedbi s ostalim faktorima</a:t>
            </a:r>
          </a:p>
          <a:p>
            <a:pPr marL="285750" indent="-285750">
              <a:spcBef>
                <a:spcPts val="300"/>
              </a:spcBef>
              <a:buFont typeface="Arial" pitchFamily="34" charset="0"/>
              <a:buChar char="•"/>
            </a:pPr>
            <a:r>
              <a:rPr lang="hr-HR" sz="1400" dirty="0" smtClean="0">
                <a:latin typeface="Arial" pitchFamily="34" charset="0"/>
                <a:cs typeface="Arial" pitchFamily="34" charset="0"/>
              </a:rPr>
              <a:t>35% roditelja, rangiralo je važnost sigurnosti na drugo mjesto (nakon bolesti djeteta).</a:t>
            </a:r>
          </a:p>
          <a:p>
            <a:pPr>
              <a:spcBef>
                <a:spcPts val="300"/>
              </a:spcBef>
            </a:pPr>
            <a:endParaRPr lang="hr-HR" sz="1400" dirty="0">
              <a:latin typeface="Arial" pitchFamily="34" charset="0"/>
              <a:cs typeface="Arial" pitchFamily="34" charset="0"/>
            </a:endParaRPr>
          </a:p>
        </p:txBody>
      </p:sp>
      <p:sp>
        <p:nvSpPr>
          <p:cNvPr id="21" name="TextBox 20"/>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Tree>
    <p:extLst>
      <p:ext uri="{BB962C8B-B14F-4D97-AF65-F5344CB8AC3E}">
        <p14:creationId xmlns:p14="http://schemas.microsoft.com/office/powerpoint/2010/main" val="4105425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323528" y="1851670"/>
            <a:ext cx="7776864" cy="1015663"/>
          </a:xfrm>
          <a:prstGeom prst="rect">
            <a:avLst/>
          </a:prstGeom>
        </p:spPr>
        <p:txBody>
          <a:bodyPr wrap="square">
            <a:spAutoFit/>
          </a:bodyPr>
          <a:lstStyle/>
          <a:p>
            <a:r>
              <a:rPr lang="hr-HR" sz="3000" dirty="0" smtClean="0">
                <a:solidFill>
                  <a:schemeClr val="accent1"/>
                </a:solidFill>
              </a:rPr>
              <a:t>„Svaka pohvala za ovaj projekt, drago mi je što sam dio njega</a:t>
            </a:r>
            <a:r>
              <a:rPr lang="hr-HR" sz="3000" dirty="0" smtClean="0">
                <a:solidFill>
                  <a:schemeClr val="accent1"/>
                </a:solidFill>
              </a:rPr>
              <a:t>!”</a:t>
            </a:r>
            <a:endParaRPr lang="hr-HR" sz="3000" dirty="0" smtClean="0">
              <a:solidFill>
                <a:schemeClr val="accent1"/>
              </a:solidFill>
            </a:endParaRPr>
          </a:p>
        </p:txBody>
      </p:sp>
    </p:spTree>
    <p:extLst>
      <p:ext uri="{BB962C8B-B14F-4D97-AF65-F5344CB8AC3E}">
        <p14:creationId xmlns:p14="http://schemas.microsoft.com/office/powerpoint/2010/main" val="2466158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96745" cy="575692"/>
          </a:xfrm>
        </p:spPr>
        <p:txBody>
          <a:bodyPr/>
          <a:lstStyle/>
          <a:p>
            <a:r>
              <a:rPr lang="hr-HR" sz="1800" dirty="0" smtClean="0"/>
              <a:t>Sigurnost u cestovnom prometu – procjena važnosti sigurnosti djece u prometu u odnosu na neke druge faktore</a:t>
            </a:r>
            <a:endParaRPr lang="hr-HR" sz="1200" dirty="0"/>
          </a:p>
        </p:txBody>
      </p:sp>
      <p:sp>
        <p:nvSpPr>
          <p:cNvPr id="10" name="TextBox 9"/>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val="840960583"/>
              </p:ext>
            </p:extLst>
          </p:nvPr>
        </p:nvGraphicFramePr>
        <p:xfrm>
          <a:off x="251520" y="1891438"/>
          <a:ext cx="6120678" cy="2336496"/>
        </p:xfrm>
        <a:graphic>
          <a:graphicData uri="http://schemas.openxmlformats.org/drawingml/2006/table">
            <a:tbl>
              <a:tblPr firstRow="1" bandRow="1">
                <a:tableStyleId>{5C22544A-7EE6-4342-B048-85BDC9FD1C3A}</a:tableStyleId>
              </a:tblPr>
              <a:tblGrid>
                <a:gridCol w="1680772"/>
                <a:gridCol w="715162"/>
                <a:gridCol w="715162"/>
                <a:gridCol w="715162"/>
                <a:gridCol w="715162"/>
                <a:gridCol w="715162"/>
                <a:gridCol w="864096"/>
              </a:tblGrid>
              <a:tr h="345526">
                <a:tc>
                  <a:txBody>
                    <a:bodyPr/>
                    <a:lstStyle/>
                    <a:p>
                      <a:endParaRPr lang="en-US" sz="1000" dirty="0"/>
                    </a:p>
                  </a:txBody>
                  <a:tcPr>
                    <a:solidFill>
                      <a:schemeClr val="accent1"/>
                    </a:solidFill>
                  </a:tcPr>
                </a:tc>
                <a:tc>
                  <a:txBody>
                    <a:bodyPr/>
                    <a:lstStyle/>
                    <a:p>
                      <a:pPr algn="ctr"/>
                      <a:r>
                        <a:rPr lang="hr-HR" sz="1000" dirty="0" smtClean="0"/>
                        <a:t>RANG 1</a:t>
                      </a:r>
                      <a:endParaRPr lang="en-US" sz="1000" dirty="0"/>
                    </a:p>
                  </a:txBody>
                  <a:tcPr anchor="ctr">
                    <a:solidFill>
                      <a:schemeClr val="accent1"/>
                    </a:solidFill>
                  </a:tcPr>
                </a:tc>
                <a:tc>
                  <a:txBody>
                    <a:bodyPr/>
                    <a:lstStyle/>
                    <a:p>
                      <a:pPr algn="ctr"/>
                      <a:r>
                        <a:rPr lang="hr-HR" sz="1000" dirty="0" smtClean="0"/>
                        <a:t>RANG 2</a:t>
                      </a:r>
                      <a:endParaRPr lang="en-US" sz="1000" dirty="0"/>
                    </a:p>
                  </a:txBody>
                  <a:tcPr anchor="ctr">
                    <a:solidFill>
                      <a:schemeClr val="accent1"/>
                    </a:solidFill>
                  </a:tcPr>
                </a:tc>
                <a:tc>
                  <a:txBody>
                    <a:bodyPr/>
                    <a:lstStyle/>
                    <a:p>
                      <a:pPr algn="ctr"/>
                      <a:r>
                        <a:rPr lang="hr-HR" sz="1000" dirty="0" smtClean="0"/>
                        <a:t>RANG 3</a:t>
                      </a:r>
                      <a:endParaRPr lang="en-US" sz="1000" dirty="0"/>
                    </a:p>
                  </a:txBody>
                  <a:tcPr anchor="ctr">
                    <a:solidFill>
                      <a:schemeClr val="accent1"/>
                    </a:solidFill>
                  </a:tcPr>
                </a:tc>
                <a:tc>
                  <a:txBody>
                    <a:bodyPr/>
                    <a:lstStyle/>
                    <a:p>
                      <a:pPr algn="ctr"/>
                      <a:r>
                        <a:rPr lang="hr-HR" sz="1000" dirty="0" smtClean="0"/>
                        <a:t>RANG 4</a:t>
                      </a:r>
                      <a:endParaRPr lang="en-US" sz="1000" dirty="0"/>
                    </a:p>
                  </a:txBody>
                  <a:tcPr anchor="ctr">
                    <a:solidFill>
                      <a:schemeClr val="accent1"/>
                    </a:solidFill>
                  </a:tcPr>
                </a:tc>
                <a:tc>
                  <a:txBody>
                    <a:bodyPr/>
                    <a:lstStyle/>
                    <a:p>
                      <a:pPr algn="ctr"/>
                      <a:r>
                        <a:rPr lang="hr-HR" sz="1000" dirty="0" smtClean="0"/>
                        <a:t>RANG 5</a:t>
                      </a:r>
                      <a:endParaRPr lang="en-US" sz="1000" dirty="0"/>
                    </a:p>
                  </a:txBody>
                  <a:tcPr anchor="ctr">
                    <a:solidFill>
                      <a:schemeClr val="accent1"/>
                    </a:solidFill>
                  </a:tcPr>
                </a:tc>
                <a:tc>
                  <a:txBody>
                    <a:bodyPr/>
                    <a:lstStyle/>
                    <a:p>
                      <a:pPr algn="ctr"/>
                      <a:r>
                        <a:rPr lang="hr-HR" sz="1000" dirty="0" smtClean="0"/>
                        <a:t>Prosječan rang</a:t>
                      </a:r>
                      <a:endParaRPr lang="en-US" sz="1000" dirty="0"/>
                    </a:p>
                  </a:txBody>
                  <a:tcPr anchor="ctr">
                    <a:solidFill>
                      <a:schemeClr val="accent1"/>
                    </a:solidFill>
                  </a:tcPr>
                </a:tc>
              </a:tr>
              <a:tr h="323376">
                <a:tc>
                  <a:txBody>
                    <a:bodyPr/>
                    <a:lstStyle/>
                    <a:p>
                      <a:r>
                        <a:rPr lang="hr-HR" sz="1000" dirty="0" smtClean="0">
                          <a:solidFill>
                            <a:schemeClr val="bg1"/>
                          </a:solidFill>
                        </a:rPr>
                        <a:t>Index važnosti </a:t>
                      </a:r>
                      <a:endParaRPr lang="en-US" sz="1000" dirty="0">
                        <a:solidFill>
                          <a:schemeClr val="bg1"/>
                        </a:solidFill>
                      </a:endParaRPr>
                    </a:p>
                  </a:txBody>
                  <a:tcPr anchor="ctr">
                    <a:solidFill>
                      <a:schemeClr val="accent1">
                        <a:alpha val="74902"/>
                      </a:schemeClr>
                    </a:solidFill>
                  </a:tcPr>
                </a:tc>
                <a:tc>
                  <a:txBody>
                    <a:bodyPr/>
                    <a:lstStyle/>
                    <a:p>
                      <a:pPr algn="ctr" fontAlgn="t"/>
                      <a:endParaRPr lang="hr-HR" sz="1000" b="1" i="0" u="none" strike="noStrike" dirty="0">
                        <a:solidFill>
                          <a:schemeClr val="bg1"/>
                        </a:solidFill>
                        <a:effectLst/>
                        <a:latin typeface="Arial"/>
                      </a:endParaRPr>
                    </a:p>
                  </a:txBody>
                  <a:tcPr marL="9525" marR="9525" marT="9525" marB="0" anchor="ctr">
                    <a:solidFill>
                      <a:schemeClr val="accent1">
                        <a:alpha val="74902"/>
                      </a:schemeClr>
                    </a:solidFill>
                  </a:tcPr>
                </a:tc>
                <a:tc>
                  <a:txBody>
                    <a:bodyPr/>
                    <a:lstStyle/>
                    <a:p>
                      <a:pPr algn="ctr" fontAlgn="t"/>
                      <a:endParaRPr lang="hr-HR" sz="1000" b="0" i="0" u="none" strike="noStrike" dirty="0">
                        <a:solidFill>
                          <a:schemeClr val="bg1"/>
                        </a:solidFill>
                        <a:effectLst/>
                        <a:latin typeface="Arial"/>
                      </a:endParaRPr>
                    </a:p>
                  </a:txBody>
                  <a:tcPr marL="9525" marR="9525" marT="9525" marB="0" anchor="ctr">
                    <a:solidFill>
                      <a:schemeClr val="accent1">
                        <a:alpha val="74902"/>
                      </a:schemeClr>
                    </a:solidFill>
                  </a:tcPr>
                </a:tc>
                <a:tc>
                  <a:txBody>
                    <a:bodyPr/>
                    <a:lstStyle/>
                    <a:p>
                      <a:pPr algn="ctr" fontAlgn="t"/>
                      <a:endParaRPr lang="hr-HR" sz="1000" b="0" i="0" u="none" strike="noStrike" dirty="0">
                        <a:solidFill>
                          <a:schemeClr val="bg1"/>
                        </a:solidFill>
                        <a:effectLst/>
                        <a:latin typeface="Arial"/>
                      </a:endParaRPr>
                    </a:p>
                  </a:txBody>
                  <a:tcPr marL="9525" marR="9525" marT="9525" marB="0" anchor="ctr">
                    <a:solidFill>
                      <a:schemeClr val="accent1">
                        <a:alpha val="74902"/>
                      </a:schemeClr>
                    </a:solidFill>
                  </a:tcPr>
                </a:tc>
                <a:tc>
                  <a:txBody>
                    <a:bodyPr/>
                    <a:lstStyle/>
                    <a:p>
                      <a:pPr algn="ctr" fontAlgn="t"/>
                      <a:endParaRPr lang="hr-HR" sz="1000" b="0" i="0" u="none" strike="noStrike" dirty="0">
                        <a:solidFill>
                          <a:schemeClr val="bg1"/>
                        </a:solidFill>
                        <a:effectLst/>
                        <a:latin typeface="Arial"/>
                      </a:endParaRPr>
                    </a:p>
                  </a:txBody>
                  <a:tcPr marL="9525" marR="9525" marT="9525" marB="0" anchor="ctr">
                    <a:solidFill>
                      <a:schemeClr val="accent1">
                        <a:alpha val="74902"/>
                      </a:schemeClr>
                    </a:solidFill>
                  </a:tcPr>
                </a:tc>
                <a:tc>
                  <a:txBody>
                    <a:bodyPr/>
                    <a:lstStyle/>
                    <a:p>
                      <a:pPr algn="ctr" fontAlgn="t"/>
                      <a:endParaRPr lang="hr-HR" sz="1000" b="0" i="0" u="none" strike="noStrike" dirty="0">
                        <a:solidFill>
                          <a:schemeClr val="bg1"/>
                        </a:solidFill>
                        <a:effectLst/>
                        <a:latin typeface="Arial"/>
                      </a:endParaRPr>
                    </a:p>
                  </a:txBody>
                  <a:tcPr marL="9525" marR="9525" marT="9525" marB="0" anchor="ctr">
                    <a:solidFill>
                      <a:schemeClr val="accent1">
                        <a:alpha val="74902"/>
                      </a:schemeClr>
                    </a:solidFill>
                  </a:tcPr>
                </a:tc>
                <a:tc>
                  <a:txBody>
                    <a:bodyPr/>
                    <a:lstStyle/>
                    <a:p>
                      <a:pPr algn="ctr" fontAlgn="t"/>
                      <a:endParaRPr lang="hr-HR" sz="1000" b="0" i="0" u="none" strike="noStrike" dirty="0">
                        <a:solidFill>
                          <a:schemeClr val="bg1"/>
                        </a:solidFill>
                        <a:effectLst/>
                        <a:latin typeface="Arial"/>
                      </a:endParaRPr>
                    </a:p>
                  </a:txBody>
                  <a:tcPr marL="9525" marR="9525" marT="9525" marB="0" anchor="ctr">
                    <a:solidFill>
                      <a:schemeClr val="accent1">
                        <a:alpha val="74902"/>
                      </a:schemeClr>
                    </a:solidFill>
                  </a:tcPr>
                </a:tc>
              </a:tr>
              <a:tr h="323376">
                <a:tc>
                  <a:txBody>
                    <a:bodyPr/>
                    <a:lstStyle/>
                    <a:p>
                      <a:r>
                        <a:rPr lang="hr-HR" sz="1000" dirty="0" smtClean="0"/>
                        <a:t>Bolest</a:t>
                      </a:r>
                      <a:endParaRPr lang="en-US" sz="1000" dirty="0"/>
                    </a:p>
                  </a:txBody>
                  <a:tcPr anchor="ctr"/>
                </a:tc>
                <a:tc>
                  <a:txBody>
                    <a:bodyPr/>
                    <a:lstStyle/>
                    <a:p>
                      <a:pPr algn="ctr" fontAlgn="t"/>
                      <a:r>
                        <a:rPr lang="hr-HR" sz="1000" b="1" i="0" u="none" strike="noStrike" dirty="0">
                          <a:solidFill>
                            <a:srgbClr val="000000"/>
                          </a:solidFill>
                          <a:effectLst/>
                          <a:latin typeface="Arial"/>
                        </a:rPr>
                        <a:t>42,0</a:t>
                      </a:r>
                    </a:p>
                  </a:txBody>
                  <a:tcPr marL="9525" marR="9525" marT="9525" marB="0" anchor="ctr"/>
                </a:tc>
                <a:tc>
                  <a:txBody>
                    <a:bodyPr/>
                    <a:lstStyle/>
                    <a:p>
                      <a:pPr algn="ctr" fontAlgn="t"/>
                      <a:r>
                        <a:rPr lang="hr-HR" sz="1000" b="0" i="0" u="none" strike="noStrike" dirty="0">
                          <a:solidFill>
                            <a:srgbClr val="000000"/>
                          </a:solidFill>
                          <a:effectLst/>
                          <a:latin typeface="Arial"/>
                        </a:rPr>
                        <a:t>23,9</a:t>
                      </a:r>
                    </a:p>
                  </a:txBody>
                  <a:tcPr marL="9525" marR="9525" marT="9525" marB="0" anchor="ctr"/>
                </a:tc>
                <a:tc>
                  <a:txBody>
                    <a:bodyPr/>
                    <a:lstStyle/>
                    <a:p>
                      <a:pPr algn="ctr" fontAlgn="t"/>
                      <a:r>
                        <a:rPr lang="hr-HR" sz="1000" b="0" i="0" u="none" strike="noStrike" dirty="0">
                          <a:solidFill>
                            <a:srgbClr val="000000"/>
                          </a:solidFill>
                          <a:effectLst/>
                          <a:latin typeface="Arial"/>
                        </a:rPr>
                        <a:t>12,8</a:t>
                      </a:r>
                    </a:p>
                  </a:txBody>
                  <a:tcPr marL="9525" marR="9525" marT="9525" marB="0" anchor="ctr"/>
                </a:tc>
                <a:tc>
                  <a:txBody>
                    <a:bodyPr/>
                    <a:lstStyle/>
                    <a:p>
                      <a:pPr algn="ctr" fontAlgn="t"/>
                      <a:r>
                        <a:rPr lang="hr-HR" sz="1000" b="0" i="0" u="none" strike="noStrike" dirty="0">
                          <a:solidFill>
                            <a:srgbClr val="000000"/>
                          </a:solidFill>
                          <a:effectLst/>
                          <a:latin typeface="Arial"/>
                        </a:rPr>
                        <a:t>9,5</a:t>
                      </a:r>
                    </a:p>
                  </a:txBody>
                  <a:tcPr marL="9525" marR="9525" marT="9525" marB="0" anchor="ctr"/>
                </a:tc>
                <a:tc>
                  <a:txBody>
                    <a:bodyPr/>
                    <a:lstStyle/>
                    <a:p>
                      <a:pPr algn="ctr" fontAlgn="t"/>
                      <a:r>
                        <a:rPr lang="hr-HR" sz="1000" b="0" i="0" u="none" strike="noStrike" dirty="0">
                          <a:solidFill>
                            <a:srgbClr val="000000"/>
                          </a:solidFill>
                          <a:effectLst/>
                          <a:latin typeface="Arial"/>
                        </a:rPr>
                        <a:t>11,9</a:t>
                      </a:r>
                    </a:p>
                  </a:txBody>
                  <a:tcPr marL="9525" marR="9525" marT="9525" marB="0" anchor="ctr"/>
                </a:tc>
                <a:tc>
                  <a:txBody>
                    <a:bodyPr/>
                    <a:lstStyle/>
                    <a:p>
                      <a:pPr algn="ctr" fontAlgn="t"/>
                      <a:r>
                        <a:rPr lang="hr-HR" sz="1000" b="1" i="0" u="none" strike="noStrike" dirty="0" smtClean="0">
                          <a:solidFill>
                            <a:schemeClr val="bg1"/>
                          </a:solidFill>
                          <a:effectLst/>
                          <a:latin typeface="Arial"/>
                        </a:rPr>
                        <a:t>2,3</a:t>
                      </a:r>
                      <a:endParaRPr lang="hr-HR" sz="1000" b="1" i="0" u="none" strike="noStrike" dirty="0">
                        <a:solidFill>
                          <a:schemeClr val="bg1"/>
                        </a:solidFill>
                        <a:effectLst/>
                        <a:latin typeface="Arial"/>
                      </a:endParaRPr>
                    </a:p>
                  </a:txBody>
                  <a:tcPr marL="9525" marR="9525" marT="9525" marB="0" anchor="ctr">
                    <a:solidFill>
                      <a:schemeClr val="accent1">
                        <a:alpha val="75000"/>
                      </a:schemeClr>
                    </a:solidFill>
                  </a:tcPr>
                </a:tc>
              </a:tr>
              <a:tr h="323376">
                <a:tc>
                  <a:txBody>
                    <a:bodyPr/>
                    <a:lstStyle/>
                    <a:p>
                      <a:r>
                        <a:rPr lang="hr-HR" sz="1000" dirty="0" smtClean="0"/>
                        <a:t>Sigurnost</a:t>
                      </a:r>
                      <a:r>
                        <a:rPr lang="hr-HR" sz="1000" baseline="0" dirty="0" smtClean="0"/>
                        <a:t> djece u prometu</a:t>
                      </a:r>
                      <a:endParaRPr lang="en-US" sz="1000" dirty="0"/>
                    </a:p>
                  </a:txBody>
                  <a:tcPr anchor="ctr"/>
                </a:tc>
                <a:tc>
                  <a:txBody>
                    <a:bodyPr/>
                    <a:lstStyle/>
                    <a:p>
                      <a:pPr algn="ctr" fontAlgn="t"/>
                      <a:r>
                        <a:rPr lang="hr-HR" sz="1000" b="0" i="0" u="none" strike="noStrike" dirty="0">
                          <a:solidFill>
                            <a:srgbClr val="000000"/>
                          </a:solidFill>
                          <a:effectLst/>
                          <a:latin typeface="Arial"/>
                        </a:rPr>
                        <a:t>24,3</a:t>
                      </a:r>
                    </a:p>
                  </a:txBody>
                  <a:tcPr marL="9525" marR="9525" marT="9525" marB="0" anchor="ctr"/>
                </a:tc>
                <a:tc>
                  <a:txBody>
                    <a:bodyPr/>
                    <a:lstStyle/>
                    <a:p>
                      <a:pPr algn="ctr" fontAlgn="t"/>
                      <a:r>
                        <a:rPr lang="hr-HR" sz="1000" b="1" i="0" u="none" strike="noStrike" dirty="0">
                          <a:solidFill>
                            <a:srgbClr val="000000"/>
                          </a:solidFill>
                          <a:effectLst/>
                          <a:latin typeface="Arial"/>
                        </a:rPr>
                        <a:t>35,0</a:t>
                      </a:r>
                    </a:p>
                  </a:txBody>
                  <a:tcPr marL="9525" marR="9525" marT="9525" marB="0" anchor="ctr"/>
                </a:tc>
                <a:tc>
                  <a:txBody>
                    <a:bodyPr/>
                    <a:lstStyle/>
                    <a:p>
                      <a:pPr algn="ctr" fontAlgn="t"/>
                      <a:r>
                        <a:rPr lang="hr-HR" sz="1000" b="0" i="0" u="none" strike="noStrike" dirty="0">
                          <a:solidFill>
                            <a:srgbClr val="000000"/>
                          </a:solidFill>
                          <a:effectLst/>
                          <a:latin typeface="Arial"/>
                        </a:rPr>
                        <a:t>19,8</a:t>
                      </a:r>
                    </a:p>
                  </a:txBody>
                  <a:tcPr marL="9525" marR="9525" marT="9525" marB="0" anchor="ctr"/>
                </a:tc>
                <a:tc>
                  <a:txBody>
                    <a:bodyPr/>
                    <a:lstStyle/>
                    <a:p>
                      <a:pPr algn="ctr" fontAlgn="t"/>
                      <a:r>
                        <a:rPr lang="hr-HR" sz="1000" b="0" i="0" u="none" strike="noStrike" dirty="0">
                          <a:solidFill>
                            <a:srgbClr val="000000"/>
                          </a:solidFill>
                          <a:effectLst/>
                          <a:latin typeface="Arial"/>
                        </a:rPr>
                        <a:t>14,0</a:t>
                      </a:r>
                    </a:p>
                  </a:txBody>
                  <a:tcPr marL="9525" marR="9525" marT="9525" marB="0" anchor="ctr"/>
                </a:tc>
                <a:tc>
                  <a:txBody>
                    <a:bodyPr/>
                    <a:lstStyle/>
                    <a:p>
                      <a:pPr algn="ctr" fontAlgn="t"/>
                      <a:r>
                        <a:rPr lang="hr-HR" sz="1000" b="0" i="0" u="none" strike="noStrike" dirty="0">
                          <a:solidFill>
                            <a:srgbClr val="000000"/>
                          </a:solidFill>
                          <a:effectLst/>
                          <a:latin typeface="Arial"/>
                        </a:rPr>
                        <a:t>7,0</a:t>
                      </a:r>
                    </a:p>
                  </a:txBody>
                  <a:tcPr marL="9525" marR="9525" marT="9525" marB="0" anchor="ctr"/>
                </a:tc>
                <a:tc>
                  <a:txBody>
                    <a:bodyPr/>
                    <a:lstStyle/>
                    <a:p>
                      <a:pPr algn="ctr" fontAlgn="t"/>
                      <a:r>
                        <a:rPr lang="hr-HR" sz="1000" b="1" i="0" u="none" strike="noStrike" dirty="0" smtClean="0">
                          <a:solidFill>
                            <a:schemeClr val="bg1"/>
                          </a:solidFill>
                          <a:effectLst/>
                          <a:latin typeface="Arial"/>
                        </a:rPr>
                        <a:t>2,4</a:t>
                      </a:r>
                      <a:endParaRPr lang="hr-HR" sz="1000" b="1" i="0" u="none" strike="noStrike" dirty="0">
                        <a:solidFill>
                          <a:schemeClr val="bg1"/>
                        </a:solidFill>
                        <a:effectLst/>
                        <a:latin typeface="Arial"/>
                      </a:endParaRPr>
                    </a:p>
                  </a:txBody>
                  <a:tcPr marL="9525" marR="9525" marT="9525" marB="0" anchor="ctr">
                    <a:solidFill>
                      <a:schemeClr val="accent1">
                        <a:alpha val="75000"/>
                      </a:schemeClr>
                    </a:solidFill>
                  </a:tcPr>
                </a:tc>
              </a:tr>
              <a:tr h="323376">
                <a:tc>
                  <a:txBody>
                    <a:bodyPr/>
                    <a:lstStyle/>
                    <a:p>
                      <a:r>
                        <a:rPr lang="hr-HR" sz="1000" dirty="0" err="1" smtClean="0"/>
                        <a:t>Bullying</a:t>
                      </a:r>
                      <a:r>
                        <a:rPr lang="hr-HR" sz="1000" dirty="0" smtClean="0"/>
                        <a:t> u školi</a:t>
                      </a:r>
                      <a:endParaRPr lang="en-US" sz="1000" dirty="0"/>
                    </a:p>
                  </a:txBody>
                  <a:tcPr anchor="ctr"/>
                </a:tc>
                <a:tc>
                  <a:txBody>
                    <a:bodyPr/>
                    <a:lstStyle/>
                    <a:p>
                      <a:pPr algn="ctr" fontAlgn="t"/>
                      <a:r>
                        <a:rPr lang="hr-HR" sz="1000" b="0" i="0" u="none" strike="noStrike" dirty="0">
                          <a:solidFill>
                            <a:srgbClr val="000000"/>
                          </a:solidFill>
                          <a:effectLst/>
                          <a:latin typeface="Arial"/>
                        </a:rPr>
                        <a:t>11,5</a:t>
                      </a:r>
                    </a:p>
                  </a:txBody>
                  <a:tcPr marL="9525" marR="9525" marT="9525" marB="0" anchor="ctr"/>
                </a:tc>
                <a:tc>
                  <a:txBody>
                    <a:bodyPr/>
                    <a:lstStyle/>
                    <a:p>
                      <a:pPr algn="ctr" fontAlgn="t"/>
                      <a:r>
                        <a:rPr lang="hr-HR" sz="1000" b="0" i="0" u="none" strike="noStrike" dirty="0">
                          <a:solidFill>
                            <a:srgbClr val="000000"/>
                          </a:solidFill>
                          <a:effectLst/>
                          <a:latin typeface="Arial"/>
                        </a:rPr>
                        <a:t>15,6</a:t>
                      </a:r>
                    </a:p>
                  </a:txBody>
                  <a:tcPr marL="9525" marR="9525" marT="9525" marB="0" anchor="ctr"/>
                </a:tc>
                <a:tc>
                  <a:txBody>
                    <a:bodyPr/>
                    <a:lstStyle/>
                    <a:p>
                      <a:pPr algn="ctr" fontAlgn="t"/>
                      <a:r>
                        <a:rPr lang="hr-HR" sz="1000" b="1" i="0" u="none" strike="noStrike" dirty="0">
                          <a:solidFill>
                            <a:srgbClr val="000000"/>
                          </a:solidFill>
                          <a:effectLst/>
                          <a:latin typeface="Arial"/>
                        </a:rPr>
                        <a:t>37,9</a:t>
                      </a:r>
                    </a:p>
                  </a:txBody>
                  <a:tcPr marL="9525" marR="9525" marT="9525" marB="0" anchor="ctr"/>
                </a:tc>
                <a:tc>
                  <a:txBody>
                    <a:bodyPr/>
                    <a:lstStyle/>
                    <a:p>
                      <a:pPr algn="ctr" fontAlgn="t"/>
                      <a:r>
                        <a:rPr lang="hr-HR" sz="1000" b="0" i="0" u="none" strike="noStrike" dirty="0">
                          <a:solidFill>
                            <a:srgbClr val="000000"/>
                          </a:solidFill>
                          <a:effectLst/>
                          <a:latin typeface="Arial"/>
                        </a:rPr>
                        <a:t>20,6</a:t>
                      </a:r>
                    </a:p>
                  </a:txBody>
                  <a:tcPr marL="9525" marR="9525" marT="9525" marB="0" anchor="ctr"/>
                </a:tc>
                <a:tc>
                  <a:txBody>
                    <a:bodyPr/>
                    <a:lstStyle/>
                    <a:p>
                      <a:pPr algn="ctr" fontAlgn="t"/>
                      <a:r>
                        <a:rPr lang="hr-HR" sz="1000" b="0" i="0" u="none" strike="noStrike" dirty="0">
                          <a:solidFill>
                            <a:srgbClr val="000000"/>
                          </a:solidFill>
                          <a:effectLst/>
                          <a:latin typeface="Arial"/>
                        </a:rPr>
                        <a:t>14,4</a:t>
                      </a:r>
                    </a:p>
                  </a:txBody>
                  <a:tcPr marL="9525" marR="9525" marT="9525" marB="0" anchor="ctr"/>
                </a:tc>
                <a:tc>
                  <a:txBody>
                    <a:bodyPr/>
                    <a:lstStyle/>
                    <a:p>
                      <a:pPr algn="ctr" fontAlgn="t"/>
                      <a:r>
                        <a:rPr lang="hr-HR" sz="1000" b="1" i="0" u="none" strike="noStrike" dirty="0" smtClean="0">
                          <a:solidFill>
                            <a:schemeClr val="bg1"/>
                          </a:solidFill>
                          <a:effectLst/>
                          <a:latin typeface="Arial"/>
                        </a:rPr>
                        <a:t>3,1</a:t>
                      </a:r>
                      <a:endParaRPr lang="hr-HR" sz="1000" b="1" i="0" u="none" strike="noStrike" dirty="0">
                        <a:solidFill>
                          <a:schemeClr val="bg1"/>
                        </a:solidFill>
                        <a:effectLst/>
                        <a:latin typeface="Arial"/>
                      </a:endParaRPr>
                    </a:p>
                  </a:txBody>
                  <a:tcPr marL="9525" marR="9525" marT="9525" marB="0" anchor="ctr">
                    <a:solidFill>
                      <a:schemeClr val="accent1">
                        <a:alpha val="75000"/>
                      </a:schemeClr>
                    </a:solidFill>
                  </a:tcPr>
                </a:tc>
              </a:tr>
              <a:tr h="323376">
                <a:tc>
                  <a:txBody>
                    <a:bodyPr/>
                    <a:lstStyle/>
                    <a:p>
                      <a:r>
                        <a:rPr lang="hr-HR" sz="1000" dirty="0" smtClean="0"/>
                        <a:t>Harmonija u obitelji</a:t>
                      </a:r>
                      <a:endParaRPr lang="en-US" sz="1000" dirty="0"/>
                    </a:p>
                  </a:txBody>
                  <a:tcPr anchor="ctr"/>
                </a:tc>
                <a:tc>
                  <a:txBody>
                    <a:bodyPr/>
                    <a:lstStyle/>
                    <a:p>
                      <a:pPr algn="ctr" fontAlgn="t"/>
                      <a:r>
                        <a:rPr lang="hr-HR" sz="1000" b="0" i="0" u="none" strike="noStrike" dirty="0">
                          <a:solidFill>
                            <a:srgbClr val="000000"/>
                          </a:solidFill>
                          <a:effectLst/>
                          <a:latin typeface="Arial"/>
                        </a:rPr>
                        <a:t>14,4</a:t>
                      </a:r>
                    </a:p>
                  </a:txBody>
                  <a:tcPr marL="9525" marR="9525" marT="9525" marB="0" anchor="ctr"/>
                </a:tc>
                <a:tc>
                  <a:txBody>
                    <a:bodyPr/>
                    <a:lstStyle/>
                    <a:p>
                      <a:pPr algn="ctr" fontAlgn="t"/>
                      <a:r>
                        <a:rPr lang="hr-HR" sz="1000" b="0" i="0" u="none" strike="noStrike" dirty="0">
                          <a:solidFill>
                            <a:srgbClr val="000000"/>
                          </a:solidFill>
                          <a:effectLst/>
                          <a:latin typeface="Arial"/>
                        </a:rPr>
                        <a:t>17,7</a:t>
                      </a:r>
                    </a:p>
                  </a:txBody>
                  <a:tcPr marL="9525" marR="9525" marT="9525" marB="0" anchor="ctr"/>
                </a:tc>
                <a:tc>
                  <a:txBody>
                    <a:bodyPr/>
                    <a:lstStyle/>
                    <a:p>
                      <a:pPr algn="ctr" fontAlgn="t"/>
                      <a:r>
                        <a:rPr lang="hr-HR" sz="1000" b="0" i="0" u="none" strike="noStrike" dirty="0">
                          <a:solidFill>
                            <a:srgbClr val="000000"/>
                          </a:solidFill>
                          <a:effectLst/>
                          <a:latin typeface="Arial"/>
                        </a:rPr>
                        <a:t>18,1</a:t>
                      </a:r>
                    </a:p>
                  </a:txBody>
                  <a:tcPr marL="9525" marR="9525" marT="9525" marB="0" anchor="ctr"/>
                </a:tc>
                <a:tc>
                  <a:txBody>
                    <a:bodyPr/>
                    <a:lstStyle/>
                    <a:p>
                      <a:pPr algn="ctr" fontAlgn="t"/>
                      <a:r>
                        <a:rPr lang="hr-HR" sz="1000" b="0" i="0" u="none" strike="noStrike" dirty="0">
                          <a:solidFill>
                            <a:srgbClr val="000000"/>
                          </a:solidFill>
                          <a:effectLst/>
                          <a:latin typeface="Arial"/>
                        </a:rPr>
                        <a:t>25,9</a:t>
                      </a:r>
                    </a:p>
                  </a:txBody>
                  <a:tcPr marL="9525" marR="9525" marT="9525" marB="0" anchor="ctr"/>
                </a:tc>
                <a:tc>
                  <a:txBody>
                    <a:bodyPr/>
                    <a:lstStyle/>
                    <a:p>
                      <a:pPr algn="ctr" fontAlgn="t"/>
                      <a:r>
                        <a:rPr lang="hr-HR" sz="1000" b="0" i="0" u="none" strike="noStrike" dirty="0">
                          <a:solidFill>
                            <a:srgbClr val="000000"/>
                          </a:solidFill>
                          <a:effectLst/>
                          <a:latin typeface="Arial"/>
                        </a:rPr>
                        <a:t>23,9</a:t>
                      </a:r>
                    </a:p>
                  </a:txBody>
                  <a:tcPr marL="9525" marR="9525" marT="9525" marB="0" anchor="ctr"/>
                </a:tc>
                <a:tc>
                  <a:txBody>
                    <a:bodyPr/>
                    <a:lstStyle/>
                    <a:p>
                      <a:pPr algn="ctr" fontAlgn="t"/>
                      <a:r>
                        <a:rPr lang="hr-HR" sz="1000" b="1" i="0" u="none" strike="noStrike" dirty="0" smtClean="0">
                          <a:solidFill>
                            <a:schemeClr val="bg1"/>
                          </a:solidFill>
                          <a:effectLst/>
                          <a:latin typeface="Arial"/>
                        </a:rPr>
                        <a:t>3,</a:t>
                      </a:r>
                      <a:r>
                        <a:rPr lang="hr-HR" sz="1000" b="1" i="0" u="none" strike="noStrike" dirty="0" err="1" smtClean="0">
                          <a:solidFill>
                            <a:schemeClr val="bg1"/>
                          </a:solidFill>
                          <a:effectLst/>
                          <a:latin typeface="Arial"/>
                        </a:rPr>
                        <a:t>3</a:t>
                      </a:r>
                      <a:endParaRPr lang="hr-HR" sz="1000" b="1" i="0" u="none" strike="noStrike" dirty="0">
                        <a:solidFill>
                          <a:schemeClr val="bg1"/>
                        </a:solidFill>
                        <a:effectLst/>
                        <a:latin typeface="Arial"/>
                      </a:endParaRPr>
                    </a:p>
                  </a:txBody>
                  <a:tcPr marL="9525" marR="9525" marT="9525" marB="0" anchor="ctr">
                    <a:solidFill>
                      <a:schemeClr val="accent1">
                        <a:alpha val="75000"/>
                      </a:schemeClr>
                    </a:solidFill>
                  </a:tcPr>
                </a:tc>
              </a:tr>
              <a:tr h="323376">
                <a:tc>
                  <a:txBody>
                    <a:bodyPr/>
                    <a:lstStyle/>
                    <a:p>
                      <a:r>
                        <a:rPr lang="hr-HR" sz="1000" dirty="0" smtClean="0"/>
                        <a:t>Stručnost profesora</a:t>
                      </a:r>
                      <a:endParaRPr lang="en-US" sz="1000" dirty="0"/>
                    </a:p>
                  </a:txBody>
                  <a:tcPr anchor="ctr"/>
                </a:tc>
                <a:tc>
                  <a:txBody>
                    <a:bodyPr/>
                    <a:lstStyle/>
                    <a:p>
                      <a:pPr algn="ctr" fontAlgn="t"/>
                      <a:r>
                        <a:rPr lang="hr-HR" sz="1000" b="0" i="0" u="none" strike="noStrike" dirty="0">
                          <a:solidFill>
                            <a:srgbClr val="000000"/>
                          </a:solidFill>
                          <a:effectLst/>
                          <a:latin typeface="Arial"/>
                        </a:rPr>
                        <a:t>7,8</a:t>
                      </a:r>
                    </a:p>
                  </a:txBody>
                  <a:tcPr marL="9525" marR="9525" marT="9525" marB="0" anchor="ctr"/>
                </a:tc>
                <a:tc>
                  <a:txBody>
                    <a:bodyPr/>
                    <a:lstStyle/>
                    <a:p>
                      <a:pPr algn="ctr" fontAlgn="t"/>
                      <a:r>
                        <a:rPr lang="hr-HR" sz="1000" b="0" i="0" u="none" strike="noStrike" dirty="0">
                          <a:solidFill>
                            <a:srgbClr val="000000"/>
                          </a:solidFill>
                          <a:effectLst/>
                          <a:latin typeface="Arial"/>
                        </a:rPr>
                        <a:t>7,8</a:t>
                      </a:r>
                    </a:p>
                  </a:txBody>
                  <a:tcPr marL="9525" marR="9525" marT="9525" marB="0" anchor="ctr"/>
                </a:tc>
                <a:tc>
                  <a:txBody>
                    <a:bodyPr/>
                    <a:lstStyle/>
                    <a:p>
                      <a:pPr algn="ctr" fontAlgn="t"/>
                      <a:r>
                        <a:rPr lang="hr-HR" sz="1000" b="0" i="0" u="none" strike="noStrike" dirty="0">
                          <a:solidFill>
                            <a:srgbClr val="000000"/>
                          </a:solidFill>
                          <a:effectLst/>
                          <a:latin typeface="Arial"/>
                        </a:rPr>
                        <a:t>11,5</a:t>
                      </a:r>
                    </a:p>
                  </a:txBody>
                  <a:tcPr marL="9525" marR="9525" marT="9525" marB="0" anchor="ctr"/>
                </a:tc>
                <a:tc>
                  <a:txBody>
                    <a:bodyPr/>
                    <a:lstStyle/>
                    <a:p>
                      <a:pPr algn="ctr" fontAlgn="t"/>
                      <a:r>
                        <a:rPr lang="hr-HR" sz="1000" b="1" i="0" u="none" strike="noStrike" dirty="0">
                          <a:solidFill>
                            <a:srgbClr val="000000"/>
                          </a:solidFill>
                          <a:effectLst/>
                          <a:latin typeface="Arial"/>
                        </a:rPr>
                        <a:t>30,0</a:t>
                      </a:r>
                    </a:p>
                  </a:txBody>
                  <a:tcPr marL="9525" marR="9525" marT="9525" marB="0" anchor="ctr"/>
                </a:tc>
                <a:tc>
                  <a:txBody>
                    <a:bodyPr/>
                    <a:lstStyle/>
                    <a:p>
                      <a:pPr algn="ctr" fontAlgn="t"/>
                      <a:r>
                        <a:rPr lang="hr-HR" sz="1000" b="1" i="0" u="none" strike="noStrike" dirty="0">
                          <a:solidFill>
                            <a:srgbClr val="000000"/>
                          </a:solidFill>
                          <a:effectLst/>
                          <a:latin typeface="Arial"/>
                        </a:rPr>
                        <a:t>42,8</a:t>
                      </a:r>
                    </a:p>
                  </a:txBody>
                  <a:tcPr marL="9525" marR="9525" marT="9525" marB="0" anchor="ctr"/>
                </a:tc>
                <a:tc>
                  <a:txBody>
                    <a:bodyPr/>
                    <a:lstStyle/>
                    <a:p>
                      <a:pPr algn="ctr" fontAlgn="t"/>
                      <a:r>
                        <a:rPr lang="hr-HR" sz="1000" b="1" i="0" u="none" strike="noStrike" dirty="0" smtClean="0">
                          <a:solidFill>
                            <a:schemeClr val="bg1"/>
                          </a:solidFill>
                          <a:effectLst/>
                          <a:latin typeface="Arial"/>
                        </a:rPr>
                        <a:t>3,9</a:t>
                      </a:r>
                      <a:endParaRPr lang="hr-HR" sz="1000" b="1" i="0" u="none" strike="noStrike" dirty="0">
                        <a:solidFill>
                          <a:schemeClr val="bg1"/>
                        </a:solidFill>
                        <a:effectLst/>
                        <a:latin typeface="Arial"/>
                      </a:endParaRPr>
                    </a:p>
                  </a:txBody>
                  <a:tcPr marL="9525" marR="9525" marT="9525" marB="0" anchor="ctr">
                    <a:solidFill>
                      <a:schemeClr val="accent1">
                        <a:alpha val="75000"/>
                      </a:schemeClr>
                    </a:solidFill>
                  </a:tcPr>
                </a:tc>
              </a:tr>
            </a:tbl>
          </a:graphicData>
        </a:graphic>
      </p:graphicFrame>
      <p:sp>
        <p:nvSpPr>
          <p:cNvPr id="3" name="TextBox 2"/>
          <p:cNvSpPr txBox="1"/>
          <p:nvPr/>
        </p:nvSpPr>
        <p:spPr>
          <a:xfrm>
            <a:off x="6516216" y="2283718"/>
            <a:ext cx="2232248" cy="936104"/>
          </a:xfrm>
          <a:prstGeom prst="rect">
            <a:avLst/>
          </a:prstGeom>
          <a:noFill/>
        </p:spPr>
        <p:txBody>
          <a:bodyPr wrap="square" lIns="0" tIns="0" rIns="0" bIns="0" rtlCol="0">
            <a:noAutofit/>
          </a:bodyPr>
          <a:lstStyle/>
          <a:p>
            <a:pPr>
              <a:spcBef>
                <a:spcPts val="300"/>
              </a:spcBef>
            </a:pPr>
            <a:r>
              <a:rPr lang="hr-HR" sz="1000" dirty="0" smtClean="0">
                <a:latin typeface="Arial" pitchFamily="34" charset="0"/>
                <a:cs typeface="Arial" pitchFamily="34" charset="0"/>
              </a:rPr>
              <a:t>Da je sigurnost djece u prometu tema koja je izuzetno važna roditeljima, pokazuje podatak da je sigurnost procijenjena daleko važnijom od </a:t>
            </a:r>
            <a:r>
              <a:rPr lang="hr-HR" sz="1000" dirty="0" err="1" smtClean="0">
                <a:latin typeface="Arial" pitchFamily="34" charset="0"/>
                <a:cs typeface="Arial" pitchFamily="34" charset="0"/>
              </a:rPr>
              <a:t>bullynga</a:t>
            </a:r>
            <a:r>
              <a:rPr lang="hr-HR" sz="1000" dirty="0" smtClean="0">
                <a:latin typeface="Arial" pitchFamily="34" charset="0"/>
                <a:cs typeface="Arial" pitchFamily="34" charset="0"/>
              </a:rPr>
              <a:t> u školi, harmonije u obitelji ili stručnosti profesora. Jedino za što su roditelji više zabrinuti i što smatraju važnijim je bolest djeteta.</a:t>
            </a:r>
          </a:p>
          <a:p>
            <a:pPr>
              <a:spcBef>
                <a:spcPts val="300"/>
              </a:spcBef>
            </a:pPr>
            <a:endParaRPr lang="hr-HR" sz="1000" dirty="0" smtClean="0">
              <a:latin typeface="Arial" pitchFamily="34" charset="0"/>
              <a:cs typeface="Arial" pitchFamily="34" charset="0"/>
            </a:endParaRPr>
          </a:p>
          <a:p>
            <a:pPr>
              <a:spcBef>
                <a:spcPts val="300"/>
              </a:spcBef>
            </a:pPr>
            <a:r>
              <a:rPr lang="hr-HR" sz="1000" dirty="0" smtClean="0">
                <a:latin typeface="Arial" pitchFamily="34" charset="0"/>
                <a:cs typeface="Arial" pitchFamily="34" charset="0"/>
              </a:rPr>
              <a:t>Naravno, ovako procijenjena važnost može se promatrati samo u odnosu na ostale faktore procjene.  </a:t>
            </a:r>
          </a:p>
        </p:txBody>
      </p:sp>
      <p:sp>
        <p:nvSpPr>
          <p:cNvPr id="6" name="TextBox 5"/>
          <p:cNvSpPr txBox="1"/>
          <p:nvPr/>
        </p:nvSpPr>
        <p:spPr>
          <a:xfrm>
            <a:off x="251520" y="1203598"/>
            <a:ext cx="8640960" cy="360040"/>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RANGIRANJE POTENCIJALNIH PROBLEMA S KOJIMA SE DJECA SUSREĆU OD 1 DO 5. ŠTO JE PROSJEČAN RANG NIŽI, TO JE PROBLEM PROCIJENJEN VAŽNIJIM. </a:t>
            </a:r>
          </a:p>
        </p:txBody>
      </p:sp>
    </p:spTree>
    <p:extLst>
      <p:ext uri="{BB962C8B-B14F-4D97-AF65-F5344CB8AC3E}">
        <p14:creationId xmlns:p14="http://schemas.microsoft.com/office/powerpoint/2010/main" val="3846023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8" descr="https://www.avantustraining.com/avantustraining/wp-content/uploads/2015/04/studentpictorgram.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645142" y="3802479"/>
            <a:ext cx="367139" cy="36713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www.avantustraining.com/avantustraining/wp-content/uploads/2015/04/studentpictorgram.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004048" y="1758404"/>
            <a:ext cx="367139" cy="367139"/>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2"/>
          <p:cNvSpPr>
            <a:spLocks noGrp="1"/>
          </p:cNvSpPr>
          <p:nvPr>
            <p:ph type="title"/>
          </p:nvPr>
        </p:nvSpPr>
        <p:spPr>
          <a:xfrm>
            <a:off x="323528" y="195486"/>
            <a:ext cx="6617656" cy="575692"/>
          </a:xfrm>
        </p:spPr>
        <p:txBody>
          <a:bodyPr/>
          <a:lstStyle/>
          <a:p>
            <a:r>
              <a:rPr lang="hr-HR" sz="1800" dirty="0" smtClean="0"/>
              <a:t>Iako postoje razlike između urbanih i ruralnih područja, većina djece pohađa školu u kvartu stanovanja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 name="Chart 1"/>
          <p:cNvGraphicFramePr/>
          <p:nvPr>
            <p:extLst>
              <p:ext uri="{D42A27DB-BD31-4B8C-83A1-F6EECF244321}">
                <p14:modId xmlns:p14="http://schemas.microsoft.com/office/powerpoint/2010/main" val="134202224"/>
              </p:ext>
            </p:extLst>
          </p:nvPr>
        </p:nvGraphicFramePr>
        <p:xfrm>
          <a:off x="35496" y="1203598"/>
          <a:ext cx="3312368"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1041062985"/>
              </p:ext>
            </p:extLst>
          </p:nvPr>
        </p:nvGraphicFramePr>
        <p:xfrm>
          <a:off x="35496" y="3180840"/>
          <a:ext cx="3312368" cy="19442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p:nvPr>
            <p:extLst>
              <p:ext uri="{D42A27DB-BD31-4B8C-83A1-F6EECF244321}">
                <p14:modId xmlns:p14="http://schemas.microsoft.com/office/powerpoint/2010/main" val="432607637"/>
              </p:ext>
            </p:extLst>
          </p:nvPr>
        </p:nvGraphicFramePr>
        <p:xfrm>
          <a:off x="3491880" y="1491630"/>
          <a:ext cx="5184576" cy="1728192"/>
        </p:xfrm>
        <a:graphic>
          <a:graphicData uri="http://schemas.openxmlformats.org/drawingml/2006/chart">
            <c:chart xmlns:c="http://schemas.openxmlformats.org/drawingml/2006/chart" xmlns:r="http://schemas.openxmlformats.org/officeDocument/2006/relationships" r:id="rId5"/>
          </a:graphicData>
        </a:graphic>
      </p:graphicFrame>
      <p:pic>
        <p:nvPicPr>
          <p:cNvPr id="5122" name="Picture 2" descr="Rezultat slike za car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0352" y="1563638"/>
            <a:ext cx="561905" cy="5619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zultat slike za BUS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68344" y="3599121"/>
            <a:ext cx="695567" cy="64052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zultat slike za CHILDREN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01667" y="1638581"/>
            <a:ext cx="464539" cy="4645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Chart 16"/>
          <p:cNvGraphicFramePr/>
          <p:nvPr>
            <p:extLst>
              <p:ext uri="{D42A27DB-BD31-4B8C-83A1-F6EECF244321}">
                <p14:modId xmlns:p14="http://schemas.microsoft.com/office/powerpoint/2010/main" val="1091567262"/>
              </p:ext>
            </p:extLst>
          </p:nvPr>
        </p:nvGraphicFramePr>
        <p:xfrm>
          <a:off x="3419872" y="3579862"/>
          <a:ext cx="5184576" cy="1728192"/>
        </p:xfrm>
        <a:graphic>
          <a:graphicData uri="http://schemas.openxmlformats.org/drawingml/2006/chart">
            <c:chart xmlns:c="http://schemas.openxmlformats.org/drawingml/2006/chart" xmlns:r="http://schemas.openxmlformats.org/officeDocument/2006/relationships" r:id="rId9"/>
          </a:graphicData>
        </a:graphic>
      </p:graphicFrame>
      <p:pic>
        <p:nvPicPr>
          <p:cNvPr id="19" name="Picture 2" descr="Rezultat slike za car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60232" y="3607713"/>
            <a:ext cx="561905" cy="56190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Rezultat slike za CHILDREN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78222" y="3682655"/>
            <a:ext cx="464539" cy="4645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51720" y="987574"/>
            <a:ext cx="6665276" cy="288032"/>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URBANA PODRUČJA</a:t>
            </a:r>
          </a:p>
          <a:p>
            <a:pPr>
              <a:spcBef>
                <a:spcPts val="300"/>
              </a:spcBef>
            </a:pPr>
            <a:r>
              <a:rPr lang="hr-HR" sz="1200" dirty="0" smtClean="0">
                <a:latin typeface="Arial" pitchFamily="34" charset="0"/>
                <a:cs typeface="Arial" pitchFamily="34" charset="0"/>
              </a:rPr>
              <a:t>Otprilike svako DESETO dijete ne ide u školu u kvartu stanovanja. </a:t>
            </a:r>
          </a:p>
          <a:p>
            <a:pPr>
              <a:spcBef>
                <a:spcPts val="300"/>
              </a:spcBef>
            </a:pPr>
            <a:r>
              <a:rPr lang="hr-HR" sz="1200" dirty="0" smtClean="0">
                <a:latin typeface="Arial" pitchFamily="34" charset="0"/>
                <a:cs typeface="Arial" pitchFamily="34" charset="0"/>
              </a:rPr>
              <a:t>Tri najčešća načina odlaska u školu su: pješice samo, pješice u pratnji roditelja i automobilom</a:t>
            </a:r>
          </a:p>
        </p:txBody>
      </p:sp>
      <p:sp>
        <p:nvSpPr>
          <p:cNvPr id="9" name="TextBox 8"/>
          <p:cNvSpPr txBox="1"/>
          <p:nvPr/>
        </p:nvSpPr>
        <p:spPr>
          <a:xfrm>
            <a:off x="257597" y="1059582"/>
            <a:ext cx="4311035" cy="121593"/>
          </a:xfrm>
          <a:prstGeom prst="rect">
            <a:avLst/>
          </a:prstGeom>
          <a:noFill/>
        </p:spPr>
        <p:txBody>
          <a:bodyPr wrap="square" lIns="0" tIns="0" rIns="0" bIns="0" rtlCol="0">
            <a:noAutofit/>
          </a:bodyPr>
          <a:lstStyle/>
          <a:p>
            <a:pPr>
              <a:spcBef>
                <a:spcPts val="300"/>
              </a:spcBef>
            </a:pPr>
            <a:endParaRPr lang="hr-HR" sz="1600" dirty="0" smtClean="0">
              <a:latin typeface="Arial" pitchFamily="34" charset="0"/>
              <a:cs typeface="Arial" pitchFamily="34" charset="0"/>
            </a:endParaRPr>
          </a:p>
        </p:txBody>
      </p:sp>
      <p:sp>
        <p:nvSpPr>
          <p:cNvPr id="13" name="TextBox 12"/>
          <p:cNvSpPr txBox="1"/>
          <p:nvPr/>
        </p:nvSpPr>
        <p:spPr>
          <a:xfrm>
            <a:off x="257597" y="843558"/>
            <a:ext cx="3090267" cy="313424"/>
          </a:xfrm>
          <a:prstGeom prst="rect">
            <a:avLst/>
          </a:prstGeom>
          <a:noFill/>
        </p:spPr>
        <p:txBody>
          <a:bodyPr wrap="square" lIns="0" tIns="0" rIns="0" bIns="0" rtlCol="0">
            <a:noAutofit/>
          </a:bodyPr>
          <a:lstStyle/>
          <a:p>
            <a:pPr>
              <a:spcBef>
                <a:spcPts val="300"/>
              </a:spcBef>
            </a:pPr>
            <a:endParaRPr lang="hr-HR" sz="1600" dirty="0" smtClean="0">
              <a:latin typeface="Arial" pitchFamily="34" charset="0"/>
              <a:cs typeface="Arial" pitchFamily="34" charset="0"/>
            </a:endParaRPr>
          </a:p>
        </p:txBody>
      </p:sp>
      <p:sp>
        <p:nvSpPr>
          <p:cNvPr id="15" name="TextBox 14"/>
          <p:cNvSpPr txBox="1"/>
          <p:nvPr/>
        </p:nvSpPr>
        <p:spPr>
          <a:xfrm>
            <a:off x="232779" y="2858638"/>
            <a:ext cx="3395900" cy="121593"/>
          </a:xfrm>
          <a:prstGeom prst="rect">
            <a:avLst/>
          </a:prstGeom>
          <a:noFill/>
        </p:spPr>
        <p:txBody>
          <a:bodyPr wrap="square" lIns="0" tIns="0" rIns="0" bIns="0" rtlCol="0">
            <a:noAutofit/>
          </a:bodyPr>
          <a:lstStyle/>
          <a:p>
            <a:pPr>
              <a:spcBef>
                <a:spcPts val="300"/>
              </a:spcBef>
            </a:pPr>
            <a:r>
              <a:rPr lang="hr-HR" sz="800" b="1" dirty="0" smtClean="0">
                <a:solidFill>
                  <a:schemeClr val="accent1"/>
                </a:solidFill>
                <a:latin typeface="Arial" pitchFamily="34" charset="0"/>
                <a:cs typeface="Arial" pitchFamily="34" charset="0"/>
              </a:rPr>
              <a:t>POSTOTAK DJECE KOJI IDU U ŠKOLU U KVARTU STANOVANJA</a:t>
            </a:r>
          </a:p>
        </p:txBody>
      </p:sp>
      <p:sp>
        <p:nvSpPr>
          <p:cNvPr id="25" name="TextBox 24"/>
          <p:cNvSpPr txBox="1"/>
          <p:nvPr/>
        </p:nvSpPr>
        <p:spPr>
          <a:xfrm>
            <a:off x="3628679" y="2858638"/>
            <a:ext cx="5105980" cy="178753"/>
          </a:xfrm>
          <a:prstGeom prst="rect">
            <a:avLst/>
          </a:prstGeom>
          <a:noFill/>
        </p:spPr>
        <p:txBody>
          <a:bodyPr wrap="square" lIns="0" tIns="0" rIns="0" bIns="0" rtlCol="0">
            <a:noAutofit/>
          </a:bodyPr>
          <a:lstStyle/>
          <a:p>
            <a:pPr>
              <a:spcBef>
                <a:spcPts val="300"/>
              </a:spcBef>
            </a:pPr>
            <a:r>
              <a:rPr lang="hr-HR" sz="800" b="1" dirty="0" smtClean="0">
                <a:solidFill>
                  <a:schemeClr val="accent1"/>
                </a:solidFill>
                <a:latin typeface="Arial" pitchFamily="34" charset="0"/>
                <a:cs typeface="Arial" pitchFamily="34" charset="0"/>
              </a:rPr>
              <a:t>NAČINI NA KOJE DJECA NAJČEŠĆE IDU U ŠKOLU </a:t>
            </a:r>
          </a:p>
        </p:txBody>
      </p:sp>
      <p:cxnSp>
        <p:nvCxnSpPr>
          <p:cNvPr id="21" name="Straight Connector 20"/>
          <p:cNvCxnSpPr/>
          <p:nvPr/>
        </p:nvCxnSpPr>
        <p:spPr>
          <a:xfrm>
            <a:off x="257597" y="3003798"/>
            <a:ext cx="8634883" cy="0"/>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51720" y="3082399"/>
            <a:ext cx="6595450" cy="288032"/>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RURALNA PODRUČJA</a:t>
            </a:r>
          </a:p>
          <a:p>
            <a:pPr>
              <a:spcBef>
                <a:spcPts val="300"/>
              </a:spcBef>
            </a:pPr>
            <a:r>
              <a:rPr lang="hr-HR" sz="1200" dirty="0" smtClean="0">
                <a:latin typeface="Arial" pitchFamily="34" charset="0"/>
                <a:cs typeface="Arial" pitchFamily="34" charset="0"/>
              </a:rPr>
              <a:t>Otprilike svako TREĆE dijete ne ide u školu u kvartu stanovanja. </a:t>
            </a:r>
          </a:p>
          <a:p>
            <a:pPr>
              <a:spcBef>
                <a:spcPts val="300"/>
              </a:spcBef>
            </a:pPr>
            <a:r>
              <a:rPr lang="hr-HR" sz="1200" dirty="0" smtClean="0">
                <a:latin typeface="Arial" pitchFamily="34" charset="0"/>
                <a:cs typeface="Arial" pitchFamily="34" charset="0"/>
              </a:rPr>
              <a:t>Tri najčešća načina odlaska u školu su: pješice samo, automobilom i autobusom </a:t>
            </a:r>
          </a:p>
        </p:txBody>
      </p:sp>
    </p:spTree>
    <p:extLst>
      <p:ext uri="{BB962C8B-B14F-4D97-AF65-F5344CB8AC3E}">
        <p14:creationId xmlns:p14="http://schemas.microsoft.com/office/powerpoint/2010/main" val="1173274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251520" y="1141746"/>
            <a:ext cx="8568952" cy="2308324"/>
          </a:xfrm>
          <a:prstGeom prst="rect">
            <a:avLst/>
          </a:prstGeom>
        </p:spPr>
        <p:txBody>
          <a:bodyPr wrap="square">
            <a:spAutoFit/>
          </a:bodyPr>
          <a:lstStyle/>
          <a:p>
            <a:r>
              <a:rPr lang="hr-HR" dirty="0" smtClean="0"/>
              <a:t>Činjenica da većina djece ide sama pješice u školu, često je rezultat toga što se roditelji nisu mogli organizirati drugačije. </a:t>
            </a:r>
          </a:p>
          <a:p>
            <a:r>
              <a:rPr lang="hr-HR" dirty="0" smtClean="0"/>
              <a:t>Odlazak djece pješice u školu, bez pratnje, ne smatraju dovoljno sigurnim. </a:t>
            </a:r>
          </a:p>
          <a:p>
            <a:endParaRPr lang="hr-HR" dirty="0" smtClean="0">
              <a:solidFill>
                <a:schemeClr val="accent1"/>
              </a:solidFill>
            </a:endParaRPr>
          </a:p>
          <a:p>
            <a:endParaRPr lang="hr-HR" dirty="0" smtClean="0">
              <a:solidFill>
                <a:schemeClr val="accent1"/>
              </a:solidFill>
            </a:endParaRPr>
          </a:p>
          <a:p>
            <a:r>
              <a:rPr lang="hr-HR" dirty="0" smtClean="0">
                <a:solidFill>
                  <a:schemeClr val="accent1"/>
                </a:solidFill>
              </a:rPr>
              <a:t>„Put do škole traje 7-8 min. pješice. Na različite načine pokušavamo omogućiti da odvezemo dijete autom. Ako ide pješice ima jednu ulicu koja nema pločnika, koja je dosta prometna i mora dobro paziti na promet.” </a:t>
            </a:r>
          </a:p>
        </p:txBody>
      </p:sp>
      <p:pic>
        <p:nvPicPr>
          <p:cNvPr id="6146" name="Picture 2" descr="Rezultat slike za CHILDREN SCHOOL icon"/>
          <p:cNvPicPr>
            <a:picLocks noChangeAspect="1" noChangeArrowheads="1"/>
          </p:cNvPicPr>
          <p:nvPr/>
        </p:nvPicPr>
        <p:blipFill rotWithShape="1">
          <a:blip r:embed="rId2">
            <a:extLst>
              <a:ext uri="{28A0092B-C50C-407E-A947-70E740481C1C}">
                <a14:useLocalDpi xmlns:a14="http://schemas.microsoft.com/office/drawing/2010/main" val="0"/>
              </a:ext>
            </a:extLst>
          </a:blip>
          <a:srcRect t="30311" b="23863"/>
          <a:stretch/>
        </p:blipFill>
        <p:spPr bwMode="auto">
          <a:xfrm>
            <a:off x="6073912" y="3993658"/>
            <a:ext cx="2448272" cy="1121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230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Većina (više od polovice) osnovnoškolaca od 1 do 4 razreda u školu ide pješice, bez pratnje.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03848" y="1059582"/>
            <a:ext cx="2952328" cy="504056"/>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NAJČEŠĆI NAČIN ODLAŽENJA U ŠKOLU OBZIROM NA VRSTU NASELJA U KOJOJ DIJETE STANUJE </a:t>
            </a:r>
          </a:p>
        </p:txBody>
      </p:sp>
      <p:sp>
        <p:nvSpPr>
          <p:cNvPr id="2" name="Rectangle 1"/>
          <p:cNvSpPr/>
          <p:nvPr/>
        </p:nvSpPr>
        <p:spPr>
          <a:xfrm>
            <a:off x="6156176" y="915566"/>
            <a:ext cx="2736304" cy="3970318"/>
          </a:xfrm>
          <a:prstGeom prst="rect">
            <a:avLst/>
          </a:prstGeom>
          <a:ln>
            <a:solidFill>
              <a:schemeClr val="accent2"/>
            </a:solidFill>
          </a:ln>
        </p:spPr>
        <p:txBody>
          <a:bodyPr wrap="square">
            <a:spAutoFit/>
          </a:bodyPr>
          <a:lstStyle/>
          <a:p>
            <a:r>
              <a:rPr lang="hr-HR" sz="1200" dirty="0" smtClean="0"/>
              <a:t>Djeca koja idu u niže razrede osnovne škole, najčešće u školu idu pješice, bez pratnje. </a:t>
            </a:r>
          </a:p>
          <a:p>
            <a:r>
              <a:rPr lang="hr-HR" sz="1200" dirty="0" smtClean="0"/>
              <a:t>Donekle se razlikuju načini odlaska u školu ovisno o tome živi li dijete u urbanom ili u ruralnom području. Djeca koja žive u ruralnim područjima češće nego djeca iz urbanih područja u školu odlaze prijevoznim sredstvom (automobilom ili autobusom), dok djeca iz urbanih područja češće idu pješice (s pratnjom ili bez).</a:t>
            </a:r>
          </a:p>
          <a:p>
            <a:endParaRPr lang="hr-HR" sz="1200" dirty="0" smtClean="0">
              <a:solidFill>
                <a:schemeClr val="accent1"/>
              </a:solidFill>
            </a:endParaRPr>
          </a:p>
          <a:p>
            <a:r>
              <a:rPr lang="hr-HR" sz="1200" dirty="0">
                <a:solidFill>
                  <a:schemeClr val="accent1"/>
                </a:solidFill>
              </a:rPr>
              <a:t>„Dijete mi najčešće ide pješke u školu. Prelazi samo jedno raskrižje, no problem je taj što se radi o prometnoj ulici. Unatoč ležećim policajcima i ponekad jutarnjoj školskoj patroli, ne rijetko vozači ne staju kako bi propustili djecu</a:t>
            </a:r>
            <a:r>
              <a:rPr lang="hr-HR" sz="1200" dirty="0" smtClean="0">
                <a:solidFill>
                  <a:schemeClr val="accent1"/>
                </a:solidFill>
              </a:rPr>
              <a:t>.”</a:t>
            </a:r>
          </a:p>
          <a:p>
            <a:r>
              <a:rPr lang="hr-HR" sz="1200" dirty="0" smtClean="0">
                <a:solidFill>
                  <a:schemeClr val="accent1"/>
                </a:solidFill>
              </a:rPr>
              <a:t>Irena, Zagreb </a:t>
            </a:r>
            <a:endParaRPr lang="hr-HR" sz="1200" dirty="0">
              <a:solidFill>
                <a:schemeClr val="accent1"/>
              </a:solidFill>
            </a:endParaRPr>
          </a:p>
        </p:txBody>
      </p:sp>
      <p:graphicFrame>
        <p:nvGraphicFramePr>
          <p:cNvPr id="18" name="Chart 17"/>
          <p:cNvGraphicFramePr/>
          <p:nvPr>
            <p:extLst>
              <p:ext uri="{D42A27DB-BD31-4B8C-83A1-F6EECF244321}">
                <p14:modId xmlns:p14="http://schemas.microsoft.com/office/powerpoint/2010/main" val="704648393"/>
              </p:ext>
            </p:extLst>
          </p:nvPr>
        </p:nvGraphicFramePr>
        <p:xfrm>
          <a:off x="135533" y="1135738"/>
          <a:ext cx="4652491" cy="34563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Chart 18"/>
          <p:cNvGraphicFramePr/>
          <p:nvPr>
            <p:extLst>
              <p:ext uri="{D42A27DB-BD31-4B8C-83A1-F6EECF244321}">
                <p14:modId xmlns:p14="http://schemas.microsoft.com/office/powerpoint/2010/main" val="3434754178"/>
              </p:ext>
            </p:extLst>
          </p:nvPr>
        </p:nvGraphicFramePr>
        <p:xfrm>
          <a:off x="2512193" y="1135738"/>
          <a:ext cx="4176464" cy="3668260"/>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251520" y="1059582"/>
            <a:ext cx="2800627" cy="504056"/>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NAČINI NA KOJA DJECA ODLAZE U ŠKOLU (USPOREDBA SVI / NAJČEŠĆI) - TOTAL</a:t>
            </a:r>
          </a:p>
        </p:txBody>
      </p:sp>
      <p:sp>
        <p:nvSpPr>
          <p:cNvPr id="13" name="TextBox 12"/>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Tree>
    <p:extLst>
      <p:ext uri="{BB962C8B-B14F-4D97-AF65-F5344CB8AC3E}">
        <p14:creationId xmlns:p14="http://schemas.microsoft.com/office/powerpoint/2010/main" val="1311810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22" y="2425426"/>
            <a:ext cx="2857501" cy="1428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itle 2"/>
          <p:cNvSpPr>
            <a:spLocks noGrp="1"/>
          </p:cNvSpPr>
          <p:nvPr>
            <p:ph type="title"/>
          </p:nvPr>
        </p:nvSpPr>
        <p:spPr>
          <a:xfrm>
            <a:off x="323528" y="195486"/>
            <a:ext cx="6552728" cy="575692"/>
          </a:xfrm>
        </p:spPr>
        <p:txBody>
          <a:bodyPr/>
          <a:lstStyle/>
          <a:p>
            <a:r>
              <a:rPr lang="hr-HR" sz="1800" dirty="0" smtClean="0"/>
              <a:t>28% roditelja ponekad i 16% najčešće prate dijete na putu do škole i natrag, a osnovni razlog je upravo promet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499234521"/>
              </p:ext>
            </p:extLst>
          </p:nvPr>
        </p:nvGraphicFramePr>
        <p:xfrm>
          <a:off x="3059832" y="2406835"/>
          <a:ext cx="5798328" cy="2302171"/>
        </p:xfrm>
        <a:graphic>
          <a:graphicData uri="http://schemas.openxmlformats.org/drawingml/2006/table">
            <a:tbl>
              <a:tblPr firstRow="1" bandRow="1">
                <a:tableStyleId>{5C22544A-7EE6-4342-B048-85BDC9FD1C3A}</a:tableStyleId>
              </a:tblPr>
              <a:tblGrid>
                <a:gridCol w="4955174"/>
                <a:gridCol w="843154"/>
              </a:tblGrid>
              <a:tr h="418576">
                <a:tc>
                  <a:txBody>
                    <a:bodyPr/>
                    <a:lstStyle/>
                    <a:p>
                      <a:r>
                        <a:rPr lang="hr-HR" sz="1200" dirty="0" smtClean="0"/>
                        <a:t>Razlozi (navedeni s učestalošću većom od</a:t>
                      </a:r>
                      <a:r>
                        <a:rPr lang="hr-HR" sz="1200" baseline="0" dirty="0" smtClean="0"/>
                        <a:t> 5%)</a:t>
                      </a:r>
                      <a:endParaRPr lang="en-US" sz="1200" dirty="0"/>
                    </a:p>
                  </a:txBody>
                  <a:tcPr>
                    <a:solidFill>
                      <a:schemeClr val="accent1"/>
                    </a:solidFill>
                  </a:tcPr>
                </a:tc>
                <a:tc>
                  <a:txBody>
                    <a:bodyPr/>
                    <a:lstStyle/>
                    <a:p>
                      <a:pPr algn="ctr"/>
                      <a:r>
                        <a:rPr lang="hr-HR" sz="1100" dirty="0" smtClean="0"/>
                        <a:t>%</a:t>
                      </a:r>
                      <a:endParaRPr lang="en-US" sz="1100" dirty="0"/>
                    </a:p>
                  </a:txBody>
                  <a:tcPr>
                    <a:solidFill>
                      <a:schemeClr val="accent1"/>
                    </a:solidFill>
                  </a:tcPr>
                </a:tc>
              </a:tr>
              <a:tr h="269085">
                <a:tc>
                  <a:txBody>
                    <a:bodyPr/>
                    <a:lstStyle/>
                    <a:p>
                      <a:r>
                        <a:rPr lang="hr-HR" sz="1000" noProof="0" dirty="0" smtClean="0">
                          <a:latin typeface="+mj-lt"/>
                        </a:rPr>
                        <a:t>zbog neopreznosti vozača (brze vožnje, ne poštivanja crvenog svijetla na semaforu)</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34%</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jer je dijete još premalo</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12%</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čisto da budem sigurniji/sigurnija</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12%</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strah od otmice djece/nepoznatih ljudi</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10%</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nema nogostupa/vrlo uski</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6%</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jer je škola usput (do posla)</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6%</a:t>
                      </a:r>
                      <a:endParaRPr lang="hr-HR" sz="1200" b="0" i="0" u="none" strike="noStrike" noProof="0" dirty="0">
                        <a:solidFill>
                          <a:srgbClr val="000000"/>
                        </a:solidFill>
                        <a:effectLst/>
                        <a:latin typeface="+mj-lt"/>
                      </a:endParaRPr>
                    </a:p>
                  </a:txBody>
                  <a:tcPr marL="9525" marR="9525" marT="9525" marB="0" anchor="ctr"/>
                </a:tc>
              </a:tr>
              <a:tr h="269085">
                <a:tc>
                  <a:txBody>
                    <a:bodyPr/>
                    <a:lstStyle/>
                    <a:p>
                      <a:r>
                        <a:rPr lang="hr-HR" sz="1000" noProof="0" dirty="0" smtClean="0">
                          <a:latin typeface="+mj-lt"/>
                        </a:rPr>
                        <a:t>kako bih proveo/</a:t>
                      </a:r>
                      <a:r>
                        <a:rPr lang="hr-HR" sz="1000" noProof="0" dirty="0" err="1" smtClean="0">
                          <a:latin typeface="+mj-lt"/>
                        </a:rPr>
                        <a:t>la</a:t>
                      </a:r>
                      <a:r>
                        <a:rPr lang="hr-HR" sz="1000" noProof="0" dirty="0" smtClean="0">
                          <a:latin typeface="+mj-lt"/>
                        </a:rPr>
                        <a:t> više vremena s djetetom</a:t>
                      </a:r>
                      <a:endParaRPr lang="hr-HR" sz="1000" noProof="0" dirty="0">
                        <a:latin typeface="+mj-lt"/>
                      </a:endParaRPr>
                    </a:p>
                  </a:txBody>
                  <a:tcPr/>
                </a:tc>
                <a:tc>
                  <a:txBody>
                    <a:bodyPr/>
                    <a:lstStyle/>
                    <a:p>
                      <a:pPr algn="ctr" fontAlgn="t"/>
                      <a:r>
                        <a:rPr lang="hr-HR" sz="1200" b="0" i="0" u="none" strike="noStrike" noProof="0" dirty="0" smtClean="0">
                          <a:solidFill>
                            <a:srgbClr val="000000"/>
                          </a:solidFill>
                          <a:effectLst/>
                          <a:latin typeface="+mj-lt"/>
                        </a:rPr>
                        <a:t>6%</a:t>
                      </a:r>
                      <a:endParaRPr lang="hr-HR" sz="1200" b="0" i="0" u="none" strike="noStrike" noProof="0" dirty="0">
                        <a:solidFill>
                          <a:srgbClr val="000000"/>
                        </a:solidFill>
                        <a:effectLst/>
                        <a:latin typeface="+mj-lt"/>
                      </a:endParaRPr>
                    </a:p>
                  </a:txBody>
                  <a:tcPr marL="9525" marR="9525" marT="9525" marB="0" anchor="ctr"/>
                </a:tc>
              </a:tr>
            </a:tbl>
          </a:graphicData>
        </a:graphic>
      </p:graphicFrame>
      <p:sp>
        <p:nvSpPr>
          <p:cNvPr id="3" name="Right Arrow 2"/>
          <p:cNvSpPr/>
          <p:nvPr/>
        </p:nvSpPr>
        <p:spPr bwMode="gray">
          <a:xfrm>
            <a:off x="224000" y="3688520"/>
            <a:ext cx="2857500" cy="936104"/>
          </a:xfrm>
          <a:prstGeom prst="rightArrow">
            <a:avLst/>
          </a:prstGeom>
          <a:solidFill>
            <a:schemeClr val="accent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8" name="TextBox 7"/>
          <p:cNvSpPr txBox="1"/>
          <p:nvPr/>
        </p:nvSpPr>
        <p:spPr>
          <a:xfrm>
            <a:off x="339987" y="3916882"/>
            <a:ext cx="2390278" cy="504056"/>
          </a:xfrm>
          <a:prstGeom prst="rect">
            <a:avLst/>
          </a:prstGeom>
          <a:noFill/>
        </p:spPr>
        <p:txBody>
          <a:bodyPr wrap="square" lIns="0" tIns="0" rIns="0" bIns="0" rtlCol="0" anchor="ctr">
            <a:noAutofit/>
          </a:bodyPr>
          <a:lstStyle/>
          <a:p>
            <a:pPr>
              <a:spcBef>
                <a:spcPts val="300"/>
              </a:spcBef>
            </a:pPr>
            <a:r>
              <a:rPr lang="hr-HR" sz="1200" dirty="0" smtClean="0">
                <a:solidFill>
                  <a:schemeClr val="bg1"/>
                </a:solidFill>
                <a:latin typeface="Arial" pitchFamily="34" charset="0"/>
                <a:cs typeface="Arial" pitchFamily="34" charset="0"/>
              </a:rPr>
              <a:t>28% roditelja prate djecu u školu, a najčešći razlozi </a:t>
            </a:r>
            <a:r>
              <a:rPr lang="hr-HR" sz="1200" dirty="0" err="1" smtClean="0">
                <a:solidFill>
                  <a:schemeClr val="bg1"/>
                </a:solidFill>
                <a:latin typeface="Arial" pitchFamily="34" charset="0"/>
                <a:cs typeface="Arial" pitchFamily="34" charset="0"/>
              </a:rPr>
              <a:t>su..</a:t>
            </a:r>
            <a:r>
              <a:rPr lang="hr-HR" sz="1200" dirty="0" smtClean="0">
                <a:solidFill>
                  <a:schemeClr val="bg1"/>
                </a:solidFill>
                <a:latin typeface="Arial" pitchFamily="34" charset="0"/>
                <a:cs typeface="Arial" pitchFamily="34" charset="0"/>
              </a:rPr>
              <a:t>.</a:t>
            </a:r>
          </a:p>
        </p:txBody>
      </p:sp>
      <p:sp>
        <p:nvSpPr>
          <p:cNvPr id="4" name="Rectangle 3"/>
          <p:cNvSpPr/>
          <p:nvPr/>
        </p:nvSpPr>
        <p:spPr>
          <a:xfrm>
            <a:off x="192678" y="987574"/>
            <a:ext cx="8640960" cy="1015663"/>
          </a:xfrm>
          <a:prstGeom prst="rect">
            <a:avLst/>
          </a:prstGeom>
        </p:spPr>
        <p:txBody>
          <a:bodyPr wrap="square">
            <a:spAutoFit/>
          </a:bodyPr>
          <a:lstStyle/>
          <a:p>
            <a:r>
              <a:rPr lang="hr-HR" sz="1200" i="1" dirty="0" smtClean="0">
                <a:solidFill>
                  <a:schemeClr val="accent1"/>
                </a:solidFill>
              </a:rPr>
              <a:t>„Najčešće ide automobilom, jer je tako najsigurnije. Veliki dio puta do škole nema nogostupa, a cestu mora preći bez semafora. Ponekad ide pješice zato što to jako voli (jer se onda druži s prijateljima). To me zabrinjava, jer mislim da nije siguran, pa mu baš i ne dozvoljavam često da ide pješice.” </a:t>
            </a:r>
          </a:p>
          <a:p>
            <a:endParaRPr lang="hr-HR" sz="1200" i="1" dirty="0" smtClean="0">
              <a:solidFill>
                <a:schemeClr val="accent1"/>
              </a:solidFill>
            </a:endParaRPr>
          </a:p>
          <a:p>
            <a:endParaRPr lang="hr-HR" sz="1200" i="1" dirty="0">
              <a:solidFill>
                <a:schemeClr val="accent1"/>
              </a:solidFill>
            </a:endParaRPr>
          </a:p>
        </p:txBody>
      </p:sp>
      <p:sp>
        <p:nvSpPr>
          <p:cNvPr id="12" name="TextBox 11"/>
          <p:cNvSpPr txBox="1"/>
          <p:nvPr/>
        </p:nvSpPr>
        <p:spPr>
          <a:xfrm>
            <a:off x="135532" y="4696668"/>
            <a:ext cx="2945967"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roditelji koji prate djecu u školu (n=44)</a:t>
            </a:r>
          </a:p>
        </p:txBody>
      </p:sp>
    </p:spTree>
    <p:extLst>
      <p:ext uri="{BB962C8B-B14F-4D97-AF65-F5344CB8AC3E}">
        <p14:creationId xmlns:p14="http://schemas.microsoft.com/office/powerpoint/2010/main" val="3113307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23850"/>
            <a:ext cx="6840760" cy="575692"/>
          </a:xfrm>
        </p:spPr>
        <p:txBody>
          <a:bodyPr/>
          <a:lstStyle/>
          <a:p>
            <a:r>
              <a:rPr lang="hr-HR" sz="1800" dirty="0" smtClean="0"/>
              <a:t>40% roditelja čija djeca putuju u školu autobusom, smatra da autobusne stanice nisu dovoljno sigurne.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054" name="Picture 6" descr="Rezultat slike za autobusom u škol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7464" y="2429272"/>
            <a:ext cx="4579268" cy="23027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Chart 11"/>
          <p:cNvGraphicFramePr/>
          <p:nvPr>
            <p:extLst>
              <p:ext uri="{D42A27DB-BD31-4B8C-83A1-F6EECF244321}">
                <p14:modId xmlns:p14="http://schemas.microsoft.com/office/powerpoint/2010/main" val="2822598213"/>
              </p:ext>
            </p:extLst>
          </p:nvPr>
        </p:nvGraphicFramePr>
        <p:xfrm>
          <a:off x="251520" y="915566"/>
          <a:ext cx="4032448" cy="246110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23528" y="3291830"/>
            <a:ext cx="3888432" cy="1224136"/>
          </a:xfrm>
          <a:prstGeom prst="rect">
            <a:avLst/>
          </a:prstGeom>
          <a:noFill/>
        </p:spPr>
        <p:txBody>
          <a:bodyPr wrap="square" lIns="0" tIns="0" rIns="0" bIns="0" rtlCol="0">
            <a:noAutofit/>
          </a:bodyPr>
          <a:lstStyle/>
          <a:p>
            <a:pPr>
              <a:spcBef>
                <a:spcPts val="300"/>
              </a:spcBef>
            </a:pPr>
            <a:r>
              <a:rPr lang="hr-HR" sz="1400" dirty="0" smtClean="0">
                <a:latin typeface="Arial" pitchFamily="34" charset="0"/>
                <a:cs typeface="Arial" pitchFamily="34" charset="0"/>
              </a:rPr>
              <a:t>Osnovni razlozi zbog kojih autobusna stajališta nisu dovoljno sigurna su; </a:t>
            </a:r>
            <a:r>
              <a:rPr lang="hr-HR" sz="1400" dirty="0" smtClean="0">
                <a:solidFill>
                  <a:schemeClr val="accent1"/>
                </a:solidFill>
                <a:latin typeface="Arial" pitchFamily="34" charset="0"/>
                <a:cs typeface="Arial" pitchFamily="34" charset="0"/>
              </a:rPr>
              <a:t>Nema ugibalište, stanica nije obilježena, autobus ne staje na pravoj autobusnoj stanici. </a:t>
            </a:r>
          </a:p>
        </p:txBody>
      </p:sp>
      <p:sp>
        <p:nvSpPr>
          <p:cNvPr id="5" name="Rectangle 4"/>
          <p:cNvSpPr/>
          <p:nvPr/>
        </p:nvSpPr>
        <p:spPr>
          <a:xfrm>
            <a:off x="4543484" y="974507"/>
            <a:ext cx="4421004" cy="1200329"/>
          </a:xfrm>
          <a:prstGeom prst="rect">
            <a:avLst/>
          </a:prstGeom>
        </p:spPr>
        <p:txBody>
          <a:bodyPr wrap="square">
            <a:spAutoFit/>
          </a:bodyPr>
          <a:lstStyle/>
          <a:p>
            <a:r>
              <a:rPr lang="hr-HR" sz="1200" i="1" dirty="0" smtClean="0">
                <a:solidFill>
                  <a:schemeClr val="accent1"/>
                </a:solidFill>
              </a:rPr>
              <a:t>„Moje dijete u školu putuje autobusom. Svako jutro ju vodimo na stanicu, tako da je sigurna. Put do škole ne traje dugo (oko 5 minuta vožnje), a bus se parkira u školsko dvorište. Zabrinut sam kada ima manje sati u školi, pa moraju čekati bus. Tada se igraju oko škole i postoji opasnost od izlaska na glavnu cestu.”  </a:t>
            </a:r>
          </a:p>
        </p:txBody>
      </p:sp>
      <p:sp>
        <p:nvSpPr>
          <p:cNvPr id="9" name="TextBox 8"/>
          <p:cNvSpPr txBox="1"/>
          <p:nvPr/>
        </p:nvSpPr>
        <p:spPr>
          <a:xfrm>
            <a:off x="135532" y="4696668"/>
            <a:ext cx="2945967"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roditelji čija djece odlaze u školu autobusom (n=30)</a:t>
            </a:r>
          </a:p>
        </p:txBody>
      </p:sp>
      <p:sp>
        <p:nvSpPr>
          <p:cNvPr id="11" name="TextBox 10"/>
          <p:cNvSpPr txBox="1"/>
          <p:nvPr/>
        </p:nvSpPr>
        <p:spPr>
          <a:xfrm>
            <a:off x="283830" y="987574"/>
            <a:ext cx="4648210" cy="432048"/>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PROCJENA SIGURNOSTI AUTOBUSNOG STAJALIŠTA</a:t>
            </a:r>
          </a:p>
        </p:txBody>
      </p:sp>
    </p:spTree>
    <p:extLst>
      <p:ext uri="{BB962C8B-B14F-4D97-AF65-F5344CB8AC3E}">
        <p14:creationId xmlns:p14="http://schemas.microsoft.com/office/powerpoint/2010/main" val="2752686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354987652"/>
              </p:ext>
            </p:extLst>
          </p:nvPr>
        </p:nvGraphicFramePr>
        <p:xfrm>
          <a:off x="251520" y="1347614"/>
          <a:ext cx="4392488" cy="3171428"/>
        </p:xfrm>
        <a:graphic>
          <a:graphicData uri="http://schemas.openxmlformats.org/drawingml/2006/chart">
            <c:chart xmlns:c="http://schemas.openxmlformats.org/drawingml/2006/chart" xmlns:r="http://schemas.openxmlformats.org/officeDocument/2006/relationships" r:id="rId2"/>
          </a:graphicData>
        </a:graphic>
      </p:graphicFrame>
      <p:sp>
        <p:nvSpPr>
          <p:cNvPr id="14" name="Title 2"/>
          <p:cNvSpPr>
            <a:spLocks noGrp="1"/>
          </p:cNvSpPr>
          <p:nvPr>
            <p:ph type="title"/>
          </p:nvPr>
        </p:nvSpPr>
        <p:spPr>
          <a:xfrm>
            <a:off x="323528" y="195486"/>
            <a:ext cx="6408712" cy="575692"/>
          </a:xfrm>
        </p:spPr>
        <p:txBody>
          <a:bodyPr/>
          <a:lstStyle/>
          <a:p>
            <a:r>
              <a:rPr lang="hr-HR" sz="1800" dirty="0" smtClean="0"/>
              <a:t>Svaki četvrti roditelj smatra kako njegovo dijete nije sigurno u cestovnom prometu u okolici škole.</a:t>
            </a:r>
            <a:endParaRPr lang="en-US"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3830" y="987574"/>
            <a:ext cx="4648210" cy="432048"/>
          </a:xfrm>
          <a:prstGeom prst="rect">
            <a:avLst/>
          </a:prstGeom>
          <a:noFill/>
        </p:spPr>
        <p:txBody>
          <a:bodyPr wrap="square" lIns="0" tIns="0" rIns="0" bIns="0" rtlCol="0">
            <a:noAutofit/>
          </a:bodyPr>
          <a:lstStyle/>
          <a:p>
            <a:pPr>
              <a:spcBef>
                <a:spcPts val="300"/>
              </a:spcBef>
            </a:pPr>
            <a:r>
              <a:rPr lang="hr-HR" sz="1200" b="1" dirty="0" smtClean="0">
                <a:solidFill>
                  <a:schemeClr val="accent1"/>
                </a:solidFill>
                <a:latin typeface="Arial" pitchFamily="34" charset="0"/>
                <a:cs typeface="Arial" pitchFamily="34" charset="0"/>
              </a:rPr>
              <a:t>PROCJENA SIGURNOSTI U CESTOVNOM PROMETU I U OKOLICI ŠKOLE </a:t>
            </a:r>
          </a:p>
        </p:txBody>
      </p:sp>
      <p:sp>
        <p:nvSpPr>
          <p:cNvPr id="2" name="TextBox 1"/>
          <p:cNvSpPr txBox="1"/>
          <p:nvPr/>
        </p:nvSpPr>
        <p:spPr>
          <a:xfrm>
            <a:off x="301999" y="4011910"/>
            <a:ext cx="144016" cy="360040"/>
          </a:xfrm>
          <a:prstGeom prst="rect">
            <a:avLst/>
          </a:prstGeom>
          <a:noFill/>
        </p:spPr>
        <p:txBody>
          <a:bodyPr wrap="square" lIns="0" tIns="0" rIns="0" bIns="0" rtlCol="0">
            <a:noAutofit/>
          </a:bodyPr>
          <a:lstStyle/>
          <a:p>
            <a:pPr>
              <a:spcBef>
                <a:spcPts val="300"/>
              </a:spcBef>
            </a:pPr>
            <a:r>
              <a:rPr lang="hr-HR" sz="1600" dirty="0" smtClean="0">
                <a:latin typeface="Arial" pitchFamily="34" charset="0"/>
                <a:cs typeface="Arial" pitchFamily="34" charset="0"/>
              </a:rPr>
              <a:t>%</a:t>
            </a:r>
          </a:p>
        </p:txBody>
      </p:sp>
      <p:sp>
        <p:nvSpPr>
          <p:cNvPr id="4" name="Rectangle 3"/>
          <p:cNvSpPr/>
          <p:nvPr/>
        </p:nvSpPr>
        <p:spPr bwMode="gray">
          <a:xfrm>
            <a:off x="251520" y="1995686"/>
            <a:ext cx="2232248" cy="2520280"/>
          </a:xfrm>
          <a:prstGeom prst="rect">
            <a:avLst/>
          </a:prstGeom>
          <a:noFill/>
          <a:ln w="127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US" sz="1600" dirty="0" smtClean="0">
              <a:solidFill>
                <a:schemeClr val="tx1"/>
              </a:solidFill>
              <a:latin typeface="Arial" pitchFamily="34" charset="0"/>
              <a:cs typeface="Arial" pitchFamily="34" charset="0"/>
            </a:endParaRPr>
          </a:p>
        </p:txBody>
      </p:sp>
      <p:sp>
        <p:nvSpPr>
          <p:cNvPr id="5" name="Rectangle 4"/>
          <p:cNvSpPr/>
          <p:nvPr/>
        </p:nvSpPr>
        <p:spPr>
          <a:xfrm>
            <a:off x="4644008" y="914980"/>
            <a:ext cx="4211960" cy="3416320"/>
          </a:xfrm>
          <a:prstGeom prst="rect">
            <a:avLst/>
          </a:prstGeom>
        </p:spPr>
        <p:txBody>
          <a:bodyPr wrap="square">
            <a:spAutoFit/>
          </a:bodyPr>
          <a:lstStyle/>
          <a:p>
            <a:endParaRPr lang="vi-VN" sz="1200" i="1" dirty="0">
              <a:solidFill>
                <a:schemeClr val="accent1"/>
              </a:solidFill>
            </a:endParaRPr>
          </a:p>
          <a:p>
            <a:r>
              <a:rPr lang="vi-VN" sz="1200" dirty="0"/>
              <a:t>Svaki četvrti roditelj smatra kako njegovo dijete nije sigurno u prometu u okolici škole i svaki treći smatra kako nije sigurno u cestovnom prometu </a:t>
            </a:r>
            <a:r>
              <a:rPr lang="vi-VN" sz="1200" dirty="0" smtClean="0"/>
              <a:t>op</a:t>
            </a:r>
            <a:r>
              <a:rPr lang="hr-HR" sz="1200" dirty="0" smtClean="0"/>
              <a:t>ć</a:t>
            </a:r>
            <a:r>
              <a:rPr lang="vi-VN" sz="1200" dirty="0" smtClean="0"/>
              <a:t>enito</a:t>
            </a:r>
            <a:r>
              <a:rPr lang="vi-VN" sz="1200" dirty="0"/>
              <a:t>. </a:t>
            </a:r>
          </a:p>
          <a:p>
            <a:endParaRPr lang="vi-VN" sz="1200" dirty="0"/>
          </a:p>
          <a:p>
            <a:r>
              <a:rPr lang="vi-VN" sz="1200" dirty="0"/>
              <a:t>U urbanim dijelovima, a posebno u Zagrebu, postotak roditelja koji promet u okolici škole ne smatraju sigurnim je još i viši. Osim toga, pokazalo se da su za sigurnost djece u cestovnom prometu zabrinutije majke i mlađi roditelji (do 29 godina). </a:t>
            </a:r>
            <a:endParaRPr lang="hr-HR" sz="1200" dirty="0" smtClean="0"/>
          </a:p>
          <a:p>
            <a:endParaRPr lang="vi-VN" sz="1200" i="1" dirty="0">
              <a:solidFill>
                <a:schemeClr val="accent1"/>
              </a:solidFill>
            </a:endParaRPr>
          </a:p>
          <a:p>
            <a:r>
              <a:rPr lang="hr-HR" sz="1200" i="1" dirty="0" smtClean="0">
                <a:solidFill>
                  <a:schemeClr val="accent1"/>
                </a:solidFill>
              </a:rPr>
              <a:t>„Problemi se događaju svakodnevno</a:t>
            </a:r>
            <a:r>
              <a:rPr lang="vi-VN" sz="1200" i="1" dirty="0" smtClean="0">
                <a:solidFill>
                  <a:schemeClr val="accent1"/>
                </a:solidFill>
              </a:rPr>
              <a:t>. </a:t>
            </a:r>
            <a:r>
              <a:rPr lang="vi-VN" sz="1200" i="1" dirty="0">
                <a:solidFill>
                  <a:schemeClr val="accent1"/>
                </a:solidFill>
              </a:rPr>
              <a:t>U mojem mjestu </a:t>
            </a:r>
            <a:r>
              <a:rPr lang="vi-VN" sz="1200" i="1" dirty="0" smtClean="0">
                <a:solidFill>
                  <a:schemeClr val="accent1"/>
                </a:solidFill>
              </a:rPr>
              <a:t>škola </a:t>
            </a:r>
            <a:r>
              <a:rPr lang="hr-HR" sz="1200" i="1" dirty="0" smtClean="0">
                <a:solidFill>
                  <a:schemeClr val="accent1"/>
                </a:solidFill>
              </a:rPr>
              <a:t>je </a:t>
            </a:r>
            <a:r>
              <a:rPr lang="vi-VN" sz="1200" i="1" dirty="0" smtClean="0">
                <a:solidFill>
                  <a:schemeClr val="accent1"/>
                </a:solidFill>
              </a:rPr>
              <a:t>na </a:t>
            </a:r>
            <a:r>
              <a:rPr lang="vi-VN" sz="1200" i="1" dirty="0">
                <a:solidFill>
                  <a:schemeClr val="accent1"/>
                </a:solidFill>
              </a:rPr>
              <a:t>najprometnijoj ulici i djeca u 99% </a:t>
            </a:r>
            <a:r>
              <a:rPr lang="hr-HR" sz="1200" i="1" dirty="0" smtClean="0">
                <a:solidFill>
                  <a:schemeClr val="accent1"/>
                </a:solidFill>
              </a:rPr>
              <a:t>slučajeva </a:t>
            </a:r>
            <a:r>
              <a:rPr lang="vi-VN" sz="1200" i="1" dirty="0" smtClean="0">
                <a:solidFill>
                  <a:schemeClr val="accent1"/>
                </a:solidFill>
              </a:rPr>
              <a:t>moraju </a:t>
            </a:r>
            <a:r>
              <a:rPr lang="vi-VN" sz="1200" i="1" dirty="0">
                <a:solidFill>
                  <a:schemeClr val="accent1"/>
                </a:solidFill>
              </a:rPr>
              <a:t>ići preko </a:t>
            </a:r>
            <a:r>
              <a:rPr lang="vi-VN" sz="1200" i="1" dirty="0" smtClean="0">
                <a:solidFill>
                  <a:schemeClr val="accent1"/>
                </a:solidFill>
              </a:rPr>
              <a:t>zebre</a:t>
            </a:r>
            <a:r>
              <a:rPr lang="hr-HR" sz="1200" i="1" dirty="0" smtClean="0">
                <a:solidFill>
                  <a:schemeClr val="accent1"/>
                </a:solidFill>
              </a:rPr>
              <a:t>. H</a:t>
            </a:r>
            <a:r>
              <a:rPr lang="vi-VN" sz="1200" i="1" dirty="0" smtClean="0">
                <a:solidFill>
                  <a:schemeClr val="accent1"/>
                </a:solidFill>
              </a:rPr>
              <a:t>vala </a:t>
            </a:r>
            <a:r>
              <a:rPr lang="vi-VN" sz="1200" i="1" dirty="0">
                <a:solidFill>
                  <a:schemeClr val="accent1"/>
                </a:solidFill>
              </a:rPr>
              <a:t>bogu da je ima, ali zna se dogoditi da vozač "nije </a:t>
            </a:r>
            <a:r>
              <a:rPr lang="vi-VN" sz="1200" i="1" dirty="0" smtClean="0">
                <a:solidFill>
                  <a:schemeClr val="accent1"/>
                </a:solidFill>
              </a:rPr>
              <a:t>primjetio</a:t>
            </a:r>
            <a:r>
              <a:rPr lang="hr-HR" sz="1200" i="1" dirty="0" smtClean="0">
                <a:solidFill>
                  <a:schemeClr val="accent1"/>
                </a:solidFill>
              </a:rPr>
              <a:t>” </a:t>
            </a:r>
            <a:r>
              <a:rPr lang="vi-VN" sz="1200" i="1" dirty="0" smtClean="0">
                <a:solidFill>
                  <a:schemeClr val="accent1"/>
                </a:solidFill>
              </a:rPr>
              <a:t>djete</a:t>
            </a:r>
            <a:r>
              <a:rPr lang="hr-HR" sz="1200" i="1" dirty="0" smtClean="0">
                <a:solidFill>
                  <a:schemeClr val="accent1"/>
                </a:solidFill>
              </a:rPr>
              <a:t>, </a:t>
            </a:r>
            <a:r>
              <a:rPr lang="vi-VN" sz="1200" i="1" dirty="0" smtClean="0">
                <a:solidFill>
                  <a:schemeClr val="accent1"/>
                </a:solidFill>
              </a:rPr>
              <a:t>vjerovatno </a:t>
            </a:r>
            <a:r>
              <a:rPr lang="vi-VN" sz="1200" i="1" dirty="0">
                <a:solidFill>
                  <a:schemeClr val="accent1"/>
                </a:solidFill>
              </a:rPr>
              <a:t>jer je malo ili je njegova brzina neprilagođena. Bilo je predloženo da se stave ležeći policajci ili slično, ali bez </a:t>
            </a:r>
            <a:r>
              <a:rPr lang="vi-VN" sz="1200" i="1" dirty="0" smtClean="0">
                <a:solidFill>
                  <a:schemeClr val="accent1"/>
                </a:solidFill>
              </a:rPr>
              <a:t>uspjeha</a:t>
            </a:r>
            <a:r>
              <a:rPr lang="hr-HR" sz="1200" i="1" dirty="0" smtClean="0">
                <a:solidFill>
                  <a:schemeClr val="accent1"/>
                </a:solidFill>
              </a:rPr>
              <a:t>. </a:t>
            </a:r>
            <a:r>
              <a:rPr lang="hr-HR" sz="1200" i="1" dirty="0">
                <a:solidFill>
                  <a:schemeClr val="accent1"/>
                </a:solidFill>
              </a:rPr>
              <a:t>Zasad.” </a:t>
            </a:r>
            <a:endParaRPr lang="hr-HR" sz="1200" i="1" dirty="0" smtClean="0">
              <a:solidFill>
                <a:schemeClr val="accent1"/>
              </a:solidFill>
            </a:endParaRPr>
          </a:p>
        </p:txBody>
      </p:sp>
      <p:sp>
        <p:nvSpPr>
          <p:cNvPr id="9" name="Rectangle 8"/>
          <p:cNvSpPr/>
          <p:nvPr/>
        </p:nvSpPr>
        <p:spPr bwMode="gray">
          <a:xfrm>
            <a:off x="4568632" y="2859782"/>
            <a:ext cx="4287336" cy="172819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US" sz="1600" dirty="0" smtClean="0">
              <a:solidFill>
                <a:schemeClr val="tx1"/>
              </a:solidFill>
              <a:latin typeface="Arial" pitchFamily="34" charset="0"/>
              <a:cs typeface="Arial" pitchFamily="34" charset="0"/>
            </a:endParaRPr>
          </a:p>
        </p:txBody>
      </p:sp>
      <p:sp>
        <p:nvSpPr>
          <p:cNvPr id="13" name="TextBox 12"/>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a:t>
            </a:r>
            <a:r>
              <a:rPr lang="en-US" sz="800" i="1" dirty="0" smtClean="0">
                <a:latin typeface="Arial" pitchFamily="34" charset="0"/>
                <a:cs typeface="Arial" pitchFamily="34" charset="0"/>
              </a:rPr>
              <a:t>: </a:t>
            </a:r>
            <a:r>
              <a:rPr lang="hr-HR" sz="800" i="1" dirty="0" smtClean="0">
                <a:latin typeface="Arial" pitchFamily="34" charset="0"/>
                <a:cs typeface="Arial" pitchFamily="34" charset="0"/>
              </a:rPr>
              <a:t>svi ispitanici (n=243)</a:t>
            </a:r>
            <a:endParaRPr lang="en-US" sz="800" i="1" dirty="0" smtClean="0">
              <a:latin typeface="Arial" pitchFamily="34" charset="0"/>
              <a:cs typeface="Arial" pitchFamily="34" charset="0"/>
            </a:endParaRPr>
          </a:p>
        </p:txBody>
      </p:sp>
    </p:spTree>
    <p:extLst>
      <p:ext uri="{BB962C8B-B14F-4D97-AF65-F5344CB8AC3E}">
        <p14:creationId xmlns:p14="http://schemas.microsoft.com/office/powerpoint/2010/main" val="3517036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912768" cy="575692"/>
          </a:xfrm>
        </p:spPr>
        <p:txBody>
          <a:bodyPr/>
          <a:lstStyle/>
          <a:p>
            <a:r>
              <a:rPr lang="hr-HR" sz="1800" dirty="0" smtClean="0"/>
              <a:t>Sigurnost u cestovnom prometu – problemi s kojima se djeca svakodnevno susreću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483768" y="1098476"/>
            <a:ext cx="6408712" cy="1200329"/>
          </a:xfrm>
          <a:prstGeom prst="rect">
            <a:avLst/>
          </a:prstGeom>
        </p:spPr>
        <p:txBody>
          <a:bodyPr wrap="square">
            <a:spAutoFit/>
          </a:bodyPr>
          <a:lstStyle/>
          <a:p>
            <a:r>
              <a:rPr lang="hr-HR" sz="1200" b="1" dirty="0" smtClean="0">
                <a:solidFill>
                  <a:schemeClr val="accent1"/>
                </a:solidFill>
              </a:rPr>
              <a:t>PROBLEM 1: BLIZINA VELIKE PROMETNICE</a:t>
            </a:r>
          </a:p>
          <a:p>
            <a:r>
              <a:rPr lang="hr-HR" sz="1200" i="1" dirty="0" smtClean="0">
                <a:solidFill>
                  <a:schemeClr val="accent1"/>
                </a:solidFill>
              </a:rPr>
              <a:t>„Problem je što je cesta dugačka, ravna i široka te se stoga mnogi vozači voze velikom brzinom  ne obraćajući pozornost na pješački prijelaz.” </a:t>
            </a:r>
          </a:p>
          <a:p>
            <a:endParaRPr lang="hr-HR" sz="1200" i="1" dirty="0" smtClean="0">
              <a:solidFill>
                <a:schemeClr val="accent2"/>
              </a:solidFill>
            </a:endParaRPr>
          </a:p>
          <a:p>
            <a:r>
              <a:rPr lang="hr-HR" sz="1200" dirty="0" smtClean="0"/>
              <a:t>Pokazalo se da znakovi koji upozoravaju na blizinu škole i pješački prijelazi bez semafora, nisu dovoljno sigurni ukoliko se nalaze na velikim, brzim prometnicama. </a:t>
            </a:r>
          </a:p>
        </p:txBody>
      </p:sp>
      <p:sp>
        <p:nvSpPr>
          <p:cNvPr id="15" name="Rectangle 14"/>
          <p:cNvSpPr/>
          <p:nvPr/>
        </p:nvSpPr>
        <p:spPr>
          <a:xfrm>
            <a:off x="2483768" y="2859782"/>
            <a:ext cx="6336703" cy="1938992"/>
          </a:xfrm>
          <a:prstGeom prst="rect">
            <a:avLst/>
          </a:prstGeom>
        </p:spPr>
        <p:txBody>
          <a:bodyPr wrap="square">
            <a:spAutoFit/>
          </a:bodyPr>
          <a:lstStyle/>
          <a:p>
            <a:r>
              <a:rPr lang="hr-HR" sz="1200" b="1" dirty="0" smtClean="0">
                <a:solidFill>
                  <a:schemeClr val="accent1"/>
                </a:solidFill>
              </a:rPr>
              <a:t>PROBLEM 2: SKRETANJE NA DESNO</a:t>
            </a:r>
          </a:p>
          <a:p>
            <a:r>
              <a:rPr lang="hr-HR" sz="1200" i="1" dirty="0" smtClean="0">
                <a:solidFill>
                  <a:schemeClr val="accent1"/>
                </a:solidFill>
              </a:rPr>
              <a:t>„Za pješački prijelaz nema niti jednog prometnog znaka koji bi upozorio vozače da mu se približavaju, niti da pješački prijelaz postoji. Crte na zebri nisu jako vidljive. Djeca kad dođu na taj prijelaz ne mogu vidjeti vozilo koje s glavne ceste skreće na sporednu cestu i tu zebru.”</a:t>
            </a:r>
          </a:p>
          <a:p>
            <a:endParaRPr lang="hr-HR" sz="1200" i="1" dirty="0" smtClean="0">
              <a:solidFill>
                <a:schemeClr val="accent2"/>
              </a:solidFill>
            </a:endParaRPr>
          </a:p>
          <a:p>
            <a:r>
              <a:rPr lang="hr-HR" sz="1200" dirty="0" smtClean="0"/>
              <a:t>Prelazak ceste na raskrižju, često može biti problem zbog automobila koji skreću nadesno. Ovakva mjesta su nepregledna i vozačima i pješacima, posebno u situacijama kada ne postoji dovoljno dobra signalizacija (vertikalna i horizontalna). </a:t>
            </a:r>
          </a:p>
          <a:p>
            <a:endParaRPr lang="hr-HR" sz="1200" i="1" dirty="0">
              <a:solidFill>
                <a:schemeClr val="accent2"/>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24" y="1099769"/>
            <a:ext cx="2160802" cy="1688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824" y="2859783"/>
            <a:ext cx="2160802" cy="1688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Tree>
    <p:extLst>
      <p:ext uri="{BB962C8B-B14F-4D97-AF65-F5344CB8AC3E}">
        <p14:creationId xmlns:p14="http://schemas.microsoft.com/office/powerpoint/2010/main" val="2429669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408712" cy="575692"/>
          </a:xfrm>
        </p:spPr>
        <p:txBody>
          <a:bodyPr/>
          <a:lstStyle/>
          <a:p>
            <a:r>
              <a:rPr lang="hr-HR" sz="1800" dirty="0" smtClean="0"/>
              <a:t>Sigurnost u cestovnom prometu – problemi s kojima se djeca svakodnevno susreću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483768" y="1098476"/>
            <a:ext cx="6408712" cy="1200329"/>
          </a:xfrm>
          <a:prstGeom prst="rect">
            <a:avLst/>
          </a:prstGeom>
        </p:spPr>
        <p:txBody>
          <a:bodyPr wrap="square">
            <a:spAutoFit/>
          </a:bodyPr>
          <a:lstStyle/>
          <a:p>
            <a:r>
              <a:rPr lang="hr-HR" sz="1200" b="1" dirty="0" smtClean="0">
                <a:solidFill>
                  <a:schemeClr val="accent1"/>
                </a:solidFill>
              </a:rPr>
              <a:t>PROBLEM 3: NEPREGLEDNE PROMETNICE</a:t>
            </a:r>
          </a:p>
          <a:p>
            <a:r>
              <a:rPr lang="hr-HR" sz="1200" i="1" dirty="0" smtClean="0">
                <a:solidFill>
                  <a:schemeClr val="accent1"/>
                </a:solidFill>
              </a:rPr>
              <a:t>„Zavoj je nepregledan, nema ležećih policajaca i opasno je za djecu.” </a:t>
            </a:r>
          </a:p>
          <a:p>
            <a:endParaRPr lang="hr-HR" sz="1200" i="1" dirty="0" smtClean="0">
              <a:solidFill>
                <a:schemeClr val="accent5"/>
              </a:solidFill>
            </a:endParaRPr>
          </a:p>
          <a:p>
            <a:r>
              <a:rPr lang="hr-HR" sz="1200" dirty="0" smtClean="0"/>
              <a:t>Nepregledne prometnice predstavljaju veliki problem iz razloga što djeca nisu dovoljno iskusna da bi mogli procijeniti opasnu situaciju, niti su (bez obzira na sve opomene) dovoljno oprezna u prometu. </a:t>
            </a:r>
          </a:p>
        </p:txBody>
      </p:sp>
      <p:sp>
        <p:nvSpPr>
          <p:cNvPr id="15" name="Rectangle 14"/>
          <p:cNvSpPr/>
          <p:nvPr/>
        </p:nvSpPr>
        <p:spPr>
          <a:xfrm>
            <a:off x="2483768" y="2859782"/>
            <a:ext cx="6336703" cy="1569660"/>
          </a:xfrm>
          <a:prstGeom prst="rect">
            <a:avLst/>
          </a:prstGeom>
        </p:spPr>
        <p:txBody>
          <a:bodyPr wrap="square">
            <a:spAutoFit/>
          </a:bodyPr>
          <a:lstStyle/>
          <a:p>
            <a:r>
              <a:rPr lang="hr-HR" sz="1200" b="1" dirty="0" smtClean="0">
                <a:solidFill>
                  <a:schemeClr val="accent1"/>
                </a:solidFill>
              </a:rPr>
              <a:t>PROBLEM 4: LOŠE RIJEŠENA SIGNALIZACIJA / PROMETNICE</a:t>
            </a:r>
          </a:p>
          <a:p>
            <a:r>
              <a:rPr lang="hr-HR" sz="1200" i="1" dirty="0" smtClean="0">
                <a:solidFill>
                  <a:schemeClr val="accent1"/>
                </a:solidFill>
              </a:rPr>
              <a:t>„Kružni tok u ulici </a:t>
            </a:r>
            <a:r>
              <a:rPr lang="hr-HR" sz="1200" i="1" dirty="0" err="1">
                <a:solidFill>
                  <a:schemeClr val="accent1"/>
                </a:solidFill>
              </a:rPr>
              <a:t>S</a:t>
            </a:r>
            <a:r>
              <a:rPr lang="hr-HR" sz="1200" i="1" dirty="0" err="1" smtClean="0">
                <a:solidFill>
                  <a:schemeClr val="accent1"/>
                </a:solidFill>
              </a:rPr>
              <a:t>v.Duh</a:t>
            </a:r>
            <a:r>
              <a:rPr lang="hr-HR" sz="1200" i="1" dirty="0" smtClean="0">
                <a:solidFill>
                  <a:schemeClr val="accent1"/>
                </a:solidFill>
              </a:rPr>
              <a:t> - </a:t>
            </a:r>
            <a:r>
              <a:rPr lang="hr-HR" sz="1200" i="1" dirty="0" err="1" smtClean="0">
                <a:solidFill>
                  <a:schemeClr val="accent1"/>
                </a:solidFill>
              </a:rPr>
              <a:t>Kuniščak</a:t>
            </a:r>
            <a:r>
              <a:rPr lang="hr-HR" sz="1200" i="1" dirty="0" smtClean="0">
                <a:solidFill>
                  <a:schemeClr val="accent1"/>
                </a:solidFill>
              </a:rPr>
              <a:t> -  je prenizak i često vozači prelaze preko njega direktno automobilima. Loše riješeni semafori stvaraju velike gužve ujutro”</a:t>
            </a:r>
          </a:p>
          <a:p>
            <a:endParaRPr lang="hr-HR" sz="1200" i="1" dirty="0" smtClean="0">
              <a:solidFill>
                <a:schemeClr val="accent2"/>
              </a:solidFill>
            </a:endParaRPr>
          </a:p>
          <a:p>
            <a:r>
              <a:rPr lang="hr-HR" sz="1200" dirty="0" smtClean="0"/>
              <a:t>Loše rješenje prometnica ili loša signalizacija omogućava vozačima nepoštovanje prometnih pravila – što predstavlja problem, obzirom da se djeca teško snalaze u prometu u situaciji kaosa. </a:t>
            </a:r>
          </a:p>
          <a:p>
            <a:endParaRPr lang="hr-HR" sz="1200" i="1" dirty="0">
              <a:solidFill>
                <a:schemeClr val="accent2"/>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24" y="1098475"/>
            <a:ext cx="2146248" cy="1682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90" y="3003798"/>
            <a:ext cx="2140982" cy="167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Tree>
    <p:extLst>
      <p:ext uri="{BB962C8B-B14F-4D97-AF65-F5344CB8AC3E}">
        <p14:creationId xmlns:p14="http://schemas.microsoft.com/office/powerpoint/2010/main" val="1943744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408712" cy="575692"/>
          </a:xfrm>
        </p:spPr>
        <p:txBody>
          <a:bodyPr/>
          <a:lstStyle/>
          <a:p>
            <a:r>
              <a:rPr lang="hr-HR" sz="1800" dirty="0" smtClean="0"/>
              <a:t>Sigurnost u cestovnom prometu – problemi s kojima se djeca svakodnevno susreću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483768" y="1098476"/>
            <a:ext cx="6408712" cy="1384995"/>
          </a:xfrm>
          <a:prstGeom prst="rect">
            <a:avLst/>
          </a:prstGeom>
        </p:spPr>
        <p:txBody>
          <a:bodyPr wrap="square">
            <a:spAutoFit/>
          </a:bodyPr>
          <a:lstStyle/>
          <a:p>
            <a:r>
              <a:rPr lang="hr-HR" sz="1200" b="1" dirty="0" smtClean="0">
                <a:solidFill>
                  <a:schemeClr val="accent1"/>
                </a:solidFill>
              </a:rPr>
              <a:t>PROBLEM 5: KVAROVI SIGNALIZACIJE </a:t>
            </a:r>
          </a:p>
          <a:p>
            <a:r>
              <a:rPr lang="hr-HR" sz="1200" i="1" dirty="0" smtClean="0">
                <a:solidFill>
                  <a:schemeClr val="accent1"/>
                </a:solidFill>
              </a:rPr>
              <a:t>„Selska - prijelaz do škole. Semafor se često kvari. Zbog velikih gužvi ujutro, automobili ostanu u križanju, jer ne prođu dalje ili prođu kroz crveno” </a:t>
            </a:r>
          </a:p>
          <a:p>
            <a:endParaRPr lang="hr-HR" sz="1200" i="1" dirty="0" smtClean="0">
              <a:solidFill>
                <a:schemeClr val="accent2"/>
              </a:solidFill>
            </a:endParaRPr>
          </a:p>
          <a:p>
            <a:r>
              <a:rPr lang="hr-HR" sz="1200" dirty="0" smtClean="0"/>
              <a:t>Kvarovi signalizacije mogu biti veliki problem iz razloga što su i djeca i vozači navikli na postojanje signalizacije na tom mjestu. Nužno je u situacijama kao što je ova postaviti školsku patrolu ili policajce koji će regulirati promet.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090" y="1102914"/>
            <a:ext cx="2148975" cy="1684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96" y="2931790"/>
            <a:ext cx="2139076" cy="167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2506651" y="2931790"/>
            <a:ext cx="6408712" cy="1384995"/>
          </a:xfrm>
          <a:prstGeom prst="rect">
            <a:avLst/>
          </a:prstGeom>
        </p:spPr>
        <p:txBody>
          <a:bodyPr wrap="square">
            <a:spAutoFit/>
          </a:bodyPr>
          <a:lstStyle/>
          <a:p>
            <a:r>
              <a:rPr lang="hr-HR" sz="1200" b="1" dirty="0" smtClean="0">
                <a:solidFill>
                  <a:schemeClr val="accent1"/>
                </a:solidFill>
              </a:rPr>
              <a:t>PROBLEM 6: NEPOSTOJANJE NOGOSTUPA</a:t>
            </a:r>
          </a:p>
          <a:p>
            <a:r>
              <a:rPr lang="hr-HR" sz="1200" i="1" dirty="0" smtClean="0">
                <a:solidFill>
                  <a:schemeClr val="accent1"/>
                </a:solidFill>
              </a:rPr>
              <a:t>„Na slici je prikazana biciklistička staza i cesta. Škola se nalazi iza mojih leđa, a pločnika nema. Dosta vozača vozi između pune crte i rubnika. Mene je puno puta strah koraknuti na cestu ( biciklističku stazu ) upravo radi takvih "profesionalaca"” </a:t>
            </a:r>
          </a:p>
          <a:p>
            <a:endParaRPr lang="hr-HR" sz="1200" i="1" dirty="0" smtClean="0">
              <a:solidFill>
                <a:schemeClr val="accent2"/>
              </a:solidFill>
            </a:endParaRPr>
          </a:p>
          <a:p>
            <a:r>
              <a:rPr lang="hr-HR" sz="1200" dirty="0" smtClean="0"/>
              <a:t>Nepostojanje nogostupa pokazao se kao jedan od većih problema, posebno kada put do škole vodi pokraj većih prometnica. </a:t>
            </a:r>
          </a:p>
        </p:txBody>
      </p:sp>
      <p:sp>
        <p:nvSpPr>
          <p:cNvPr id="9" name="TextBox 8"/>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Tree>
    <p:extLst>
      <p:ext uri="{BB962C8B-B14F-4D97-AF65-F5344CB8AC3E}">
        <p14:creationId xmlns:p14="http://schemas.microsoft.com/office/powerpoint/2010/main" val="1600133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408712" cy="575692"/>
          </a:xfrm>
        </p:spPr>
        <p:txBody>
          <a:bodyPr/>
          <a:lstStyle/>
          <a:p>
            <a:r>
              <a:rPr lang="hr-HR" sz="1800" dirty="0" smtClean="0"/>
              <a:t>Sigurnost u cestovnom prometu – problemi s kojima se djeca svakodnevno susreću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483768" y="1098476"/>
            <a:ext cx="6408712" cy="1384995"/>
          </a:xfrm>
          <a:prstGeom prst="rect">
            <a:avLst/>
          </a:prstGeom>
        </p:spPr>
        <p:txBody>
          <a:bodyPr wrap="square">
            <a:spAutoFit/>
          </a:bodyPr>
          <a:lstStyle/>
          <a:p>
            <a:r>
              <a:rPr lang="hr-HR" sz="1200" b="1" dirty="0" smtClean="0">
                <a:solidFill>
                  <a:schemeClr val="accent1"/>
                </a:solidFill>
              </a:rPr>
              <a:t>PROBLEM 7: PARKING</a:t>
            </a:r>
          </a:p>
          <a:p>
            <a:r>
              <a:rPr lang="hr-HR" sz="1200" i="1" dirty="0" smtClean="0">
                <a:solidFill>
                  <a:schemeClr val="accent1"/>
                </a:solidFill>
              </a:rPr>
              <a:t>„Parking oko škole uopće nije dobro riješen. U školsko dvorište se ne smije ulaziti, vozači ostavljaju djecu na cesti iz oba smjera kretanja, te se stvaraju kolone. Djeca prelaze preko ceste, roditelji  zaobilaze kolone  i tada ne uočavaju drugu djecu koja prelaze cestu.” </a:t>
            </a:r>
          </a:p>
          <a:p>
            <a:endParaRPr lang="hr-HR" sz="1200" i="1" dirty="0" smtClean="0">
              <a:solidFill>
                <a:schemeClr val="accent2"/>
              </a:solidFill>
            </a:endParaRPr>
          </a:p>
          <a:p>
            <a:r>
              <a:rPr lang="hr-HR" sz="1200" dirty="0" smtClean="0"/>
              <a:t>Parkiranje se pokazalo kao veliki problem u većini škola, čak i u situacijama kada škola ima predviđena parkirna mjesta. </a:t>
            </a:r>
          </a:p>
        </p:txBody>
      </p:sp>
      <p:sp>
        <p:nvSpPr>
          <p:cNvPr id="10" name="Rectangle 9"/>
          <p:cNvSpPr/>
          <p:nvPr/>
        </p:nvSpPr>
        <p:spPr>
          <a:xfrm>
            <a:off x="2506651" y="2931790"/>
            <a:ext cx="6408712" cy="1938992"/>
          </a:xfrm>
          <a:prstGeom prst="rect">
            <a:avLst/>
          </a:prstGeom>
        </p:spPr>
        <p:txBody>
          <a:bodyPr wrap="square">
            <a:spAutoFit/>
          </a:bodyPr>
          <a:lstStyle/>
          <a:p>
            <a:r>
              <a:rPr lang="hr-HR" sz="1200" b="1" dirty="0" smtClean="0">
                <a:solidFill>
                  <a:schemeClr val="accent1"/>
                </a:solidFill>
              </a:rPr>
              <a:t>PROBLEM 8: NEOZNAČENA BLIZINA ŠKOLE NA VELIKIM PROMETNICAMA</a:t>
            </a:r>
          </a:p>
          <a:p>
            <a:r>
              <a:rPr lang="hr-HR" sz="1200" i="1" dirty="0" smtClean="0">
                <a:solidFill>
                  <a:schemeClr val="accent1"/>
                </a:solidFill>
              </a:rPr>
              <a:t>„Ovo je prijelaz glavne i najprometnije ceste na putu do škole. S ove ceste se skreće u ulicu koja vodi do škole (do škole ima par minuta hoda) i zato nema oznake da je škola blizu. Dosta djece, uključujući i mog sina, mora prijeći ovu cestu kako bi došao u školu."” </a:t>
            </a:r>
          </a:p>
          <a:p>
            <a:endParaRPr lang="hr-HR" sz="1200" i="1" dirty="0" smtClean="0">
              <a:solidFill>
                <a:schemeClr val="accent2"/>
              </a:solidFill>
            </a:endParaRPr>
          </a:p>
          <a:p>
            <a:r>
              <a:rPr lang="hr-HR" sz="1200" dirty="0" smtClean="0"/>
              <a:t>Prometnice u neposrednoj blizini škole često su dosta dobro označene (horizontalne i vertikalne oznake da je škola u blizini i znakovi ograničenja brzine), ali problem predstavljaju prometnice koje se ne nalaze u neposrednoj blizini škole, koje nisu označene iako njima, na putu do škole prolazi veliki broj djece. Ovaj problem je još i veći ukoliko se radi o velikim prometnicama.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83" y="1111870"/>
            <a:ext cx="2137552" cy="1675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983" y="2945185"/>
            <a:ext cx="2127089" cy="166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Tree>
    <p:extLst>
      <p:ext uri="{BB962C8B-B14F-4D97-AF65-F5344CB8AC3E}">
        <p14:creationId xmlns:p14="http://schemas.microsoft.com/office/powerpoint/2010/main" val="3067621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408712" cy="575692"/>
          </a:xfrm>
        </p:spPr>
        <p:txBody>
          <a:bodyPr/>
          <a:lstStyle/>
          <a:p>
            <a:r>
              <a:rPr lang="hr-HR" sz="1800" dirty="0" smtClean="0"/>
              <a:t>Sigurnost u cestovnom prometu – problemi s kojima se djeca svakodnevno susreću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483768" y="1098476"/>
            <a:ext cx="6408712" cy="1569660"/>
          </a:xfrm>
          <a:prstGeom prst="rect">
            <a:avLst/>
          </a:prstGeom>
        </p:spPr>
        <p:txBody>
          <a:bodyPr wrap="square">
            <a:spAutoFit/>
          </a:bodyPr>
          <a:lstStyle/>
          <a:p>
            <a:r>
              <a:rPr lang="hr-HR" sz="1200" b="1" dirty="0" smtClean="0">
                <a:solidFill>
                  <a:schemeClr val="accent1"/>
                </a:solidFill>
              </a:rPr>
              <a:t>PROBLEM 9: REGULACIJA PROMETA</a:t>
            </a:r>
          </a:p>
          <a:p>
            <a:r>
              <a:rPr lang="hr-HR" sz="1200" i="1" dirty="0" smtClean="0">
                <a:solidFill>
                  <a:schemeClr val="accent1"/>
                </a:solidFill>
              </a:rPr>
              <a:t>„Manje raskrižje u jednosmjernoj ulici bez ležećih policajaca. Iz smjera odakle fotografiram, prolazi 50% djece iz škole i na toj strani se nalazi znak stop. Bilo bi puno bolje da iz ulice desno (koja je također jednosmjerna ) stoji znak stop. Iz te ulice vozači imaju prednost i automatski manje paze. Osim toga, u toj ulici nema oznake o blizini škole, a puno djece prolazi upravo tu.” </a:t>
            </a:r>
          </a:p>
          <a:p>
            <a:r>
              <a:rPr lang="hr-HR" sz="1200" dirty="0" smtClean="0"/>
              <a:t>Nekada bi mala promjena u regulaciji prometa, puno pomogla kod sigurnosti djece.</a:t>
            </a:r>
          </a:p>
          <a:p>
            <a:endParaRPr lang="hr-HR" sz="1200" i="1" dirty="0" smtClean="0">
              <a:solidFill>
                <a:schemeClr val="accent5"/>
              </a:solidFill>
            </a:endParaRPr>
          </a:p>
        </p:txBody>
      </p:sp>
      <p:sp>
        <p:nvSpPr>
          <p:cNvPr id="10" name="Rectangle 9"/>
          <p:cNvSpPr/>
          <p:nvPr/>
        </p:nvSpPr>
        <p:spPr>
          <a:xfrm>
            <a:off x="2506651" y="2931790"/>
            <a:ext cx="6408712" cy="1384995"/>
          </a:xfrm>
          <a:prstGeom prst="rect">
            <a:avLst/>
          </a:prstGeom>
        </p:spPr>
        <p:txBody>
          <a:bodyPr wrap="square">
            <a:spAutoFit/>
          </a:bodyPr>
          <a:lstStyle/>
          <a:p>
            <a:r>
              <a:rPr lang="hr-HR" sz="1200" b="1" dirty="0" smtClean="0">
                <a:solidFill>
                  <a:schemeClr val="accent1"/>
                </a:solidFill>
              </a:rPr>
              <a:t>PROBLEM 10: KOMBINACIJA VIŠE RAZLOGA </a:t>
            </a:r>
          </a:p>
          <a:p>
            <a:r>
              <a:rPr lang="hr-HR" sz="1200" i="1" dirty="0" smtClean="0">
                <a:solidFill>
                  <a:schemeClr val="accent1"/>
                </a:solidFill>
              </a:rPr>
              <a:t>„Prilaz školi je odmah sa najprometnije ulice u mjestu i prilaz nije ograđen (nema stupića, nema ograde) ni sa jedne strane. Ujutro se mjesto budi, sve puno prometa, na jednom mjestu su pošta, općina, kiosk, </a:t>
            </a:r>
            <a:r>
              <a:rPr lang="hr-HR" sz="1200" i="1" dirty="0" err="1" smtClean="0">
                <a:solidFill>
                  <a:schemeClr val="accent1"/>
                </a:solidFill>
              </a:rPr>
              <a:t>pošta..</a:t>
            </a:r>
            <a:r>
              <a:rPr lang="hr-HR" sz="1200" i="1" dirty="0" smtClean="0">
                <a:solidFill>
                  <a:schemeClr val="accent1"/>
                </a:solidFill>
              </a:rPr>
              <a:t>. Roditelj voze djecu u školu, jedna strana prometnice je blokirana, jer svi žele parkirati odmah uz školu, pa drugi vozači moraju zaobilaziti ove koji stoje. Djeca idu preko obilježenog pješačkog prijelaza, ali zbog gužve pregled je nikakav.  Pojedini vozači ih ne propuštaju, jer im se žuri. Ponekad nastane prava mala zbrka.” </a:t>
            </a:r>
            <a:endParaRPr lang="hr-HR" sz="1200" i="1" dirty="0">
              <a:solidFill>
                <a:schemeClr val="accent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83" y="3003798"/>
            <a:ext cx="2153523" cy="1682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603" y="987574"/>
            <a:ext cx="2112401"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Tree>
    <p:extLst>
      <p:ext uri="{BB962C8B-B14F-4D97-AF65-F5344CB8AC3E}">
        <p14:creationId xmlns:p14="http://schemas.microsoft.com/office/powerpoint/2010/main" val="2509518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Istraživanjem smo pokrili četiri segmenta koja su se pokazala krucijalnim kada govorimo o sigurnosti djece u prometu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bwMode="gray">
          <a:xfrm>
            <a:off x="395536" y="1483246"/>
            <a:ext cx="4140000" cy="144016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SIGNALIZACIJA I REGULACIJA PROMETA U BLIZINI ŠKOLE </a:t>
            </a: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Signalizacija postoji, ali ne postoji regulacija (kažnjavanje nesavjesnih vozača) prometa od strane policije. </a:t>
            </a: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p:txBody>
      </p:sp>
      <p:sp>
        <p:nvSpPr>
          <p:cNvPr id="7" name="Rectangle 6"/>
          <p:cNvSpPr/>
          <p:nvPr/>
        </p:nvSpPr>
        <p:spPr bwMode="gray">
          <a:xfrm>
            <a:off x="4644008" y="1483246"/>
            <a:ext cx="4140000" cy="1440160"/>
          </a:xfrm>
          <a:prstGeom prst="rect">
            <a:avLst/>
          </a:prstGeom>
          <a:solidFill>
            <a:srgbClr val="004186">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PONAŠANJE VOZAČA U BLIZINI ŠKOLE</a:t>
            </a: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Najčešći problem je previsoka brzina i nezaustavljanje na pješačkim prijelazima. </a:t>
            </a:r>
          </a:p>
        </p:txBody>
      </p:sp>
      <p:sp>
        <p:nvSpPr>
          <p:cNvPr id="8" name="Rectangle 7"/>
          <p:cNvSpPr/>
          <p:nvPr/>
        </p:nvSpPr>
        <p:spPr bwMode="gray">
          <a:xfrm>
            <a:off x="411778" y="3075806"/>
            <a:ext cx="4140000" cy="1440160"/>
          </a:xfrm>
          <a:prstGeom prst="rect">
            <a:avLst/>
          </a:prstGeom>
          <a:solidFill>
            <a:srgbClr val="004186">
              <a:alpha val="6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hr-HR" sz="1400" b="1" dirty="0" smtClean="0">
                <a:solidFill>
                  <a:schemeClr val="bg1"/>
                </a:solidFill>
                <a:latin typeface="Arial" pitchFamily="34" charset="0"/>
                <a:cs typeface="Arial" pitchFamily="34" charset="0"/>
              </a:rPr>
              <a:t>PONAŠANJE RODITELJA PRILIKOM DOVOŽENJA DJECE U ŠKOLU</a:t>
            </a:r>
          </a:p>
          <a:p>
            <a:pPr>
              <a:spcBef>
                <a:spcPts val="300"/>
              </a:spcBef>
            </a:pPr>
            <a:endParaRPr lang="hr-HR" sz="1400" b="1" dirty="0">
              <a:solidFill>
                <a:schemeClr val="bg1"/>
              </a:solidFill>
              <a:latin typeface="Arial" pitchFamily="34" charset="0"/>
              <a:cs typeface="Arial" pitchFamily="34" charset="0"/>
            </a:endParaRPr>
          </a:p>
          <a:p>
            <a:pPr>
              <a:spcBef>
                <a:spcPts val="300"/>
              </a:spcBef>
            </a:pPr>
            <a:r>
              <a:rPr lang="hr-HR" sz="1400" b="1" dirty="0" smtClean="0">
                <a:solidFill>
                  <a:schemeClr val="bg1"/>
                </a:solidFill>
                <a:latin typeface="Arial" pitchFamily="34" charset="0"/>
                <a:cs typeface="Arial" pitchFamily="34" charset="0"/>
              </a:rPr>
              <a:t>Najčešći je problem razgovor na mobilni telefon tijekom vožnje.</a:t>
            </a:r>
            <a:endParaRPr lang="hr-HR" sz="1400" b="1" dirty="0">
              <a:solidFill>
                <a:schemeClr val="bg1"/>
              </a:solidFill>
              <a:latin typeface="Arial" pitchFamily="34" charset="0"/>
              <a:cs typeface="Arial" pitchFamily="34" charset="0"/>
            </a:endParaRPr>
          </a:p>
        </p:txBody>
      </p:sp>
      <p:sp>
        <p:nvSpPr>
          <p:cNvPr id="9" name="Rectangle 8"/>
          <p:cNvSpPr/>
          <p:nvPr/>
        </p:nvSpPr>
        <p:spPr bwMode="gray">
          <a:xfrm>
            <a:off x="4644008" y="3075806"/>
            <a:ext cx="4140000" cy="1440160"/>
          </a:xfrm>
          <a:prstGeom prst="rect">
            <a:avLst/>
          </a:prstGeom>
          <a:solidFill>
            <a:srgbClr val="004186">
              <a:alpha val="4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PONAŠANJE DJECE U PROMETU</a:t>
            </a: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Najčešći je problem neoprezan prelazak i stajanje uz sam rub prometnice.   </a:t>
            </a:r>
          </a:p>
        </p:txBody>
      </p:sp>
      <p:sp>
        <p:nvSpPr>
          <p:cNvPr id="3" name="Rectangle 2"/>
          <p:cNvSpPr/>
          <p:nvPr/>
        </p:nvSpPr>
        <p:spPr bwMode="gray">
          <a:xfrm>
            <a:off x="251520" y="987574"/>
            <a:ext cx="8640960" cy="3600400"/>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087058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Istraživanjem smo pokrili četiri segmenta koja su se pokazala krucijalnim kada govorimo o sigurnosti djece u prometu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bwMode="gray">
          <a:xfrm>
            <a:off x="395536" y="1483246"/>
            <a:ext cx="4140000" cy="144016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spcBef>
                <a:spcPts val="300"/>
              </a:spcBef>
              <a:buFont typeface="Courier New" pitchFamily="49" charset="0"/>
              <a:buNone/>
            </a:pPr>
            <a:r>
              <a:rPr lang="hr-HR" sz="2000" b="1" dirty="0" smtClean="0">
                <a:solidFill>
                  <a:schemeClr val="bg1"/>
                </a:solidFill>
                <a:latin typeface="Arial" pitchFamily="34" charset="0"/>
                <a:cs typeface="Arial" pitchFamily="34" charset="0"/>
              </a:rPr>
              <a:t>1</a:t>
            </a: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SIGNALIZACIJA I REGULACIJA PROMETA U BLIZINI ŠKOLE </a:t>
            </a:r>
          </a:p>
        </p:txBody>
      </p:sp>
      <p:sp>
        <p:nvSpPr>
          <p:cNvPr id="7" name="Rectangle 6"/>
          <p:cNvSpPr/>
          <p:nvPr/>
        </p:nvSpPr>
        <p:spPr bwMode="gray">
          <a:xfrm>
            <a:off x="4644008" y="1483246"/>
            <a:ext cx="4140000" cy="1440160"/>
          </a:xfrm>
          <a:prstGeom prst="rect">
            <a:avLst/>
          </a:prstGeom>
          <a:solidFill>
            <a:srgbClr val="004186">
              <a:alpha val="8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spcBef>
                <a:spcPts val="300"/>
              </a:spcBef>
              <a:buFont typeface="Courier New" pitchFamily="49" charset="0"/>
              <a:buNone/>
            </a:pPr>
            <a:r>
              <a:rPr lang="hr-HR" sz="2000" b="1" dirty="0" smtClean="0">
                <a:solidFill>
                  <a:schemeClr val="bg1"/>
                </a:solidFill>
                <a:latin typeface="Arial" pitchFamily="34" charset="0"/>
                <a:cs typeface="Arial" pitchFamily="34" charset="0"/>
              </a:rPr>
              <a:t>3</a:t>
            </a: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PONAŠANJE VOZAČA U BLIZINI ŠKOLE</a:t>
            </a:r>
          </a:p>
          <a:p>
            <a:pPr marL="0" indent="0">
              <a:spcBef>
                <a:spcPts val="300"/>
              </a:spcBef>
              <a:buFont typeface="Courier New" pitchFamily="49" charset="0"/>
              <a:buNone/>
            </a:pPr>
            <a:endParaRPr lang="hr-HR" sz="1400" b="1" dirty="0" smtClean="0">
              <a:solidFill>
                <a:schemeClr val="bg1"/>
              </a:solidFill>
              <a:latin typeface="Arial" pitchFamily="34" charset="0"/>
              <a:cs typeface="Arial" pitchFamily="34" charset="0"/>
            </a:endParaRPr>
          </a:p>
        </p:txBody>
      </p:sp>
      <p:sp>
        <p:nvSpPr>
          <p:cNvPr id="8" name="Rectangle 7"/>
          <p:cNvSpPr/>
          <p:nvPr/>
        </p:nvSpPr>
        <p:spPr bwMode="gray">
          <a:xfrm>
            <a:off x="411778" y="3075806"/>
            <a:ext cx="4140000" cy="1440160"/>
          </a:xfrm>
          <a:prstGeom prst="rect">
            <a:avLst/>
          </a:prstGeom>
          <a:solidFill>
            <a:srgbClr val="004186">
              <a:alpha val="6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pPr>
            <a:r>
              <a:rPr lang="hr-HR" sz="2000" b="1" dirty="0" smtClean="0">
                <a:solidFill>
                  <a:schemeClr val="bg1"/>
                </a:solidFill>
                <a:latin typeface="Arial" pitchFamily="34" charset="0"/>
                <a:cs typeface="Arial" pitchFamily="34" charset="0"/>
              </a:rPr>
              <a:t>2</a:t>
            </a:r>
          </a:p>
          <a:p>
            <a:pPr>
              <a:spcBef>
                <a:spcPts val="300"/>
              </a:spcBef>
            </a:pPr>
            <a:r>
              <a:rPr lang="hr-HR" sz="1400" b="1" dirty="0" smtClean="0">
                <a:solidFill>
                  <a:schemeClr val="bg1"/>
                </a:solidFill>
                <a:latin typeface="Arial" pitchFamily="34" charset="0"/>
                <a:cs typeface="Arial" pitchFamily="34" charset="0"/>
              </a:rPr>
              <a:t>PONAŠANJE RODITELJA PRILIKOM DOVOŽENJA DJECE U ŠKOLU</a:t>
            </a:r>
          </a:p>
        </p:txBody>
      </p:sp>
      <p:sp>
        <p:nvSpPr>
          <p:cNvPr id="9" name="Rectangle 8"/>
          <p:cNvSpPr/>
          <p:nvPr/>
        </p:nvSpPr>
        <p:spPr bwMode="gray">
          <a:xfrm>
            <a:off x="4644008" y="3075806"/>
            <a:ext cx="4140000" cy="1440160"/>
          </a:xfrm>
          <a:prstGeom prst="rect">
            <a:avLst/>
          </a:prstGeom>
          <a:solidFill>
            <a:srgbClr val="004186">
              <a:alpha val="4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spcBef>
                <a:spcPts val="300"/>
              </a:spcBef>
              <a:buFont typeface="Courier New" pitchFamily="49" charset="0"/>
              <a:buNone/>
            </a:pPr>
            <a:r>
              <a:rPr lang="hr-HR" sz="2000" b="1" dirty="0" smtClean="0">
                <a:solidFill>
                  <a:schemeClr val="bg1"/>
                </a:solidFill>
                <a:latin typeface="Arial" pitchFamily="34" charset="0"/>
                <a:cs typeface="Arial" pitchFamily="34" charset="0"/>
              </a:rPr>
              <a:t>4</a:t>
            </a:r>
          </a:p>
          <a:p>
            <a:pPr marL="0" indent="0">
              <a:spcBef>
                <a:spcPts val="300"/>
              </a:spcBef>
              <a:buFont typeface="Courier New" pitchFamily="49" charset="0"/>
              <a:buNone/>
            </a:pPr>
            <a:r>
              <a:rPr lang="hr-HR" sz="1400" b="1" dirty="0" smtClean="0">
                <a:solidFill>
                  <a:schemeClr val="bg1"/>
                </a:solidFill>
                <a:latin typeface="Arial" pitchFamily="34" charset="0"/>
                <a:cs typeface="Arial" pitchFamily="34" charset="0"/>
              </a:rPr>
              <a:t>PONAŠANJE DJECE U PROMETU</a:t>
            </a:r>
          </a:p>
        </p:txBody>
      </p:sp>
      <p:sp>
        <p:nvSpPr>
          <p:cNvPr id="3" name="Rectangle 2"/>
          <p:cNvSpPr/>
          <p:nvPr/>
        </p:nvSpPr>
        <p:spPr bwMode="gray">
          <a:xfrm>
            <a:off x="251520" y="987574"/>
            <a:ext cx="8640960" cy="3600400"/>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246529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Roditelji su puno zadovoljniji postavljenom signalizacijom, nego načinima na koje se osigurava poštivanje signalizacije</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034392411"/>
              </p:ext>
            </p:extLst>
          </p:nvPr>
        </p:nvGraphicFramePr>
        <p:xfrm>
          <a:off x="251520" y="1131590"/>
          <a:ext cx="5472608" cy="3312372"/>
        </p:xfrm>
        <a:graphic>
          <a:graphicData uri="http://schemas.openxmlformats.org/drawingml/2006/table">
            <a:tbl>
              <a:tblPr firstRow="1" bandRow="1"/>
              <a:tblGrid>
                <a:gridCol w="5472608"/>
              </a:tblGrid>
              <a:tr h="274940">
                <a:tc>
                  <a:txBody>
                    <a:bodyPr/>
                    <a:lstStyle/>
                    <a:p>
                      <a:pPr algn="l" fontAlgn="t"/>
                      <a:r>
                        <a:rPr lang="hr-HR" sz="1000" b="0" i="0" u="none" strike="noStrike" noProof="0" dirty="0" smtClean="0">
                          <a:effectLst/>
                          <a:latin typeface="+mn-lt"/>
                        </a:rPr>
                        <a:t>Sigurnost prilaza od škole do školskih igrališta</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88032">
                <a:tc>
                  <a:txBody>
                    <a:bodyPr/>
                    <a:lstStyle/>
                    <a:p>
                      <a:pPr algn="l" fontAlgn="t"/>
                      <a:r>
                        <a:rPr lang="hr-HR" sz="1000" b="0" i="0" u="none" strike="noStrike" noProof="0" dirty="0" smtClean="0">
                          <a:effectLst/>
                          <a:latin typeface="+mn-lt"/>
                        </a:rPr>
                        <a:t>Prisutnost prometnih znakova - škola u blizini </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t"/>
                      <a:r>
                        <a:rPr lang="hr-HR" sz="1000" b="0" i="0" u="none" strike="noStrike" noProof="0" dirty="0" smtClean="0">
                          <a:effectLst/>
                          <a:latin typeface="+mn-lt"/>
                        </a:rPr>
                        <a:t>Osvijetljenost oko škole javnom rasvjetom</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t"/>
                      <a:r>
                        <a:rPr lang="hr-HR" sz="1000" b="0" i="0" u="none" strike="noStrike" noProof="0" dirty="0" smtClean="0">
                          <a:effectLst/>
                          <a:latin typeface="+mn-lt"/>
                        </a:rPr>
                        <a:t>Označenost pješačkih prijelaza</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t"/>
                      <a:r>
                        <a:rPr lang="hr-HR" sz="1000" b="0" i="0" u="none" strike="noStrike" noProof="0" dirty="0" smtClean="0">
                          <a:effectLst/>
                          <a:latin typeface="+mn-lt"/>
                        </a:rPr>
                        <a:t>Prisutnost prometnih znakova - ograničenje brzine</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t"/>
                      <a:r>
                        <a:rPr lang="hr-HR" sz="1000" b="0" i="0" u="none" strike="noStrike" noProof="0" dirty="0" smtClean="0">
                          <a:effectLst/>
                          <a:latin typeface="+mn-lt"/>
                        </a:rPr>
                        <a:t>Prisutnost brzih prometnica/cesta neposredno uz školu</a:t>
                      </a:r>
                      <a:endParaRPr lang="hr-HR" sz="1000" b="0" i="0" u="none" strike="noStrike" noProof="0" dirty="0">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0" i="0" u="none" strike="noStrike" noProof="0" dirty="0" smtClean="0">
                          <a:effectLst/>
                          <a:latin typeface="+mn-lt"/>
                        </a:rPr>
                        <a:t>Postojanje ležećih policajaca</a:t>
                      </a:r>
                      <a:endParaRPr lang="hr-HR" sz="1000" b="0" i="0" u="none" strike="noStrike" noProof="0" dirty="0">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0" i="0" u="none" strike="noStrike" noProof="0" dirty="0" smtClean="0">
                          <a:effectLst/>
                          <a:latin typeface="+mn-lt"/>
                        </a:rPr>
                        <a:t>Broj parkirnih mjesta u blizini škole</a:t>
                      </a:r>
                      <a:endParaRPr lang="hr-HR" sz="1000" b="0" i="0" u="none" strike="noStrike" noProof="0" dirty="0">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0" i="0" u="none" strike="noStrike" noProof="0" dirty="0" smtClean="0">
                          <a:effectLst/>
                          <a:latin typeface="+mn-lt"/>
                        </a:rPr>
                        <a:t>Postojanje dovoljnog broja stupića uz nogostup</a:t>
                      </a:r>
                      <a:endParaRPr lang="hr-HR" sz="1000" b="0" i="0" u="none" strike="noStrike" noProof="0" dirty="0">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1" i="0" u="none" strike="noStrike" noProof="0" dirty="0" smtClean="0">
                          <a:solidFill>
                            <a:schemeClr val="accent1"/>
                          </a:solidFill>
                          <a:effectLst/>
                          <a:latin typeface="+mn-lt"/>
                        </a:rPr>
                        <a:t>Postojanje video-nadzora ispred i oko škole</a:t>
                      </a:r>
                      <a:endParaRPr lang="hr-HR" sz="1000" b="1" i="0" u="none" strike="noStrike" noProof="0" dirty="0">
                        <a:solidFill>
                          <a:schemeClr val="accent1"/>
                        </a:solidFill>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1" i="0" u="none" strike="noStrike" noProof="0" dirty="0" smtClean="0">
                          <a:solidFill>
                            <a:schemeClr val="accent1"/>
                          </a:solidFill>
                          <a:effectLst/>
                          <a:latin typeface="+mn-lt"/>
                        </a:rPr>
                        <a:t>Nadzor brzine od strane prometne policije</a:t>
                      </a:r>
                      <a:endParaRPr lang="hr-HR" sz="1000" b="1" i="0" u="none" strike="noStrike" noProof="0" dirty="0">
                        <a:solidFill>
                          <a:schemeClr val="accent1"/>
                        </a:solidFill>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r>
              <a:tr h="274940">
                <a:tc>
                  <a:txBody>
                    <a:bodyPr/>
                    <a:lstStyle/>
                    <a:p>
                      <a:pPr algn="l" fontAlgn="b"/>
                      <a:r>
                        <a:rPr lang="hr-HR" sz="1000" b="1" i="0" u="none" strike="noStrike" noProof="0" dirty="0" smtClean="0">
                          <a:solidFill>
                            <a:schemeClr val="accent1"/>
                          </a:solidFill>
                          <a:effectLst/>
                          <a:latin typeface="+mn-lt"/>
                        </a:rPr>
                        <a:t>Postojanje školske patrole koja regulira promet </a:t>
                      </a:r>
                      <a:endParaRPr lang="hr-HR" sz="1000" b="1" i="0" u="none" strike="noStrike" noProof="0" dirty="0">
                        <a:solidFill>
                          <a:schemeClr val="accent1"/>
                        </a:solidFill>
                        <a:effectLst/>
                        <a:latin typeface="+mn-lt"/>
                      </a:endParaRPr>
                    </a:p>
                  </a:txBody>
                  <a:tcPr marL="9525" marR="9525" marT="9525" marB="0" anchor="ctr">
                    <a:lnL>
                      <a:noFill/>
                    </a:lnL>
                    <a:lnR>
                      <a:noFill/>
                    </a:lnR>
                    <a:lnT w="12700" cap="flat" cmpd="sng" algn="ctr">
                      <a:solidFill>
                        <a:schemeClr val="bg1">
                          <a:lumMod val="65000"/>
                        </a:schemeClr>
                      </a:solidFill>
                      <a:prstDash val="solid"/>
                      <a:round/>
                      <a:headEnd type="none" w="med" len="med"/>
                      <a:tailEnd type="none" w="med" len="med"/>
                    </a:lnT>
                    <a:lnB>
                      <a:noFill/>
                    </a:lnB>
                    <a:lnTlToBr w="12700" cmpd="sng">
                      <a:noFill/>
                      <a:prstDash val="solid"/>
                    </a:lnTlToBr>
                    <a:lnBlToTr w="12700" cmpd="sng">
                      <a:noFill/>
                      <a:prstDash val="solid"/>
                    </a:lnBlToTr>
                  </a:tcPr>
                </a:tc>
              </a:tr>
            </a:tbl>
          </a:graphicData>
        </a:graphic>
      </p:graphicFrame>
      <p:graphicFrame>
        <p:nvGraphicFramePr>
          <p:cNvPr id="8" name="Object 35"/>
          <p:cNvGraphicFramePr>
            <a:graphicFrameLocks noChangeAspect="1"/>
          </p:cNvGraphicFramePr>
          <p:nvPr>
            <p:extLst>
              <p:ext uri="{D42A27DB-BD31-4B8C-83A1-F6EECF244321}">
                <p14:modId xmlns:p14="http://schemas.microsoft.com/office/powerpoint/2010/main" val="1173918932"/>
              </p:ext>
            </p:extLst>
          </p:nvPr>
        </p:nvGraphicFramePr>
        <p:xfrm>
          <a:off x="2195736" y="1131590"/>
          <a:ext cx="4324350" cy="347585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923928" y="4171173"/>
            <a:ext cx="1800200" cy="216024"/>
          </a:xfrm>
          <a:prstGeom prst="rect">
            <a:avLst/>
          </a:prstGeom>
          <a:noFill/>
        </p:spPr>
        <p:txBody>
          <a:bodyPr wrap="square" lIns="0" tIns="0" rIns="0" bIns="0" rtlCol="0">
            <a:noAutofit/>
          </a:bodyPr>
          <a:lstStyle/>
          <a:p>
            <a:pPr>
              <a:spcBef>
                <a:spcPts val="300"/>
              </a:spcBef>
            </a:pPr>
            <a:r>
              <a:rPr lang="hr-HR" sz="1000" dirty="0" smtClean="0">
                <a:solidFill>
                  <a:schemeClr val="accent1"/>
                </a:solidFill>
                <a:latin typeface="Arial" pitchFamily="34" charset="0"/>
                <a:cs typeface="Arial" pitchFamily="34" charset="0"/>
              </a:rPr>
              <a:t>Prosječna ocjena zadovoljstva</a:t>
            </a:r>
          </a:p>
        </p:txBody>
      </p:sp>
      <p:sp>
        <p:nvSpPr>
          <p:cNvPr id="5" name="TextBox 4"/>
          <p:cNvSpPr txBox="1"/>
          <p:nvPr/>
        </p:nvSpPr>
        <p:spPr>
          <a:xfrm>
            <a:off x="2483768" y="4587974"/>
            <a:ext cx="936104" cy="227998"/>
          </a:xfrm>
          <a:prstGeom prst="rect">
            <a:avLst/>
          </a:prstGeom>
          <a:noFill/>
        </p:spPr>
        <p:txBody>
          <a:bodyPr wrap="square" lIns="0" tIns="0" rIns="0" bIns="0" rtlCol="0">
            <a:noAutofit/>
          </a:bodyPr>
          <a:lstStyle/>
          <a:p>
            <a:pPr>
              <a:spcBef>
                <a:spcPts val="300"/>
              </a:spcBef>
            </a:pPr>
            <a:r>
              <a:rPr lang="hr-HR" sz="800" dirty="0" smtClean="0">
                <a:latin typeface="Arial" pitchFamily="34" charset="0"/>
                <a:cs typeface="Arial" pitchFamily="34" charset="0"/>
              </a:rPr>
              <a:t>Izuzetno nezadovoljan</a:t>
            </a:r>
          </a:p>
        </p:txBody>
      </p:sp>
      <p:sp>
        <p:nvSpPr>
          <p:cNvPr id="11" name="TextBox 10"/>
          <p:cNvSpPr txBox="1"/>
          <p:nvPr/>
        </p:nvSpPr>
        <p:spPr>
          <a:xfrm>
            <a:off x="5076056" y="4626375"/>
            <a:ext cx="792088" cy="227998"/>
          </a:xfrm>
          <a:prstGeom prst="rect">
            <a:avLst/>
          </a:prstGeom>
          <a:noFill/>
        </p:spPr>
        <p:txBody>
          <a:bodyPr wrap="square" lIns="0" tIns="0" rIns="0" bIns="0" rtlCol="0">
            <a:noAutofit/>
          </a:bodyPr>
          <a:lstStyle/>
          <a:p>
            <a:pPr algn="r">
              <a:spcBef>
                <a:spcPts val="300"/>
              </a:spcBef>
            </a:pPr>
            <a:r>
              <a:rPr lang="hr-HR" sz="800" dirty="0" smtClean="0">
                <a:latin typeface="Arial" pitchFamily="34" charset="0"/>
                <a:cs typeface="Arial" pitchFamily="34" charset="0"/>
              </a:rPr>
              <a:t>Izuzetno zadovoljan</a:t>
            </a:r>
          </a:p>
        </p:txBody>
      </p:sp>
      <p:sp>
        <p:nvSpPr>
          <p:cNvPr id="7" name="TextBox 6"/>
          <p:cNvSpPr txBox="1"/>
          <p:nvPr/>
        </p:nvSpPr>
        <p:spPr>
          <a:xfrm>
            <a:off x="6012160" y="1131590"/>
            <a:ext cx="2808312" cy="3565078"/>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U blizini škola uglavnom postoje pješački prijelazi i prometni znakovi koji upozoravaju na blizinu škole i zadovoljstvo njima je relativno visoko. Međutim, vozači često ne poštuju ograničenje brzine, a zadovoljstvo regulatorima brzine (ležeći policajci, video-nadzor oko škole, nadzor brzine od strane prometne policije i postojanje školske patrole) je izuzetno nisko. </a:t>
            </a:r>
          </a:p>
          <a:p>
            <a:pPr>
              <a:spcBef>
                <a:spcPts val="300"/>
              </a:spcBef>
            </a:pPr>
            <a:r>
              <a:rPr lang="hr-HR" sz="1200" dirty="0" smtClean="0">
                <a:latin typeface="Arial" pitchFamily="34" charset="0"/>
                <a:cs typeface="Arial" pitchFamily="34" charset="0"/>
              </a:rPr>
              <a:t>SAMO SINERGIJOM JEDNOG I DRUGOG MOŽE BITI OSIGURANA VEĆA RAZINA SIGURNOSTI DIJECE U CESTOVNOM PROMETU U BLIZINI ŠKOLA. </a:t>
            </a:r>
          </a:p>
          <a:p>
            <a:pPr>
              <a:spcBef>
                <a:spcPts val="300"/>
              </a:spcBef>
            </a:pPr>
            <a:r>
              <a:rPr lang="hr-HR" sz="1200" i="1" dirty="0" smtClean="0">
                <a:solidFill>
                  <a:schemeClr val="accent1"/>
                </a:solidFill>
                <a:latin typeface="Arial" pitchFamily="34" charset="0"/>
                <a:cs typeface="Arial" pitchFamily="34" charset="0"/>
              </a:rPr>
              <a:t>„Postavljeni su znakovi, ali to ništa ne znači za nemarne vozače</a:t>
            </a:r>
            <a:r>
              <a:rPr lang="hr-HR" sz="1200" i="1" dirty="0" smtClean="0">
                <a:solidFill>
                  <a:schemeClr val="accent1"/>
                </a:solidFill>
                <a:latin typeface="Arial" pitchFamily="34" charset="0"/>
                <a:cs typeface="Arial" pitchFamily="34" charset="0"/>
              </a:rPr>
              <a:t>.”</a:t>
            </a:r>
            <a:endParaRPr lang="hr-HR" sz="1200" i="1" dirty="0" smtClean="0">
              <a:solidFill>
                <a:schemeClr val="accent1"/>
              </a:solidFill>
              <a:latin typeface="Arial" pitchFamily="34" charset="0"/>
              <a:cs typeface="Arial" pitchFamily="34" charset="0"/>
            </a:endParaRPr>
          </a:p>
        </p:txBody>
      </p:sp>
      <p:sp>
        <p:nvSpPr>
          <p:cNvPr id="13" name="TextBox 12"/>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
        <p:nvSpPr>
          <p:cNvPr id="2" name="Rectangle 1"/>
          <p:cNvSpPr/>
          <p:nvPr/>
        </p:nvSpPr>
        <p:spPr>
          <a:xfrm>
            <a:off x="144016" y="865060"/>
            <a:ext cx="4572000" cy="246221"/>
          </a:xfrm>
          <a:prstGeom prst="rect">
            <a:avLst/>
          </a:prstGeom>
        </p:spPr>
        <p:txBody>
          <a:bodyPr>
            <a:spAutoFit/>
          </a:bodyPr>
          <a:lstStyle/>
          <a:p>
            <a:pPr>
              <a:spcBef>
                <a:spcPts val="300"/>
              </a:spcBef>
            </a:pPr>
            <a:r>
              <a:rPr lang="hr-HR" sz="1000" b="1" dirty="0" smtClean="0">
                <a:solidFill>
                  <a:schemeClr val="accent1"/>
                </a:solidFill>
                <a:latin typeface="Arial" pitchFamily="34" charset="0"/>
                <a:cs typeface="Arial" pitchFamily="34" charset="0"/>
              </a:rPr>
              <a:t>1.  SIGNALIZACIJA I REGULACIJA PROMETA U BLIZINI ŠKOLE </a:t>
            </a:r>
            <a:endParaRPr lang="hr-HR" sz="1000" b="1" dirty="0">
              <a:solidFill>
                <a:schemeClr val="accent1"/>
              </a:solidFill>
              <a:latin typeface="Arial" pitchFamily="34" charset="0"/>
              <a:cs typeface="Arial" pitchFamily="34" charset="0"/>
            </a:endParaRPr>
          </a:p>
        </p:txBody>
      </p:sp>
    </p:spTree>
    <p:extLst>
      <p:ext uri="{BB962C8B-B14F-4D97-AF65-F5344CB8AC3E}">
        <p14:creationId xmlns:p14="http://schemas.microsoft.com/office/powerpoint/2010/main" val="1243756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408712" cy="575692"/>
          </a:xfrm>
        </p:spPr>
        <p:txBody>
          <a:bodyPr/>
          <a:lstStyle/>
          <a:p>
            <a:r>
              <a:rPr lang="hr-HR" sz="1800" dirty="0" smtClean="0"/>
              <a:t>Naravno, dio problema nisu samo ostali vozači, nego i roditelji koji svoju djecu voze u školu.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76979" y="854591"/>
            <a:ext cx="4451860" cy="246221"/>
          </a:xfrm>
          <a:prstGeom prst="rect">
            <a:avLst/>
          </a:prstGeom>
        </p:spPr>
        <p:txBody>
          <a:bodyPr wrap="none">
            <a:spAutoFit/>
          </a:bodyPr>
          <a:lstStyle/>
          <a:p>
            <a:r>
              <a:rPr lang="hr-HR" sz="1000" b="1" dirty="0" smtClean="0">
                <a:solidFill>
                  <a:schemeClr val="accent1"/>
                </a:solidFill>
              </a:rPr>
              <a:t>2.  PONAŠANJE RODITELJA PRILIKOM DOVOŽENJA DJECE U ŠKOLU</a:t>
            </a:r>
            <a:endParaRPr lang="hr-HR" sz="1000" b="1" dirty="0">
              <a:solidFill>
                <a:schemeClr val="accent1"/>
              </a:solidFill>
            </a:endParaRPr>
          </a:p>
        </p:txBody>
      </p:sp>
      <p:graphicFrame>
        <p:nvGraphicFramePr>
          <p:cNvPr id="11" name="Chart 10"/>
          <p:cNvGraphicFramePr>
            <a:graphicFrameLocks/>
          </p:cNvGraphicFramePr>
          <p:nvPr>
            <p:extLst>
              <p:ext uri="{D42A27DB-BD31-4B8C-83A1-F6EECF244321}">
                <p14:modId xmlns:p14="http://schemas.microsoft.com/office/powerpoint/2010/main" val="913447270"/>
              </p:ext>
            </p:extLst>
          </p:nvPr>
        </p:nvGraphicFramePr>
        <p:xfrm>
          <a:off x="251520" y="1278348"/>
          <a:ext cx="5468585" cy="341832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6084168" y="1187173"/>
            <a:ext cx="2808312" cy="3498587"/>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Roditelji nisu procjenjivali svoje ponašanje, nego ponašanje ostalih vozača u blizini škole i koliko učestalo se određene situacije događaju. </a:t>
            </a:r>
          </a:p>
          <a:p>
            <a:pPr>
              <a:spcBef>
                <a:spcPts val="300"/>
              </a:spcBef>
            </a:pPr>
            <a:r>
              <a:rPr lang="hr-HR" sz="1200" dirty="0" smtClean="0">
                <a:latin typeface="Arial" pitchFamily="34" charset="0"/>
                <a:cs typeface="Arial" pitchFamily="34" charset="0"/>
              </a:rPr>
              <a:t>Generalno, pozitivni su primjeri učestaliji od negativnih, ali s druge strane učestalost negativnih primjera je previsoka da bismo trenutnu situaciju mogli smatrati zadovoljavajućom. </a:t>
            </a:r>
          </a:p>
          <a:p>
            <a:pPr>
              <a:spcBef>
                <a:spcPts val="300"/>
              </a:spcBef>
            </a:pPr>
            <a:endParaRPr lang="hr-HR" sz="1200" dirty="0" smtClean="0">
              <a:latin typeface="Arial" pitchFamily="34" charset="0"/>
              <a:cs typeface="Arial" pitchFamily="34" charset="0"/>
            </a:endParaRPr>
          </a:p>
          <a:p>
            <a:pPr>
              <a:spcBef>
                <a:spcPts val="300"/>
              </a:spcBef>
            </a:pPr>
            <a:r>
              <a:rPr lang="hr-HR" sz="1200" dirty="0" smtClean="0">
                <a:latin typeface="Arial" pitchFamily="34" charset="0"/>
                <a:cs typeface="Arial" pitchFamily="34" charset="0"/>
              </a:rPr>
              <a:t>Najveći problem je korištenje mobilnih uređaja tijekom vožnje, a nakon toga pušenje. </a:t>
            </a:r>
          </a:p>
          <a:p>
            <a:pPr>
              <a:spcBef>
                <a:spcPts val="300"/>
              </a:spcBef>
            </a:pPr>
            <a:r>
              <a:rPr lang="hr-HR" sz="1200" dirty="0" smtClean="0">
                <a:latin typeface="Arial" pitchFamily="34" charset="0"/>
                <a:cs typeface="Arial" pitchFamily="34" charset="0"/>
              </a:rPr>
              <a:t>Zabrinjavajuće  visok postotak roditelja (30%)  često ili svakodnevno prisustvuju situaciji nepropisnog izlaska djeteta iz automobila (npr. Na stranu prometnice). </a:t>
            </a:r>
          </a:p>
        </p:txBody>
      </p:sp>
      <p:sp>
        <p:nvSpPr>
          <p:cNvPr id="9" name="TextBox 1"/>
          <p:cNvSpPr txBox="1"/>
          <p:nvPr/>
        </p:nvSpPr>
        <p:spPr>
          <a:xfrm>
            <a:off x="251520" y="1175130"/>
            <a:ext cx="1656184" cy="216024"/>
          </a:xfrm>
          <a:prstGeom prst="rect">
            <a:avLst/>
          </a:prstGeom>
          <a:noFill/>
        </p:spPr>
        <p:txBody>
          <a:bodyPr wrap="square" lIns="0" tIns="0" rIns="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ts val="300"/>
              </a:spcBef>
            </a:pPr>
            <a:r>
              <a:rPr lang="hr-HR" sz="1200" dirty="0" smtClean="0">
                <a:solidFill>
                  <a:schemeClr val="accent1"/>
                </a:solidFill>
                <a:latin typeface="Arial" pitchFamily="34" charset="0"/>
                <a:cs typeface="Arial" pitchFamily="34" charset="0"/>
              </a:rPr>
              <a:t>NEGATIVNI PRIMJERI</a:t>
            </a:r>
          </a:p>
        </p:txBody>
      </p:sp>
      <p:sp>
        <p:nvSpPr>
          <p:cNvPr id="13" name="TextBox 12"/>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grpSp>
        <p:nvGrpSpPr>
          <p:cNvPr id="5" name="Group 4"/>
          <p:cNvGrpSpPr/>
          <p:nvPr/>
        </p:nvGrpSpPr>
        <p:grpSpPr>
          <a:xfrm>
            <a:off x="384881" y="4371950"/>
            <a:ext cx="3899087" cy="144016"/>
            <a:chOff x="384881" y="4371950"/>
            <a:chExt cx="3899087" cy="144016"/>
          </a:xfrm>
        </p:grpSpPr>
        <p:sp>
          <p:nvSpPr>
            <p:cNvPr id="3" name="Rectangle 2"/>
            <p:cNvSpPr/>
            <p:nvPr/>
          </p:nvSpPr>
          <p:spPr bwMode="gray">
            <a:xfrm>
              <a:off x="384881" y="4371950"/>
              <a:ext cx="72000" cy="72008"/>
            </a:xfrm>
            <a:prstGeom prst="rect">
              <a:avLst/>
            </a:prstGeom>
            <a:solidFill>
              <a:schemeClr val="accent5"/>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4" name="TextBox 3"/>
            <p:cNvSpPr txBox="1"/>
            <p:nvPr/>
          </p:nvSpPr>
          <p:spPr>
            <a:xfrm>
              <a:off x="539552" y="4371950"/>
              <a:ext cx="3744416" cy="144016"/>
            </a:xfrm>
            <a:prstGeom prst="rect">
              <a:avLst/>
            </a:prstGeom>
            <a:noFill/>
          </p:spPr>
          <p:txBody>
            <a:bodyPr wrap="none" lIns="0" tIns="0" rIns="0" bIns="0" rtlCol="0">
              <a:noAutofit/>
            </a:bodyPr>
            <a:lstStyle/>
            <a:p>
              <a:pPr>
                <a:spcBef>
                  <a:spcPts val="300"/>
                </a:spcBef>
              </a:pPr>
              <a:r>
                <a:rPr lang="hr-HR" sz="800" dirty="0" smtClean="0">
                  <a:latin typeface="Arial" pitchFamily="34" charset="0"/>
                  <a:cs typeface="Arial" pitchFamily="34" charset="0"/>
                </a:rPr>
                <a:t>Često + uvijek (negativno ponašanje) </a:t>
              </a:r>
            </a:p>
          </p:txBody>
        </p:sp>
      </p:grpSp>
      <p:grpSp>
        <p:nvGrpSpPr>
          <p:cNvPr id="6" name="Group 5"/>
          <p:cNvGrpSpPr/>
          <p:nvPr/>
        </p:nvGrpSpPr>
        <p:grpSpPr>
          <a:xfrm>
            <a:off x="384881" y="4524350"/>
            <a:ext cx="3899087" cy="144016"/>
            <a:chOff x="395536" y="4524350"/>
            <a:chExt cx="3899087" cy="144016"/>
          </a:xfrm>
        </p:grpSpPr>
        <p:sp>
          <p:nvSpPr>
            <p:cNvPr id="15" name="Rectangle 14"/>
            <p:cNvSpPr/>
            <p:nvPr/>
          </p:nvSpPr>
          <p:spPr bwMode="gray">
            <a:xfrm>
              <a:off x="395536" y="4524350"/>
              <a:ext cx="72000" cy="72008"/>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16" name="TextBox 15"/>
            <p:cNvSpPr txBox="1"/>
            <p:nvPr/>
          </p:nvSpPr>
          <p:spPr>
            <a:xfrm>
              <a:off x="550207" y="4524350"/>
              <a:ext cx="3744416" cy="144016"/>
            </a:xfrm>
            <a:prstGeom prst="rect">
              <a:avLst/>
            </a:prstGeom>
            <a:noFill/>
          </p:spPr>
          <p:txBody>
            <a:bodyPr wrap="none" lIns="0" tIns="0" rIns="0" bIns="0" rtlCol="0">
              <a:noAutofit/>
            </a:bodyPr>
            <a:lstStyle/>
            <a:p>
              <a:pPr>
                <a:spcBef>
                  <a:spcPts val="300"/>
                </a:spcBef>
              </a:pPr>
              <a:r>
                <a:rPr lang="hr-HR" sz="800" dirty="0" smtClean="0">
                  <a:latin typeface="Arial" pitchFamily="34" charset="0"/>
                  <a:cs typeface="Arial" pitchFamily="34" charset="0"/>
                </a:rPr>
                <a:t>Često + uvijek (pozitivno ponašanje) </a:t>
              </a:r>
            </a:p>
          </p:txBody>
        </p:sp>
      </p:grpSp>
    </p:spTree>
    <p:extLst>
      <p:ext uri="{BB962C8B-B14F-4D97-AF65-F5344CB8AC3E}">
        <p14:creationId xmlns:p14="http://schemas.microsoft.com/office/powerpoint/2010/main" val="3772851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96744" cy="575692"/>
          </a:xfrm>
        </p:spPr>
        <p:txBody>
          <a:bodyPr/>
          <a:lstStyle/>
          <a:p>
            <a:r>
              <a:rPr lang="hr-HR" sz="1800" dirty="0" smtClean="0"/>
              <a:t>Otprilike jedna četvrtina roditelja zna do kada djeca moraju koristiti auto-sjedalicu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3993195405"/>
              </p:ext>
            </p:extLst>
          </p:nvPr>
        </p:nvGraphicFramePr>
        <p:xfrm>
          <a:off x="395536" y="2598474"/>
          <a:ext cx="4608512" cy="1691640"/>
        </p:xfrm>
        <a:graphic>
          <a:graphicData uri="http://schemas.openxmlformats.org/drawingml/2006/table">
            <a:tbl>
              <a:tblPr firstRow="1" bandRow="1">
                <a:tableStyleId>{5C22544A-7EE6-4342-B048-85BDC9FD1C3A}</a:tableStyleId>
              </a:tblPr>
              <a:tblGrid>
                <a:gridCol w="2506972"/>
                <a:gridCol w="2101540"/>
              </a:tblGrid>
              <a:tr h="456374">
                <a:tc>
                  <a:txBody>
                    <a:bodyPr/>
                    <a:lstStyle/>
                    <a:p>
                      <a:r>
                        <a:rPr lang="hr-HR" sz="1200" dirty="0" smtClean="0">
                          <a:solidFill>
                            <a:schemeClr val="bg1"/>
                          </a:solidFill>
                        </a:rPr>
                        <a:t>ODGOVORI</a:t>
                      </a:r>
                      <a:r>
                        <a:rPr lang="hr-HR" sz="1200" baseline="0" dirty="0" smtClean="0">
                          <a:solidFill>
                            <a:schemeClr val="bg1"/>
                          </a:solidFill>
                        </a:rPr>
                        <a:t> </a:t>
                      </a:r>
                      <a:endParaRPr lang="en-US" sz="1200" dirty="0">
                        <a:solidFill>
                          <a:schemeClr val="bg1"/>
                        </a:solidFill>
                      </a:endParaRPr>
                    </a:p>
                  </a:txBody>
                  <a:tcPr>
                    <a:solidFill>
                      <a:srgbClr val="004186"/>
                    </a:solidFill>
                  </a:tcPr>
                </a:tc>
                <a:tc>
                  <a:txBody>
                    <a:bodyPr/>
                    <a:lstStyle/>
                    <a:p>
                      <a:r>
                        <a:rPr lang="hr-HR" sz="1100" dirty="0" smtClean="0">
                          <a:solidFill>
                            <a:schemeClr val="bg1"/>
                          </a:solidFill>
                        </a:rPr>
                        <a:t>STRAŽNJE SJEDALO – kada djeca moraju koristiti dječju auto-sjedalicu?</a:t>
                      </a:r>
                      <a:endParaRPr lang="en-US" sz="1100" i="1" dirty="0">
                        <a:solidFill>
                          <a:schemeClr val="bg1"/>
                        </a:solidFill>
                      </a:endParaRPr>
                    </a:p>
                  </a:txBody>
                  <a:tcPr>
                    <a:solidFill>
                      <a:srgbClr val="004186"/>
                    </a:solidFill>
                  </a:tcPr>
                </a:tc>
              </a:tr>
              <a:tr h="2690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i="0" kern="1200" dirty="0" err="1" smtClean="0">
                          <a:solidFill>
                            <a:schemeClr val="dk1"/>
                          </a:solidFill>
                          <a:effectLst/>
                          <a:latin typeface="+mn-lt"/>
                          <a:ea typeface="+mn-ea"/>
                          <a:cs typeface="+mn-cs"/>
                        </a:rPr>
                        <a:t>Ako</a:t>
                      </a:r>
                      <a:r>
                        <a:rPr lang="it-IT" sz="1200" i="0" kern="1200" dirty="0" smtClean="0">
                          <a:solidFill>
                            <a:schemeClr val="dk1"/>
                          </a:solidFill>
                          <a:effectLst/>
                          <a:latin typeface="+mn-lt"/>
                          <a:ea typeface="+mn-ea"/>
                          <a:cs typeface="+mn-cs"/>
                        </a:rPr>
                        <a:t> su </a:t>
                      </a:r>
                      <a:r>
                        <a:rPr lang="it-IT" sz="1200" i="0" kern="1200" dirty="0" err="1" smtClean="0">
                          <a:solidFill>
                            <a:schemeClr val="dk1"/>
                          </a:solidFill>
                          <a:effectLst/>
                          <a:latin typeface="+mn-lt"/>
                          <a:ea typeface="+mn-ea"/>
                          <a:cs typeface="+mn-cs"/>
                        </a:rPr>
                        <a:t>mlađa</a:t>
                      </a:r>
                      <a:r>
                        <a:rPr lang="it-IT" sz="1200" i="0" kern="1200" dirty="0" smtClean="0">
                          <a:solidFill>
                            <a:schemeClr val="dk1"/>
                          </a:solidFill>
                          <a:effectLst/>
                          <a:latin typeface="+mn-lt"/>
                          <a:ea typeface="+mn-ea"/>
                          <a:cs typeface="+mn-cs"/>
                        </a:rPr>
                        <a:t> od 12 </a:t>
                      </a:r>
                      <a:r>
                        <a:rPr lang="it-IT" sz="1200" i="0" kern="1200" dirty="0" err="1" smtClean="0">
                          <a:solidFill>
                            <a:schemeClr val="dk1"/>
                          </a:solidFill>
                          <a:effectLst/>
                          <a:latin typeface="+mn-lt"/>
                          <a:ea typeface="+mn-ea"/>
                          <a:cs typeface="+mn-cs"/>
                        </a:rPr>
                        <a:t>godina</a:t>
                      </a:r>
                      <a:endParaRPr lang="hr-HR" sz="1200" i="0" kern="1200" dirty="0" smtClean="0">
                        <a:solidFill>
                          <a:schemeClr val="dk1"/>
                        </a:solidFill>
                        <a:effectLst/>
                        <a:latin typeface="+mn-lt"/>
                        <a:ea typeface="+mn-ea"/>
                        <a:cs typeface="+mn-cs"/>
                      </a:endParaRPr>
                    </a:p>
                  </a:txBody>
                  <a:tcPr/>
                </a:tc>
                <a:tc>
                  <a:txBody>
                    <a:bodyPr/>
                    <a:lstStyle/>
                    <a:p>
                      <a:pPr algn="ctr" fontAlgn="t"/>
                      <a:r>
                        <a:rPr lang="hr-HR" sz="1200" b="0" i="0" u="none" strike="noStrike" dirty="0" smtClean="0">
                          <a:solidFill>
                            <a:srgbClr val="000000"/>
                          </a:solidFill>
                          <a:effectLst/>
                          <a:latin typeface="Arial"/>
                        </a:rPr>
                        <a:t>37%</a:t>
                      </a:r>
                      <a:endParaRPr lang="hr-HR" sz="1200" b="0" i="0" u="none" strike="noStrike" dirty="0">
                        <a:solidFill>
                          <a:srgbClr val="000000"/>
                        </a:solidFill>
                        <a:effectLst/>
                        <a:latin typeface="Arial"/>
                      </a:endParaRPr>
                    </a:p>
                  </a:txBody>
                  <a:tcPr marL="9525" marR="9525" marT="9525" marB="0"/>
                </a:tc>
              </a:tr>
              <a:tr h="2690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i="0" kern="1200" dirty="0" err="1" smtClean="0">
                          <a:solidFill>
                            <a:schemeClr val="dk1"/>
                          </a:solidFill>
                          <a:effectLst/>
                          <a:latin typeface="+mn-lt"/>
                          <a:ea typeface="+mn-ea"/>
                          <a:cs typeface="+mn-cs"/>
                        </a:rPr>
                        <a:t>Ako</a:t>
                      </a:r>
                      <a:r>
                        <a:rPr lang="it-IT" sz="1200" i="0" kern="1200" dirty="0" smtClean="0">
                          <a:solidFill>
                            <a:schemeClr val="dk1"/>
                          </a:solidFill>
                          <a:effectLst/>
                          <a:latin typeface="+mn-lt"/>
                          <a:ea typeface="+mn-ea"/>
                          <a:cs typeface="+mn-cs"/>
                        </a:rPr>
                        <a:t> su </a:t>
                      </a:r>
                      <a:r>
                        <a:rPr lang="it-IT" sz="1200" i="0" kern="1200" dirty="0" err="1" smtClean="0">
                          <a:solidFill>
                            <a:schemeClr val="dk1"/>
                          </a:solidFill>
                          <a:effectLst/>
                          <a:latin typeface="+mn-lt"/>
                          <a:ea typeface="+mn-ea"/>
                          <a:cs typeface="+mn-cs"/>
                        </a:rPr>
                        <a:t>niža</a:t>
                      </a:r>
                      <a:r>
                        <a:rPr lang="it-IT" sz="1200" i="0" kern="1200" dirty="0" smtClean="0">
                          <a:solidFill>
                            <a:schemeClr val="dk1"/>
                          </a:solidFill>
                          <a:effectLst/>
                          <a:latin typeface="+mn-lt"/>
                          <a:ea typeface="+mn-ea"/>
                          <a:cs typeface="+mn-cs"/>
                        </a:rPr>
                        <a:t> od 150 cm</a:t>
                      </a:r>
                      <a:endParaRPr lang="hr-HR" sz="1200" i="0" kern="1200" dirty="0" smtClean="0">
                        <a:solidFill>
                          <a:schemeClr val="dk1"/>
                        </a:solidFill>
                        <a:effectLst/>
                        <a:latin typeface="+mn-lt"/>
                        <a:ea typeface="+mn-ea"/>
                        <a:cs typeface="+mn-cs"/>
                      </a:endParaRPr>
                    </a:p>
                  </a:txBody>
                  <a:tcPr/>
                </a:tc>
                <a:tc>
                  <a:txBody>
                    <a:bodyPr/>
                    <a:lstStyle/>
                    <a:p>
                      <a:pPr algn="ctr" fontAlgn="t"/>
                      <a:r>
                        <a:rPr lang="hr-HR" sz="1200" b="0" i="0" u="none" strike="noStrike" dirty="0" smtClean="0">
                          <a:solidFill>
                            <a:srgbClr val="000000"/>
                          </a:solidFill>
                          <a:effectLst/>
                          <a:latin typeface="Arial"/>
                        </a:rPr>
                        <a:t>19%</a:t>
                      </a:r>
                      <a:endParaRPr lang="hr-HR" sz="1200" b="0" i="0" u="none" strike="noStrike" dirty="0">
                        <a:solidFill>
                          <a:srgbClr val="000000"/>
                        </a:solidFill>
                        <a:effectLst/>
                        <a:latin typeface="Arial"/>
                      </a:endParaRPr>
                    </a:p>
                  </a:txBody>
                  <a:tcPr marL="9525" marR="9525" marT="9525" marB="0"/>
                </a:tc>
              </a:tr>
              <a:tr h="2690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i="0" kern="1200" dirty="0" err="1" smtClean="0">
                          <a:solidFill>
                            <a:schemeClr val="dk1"/>
                          </a:solidFill>
                          <a:effectLst/>
                          <a:latin typeface="+mn-lt"/>
                          <a:ea typeface="+mn-ea"/>
                          <a:cs typeface="+mn-cs"/>
                        </a:rPr>
                        <a:t>Ako</a:t>
                      </a:r>
                      <a:r>
                        <a:rPr lang="it-IT" sz="1200" i="0" kern="1200" dirty="0" smtClean="0">
                          <a:solidFill>
                            <a:schemeClr val="dk1"/>
                          </a:solidFill>
                          <a:effectLst/>
                          <a:latin typeface="+mn-lt"/>
                          <a:ea typeface="+mn-ea"/>
                          <a:cs typeface="+mn-cs"/>
                        </a:rPr>
                        <a:t> su </a:t>
                      </a:r>
                      <a:r>
                        <a:rPr lang="it-IT" sz="1200" i="0" kern="1200" dirty="0" err="1" smtClean="0">
                          <a:solidFill>
                            <a:schemeClr val="dk1"/>
                          </a:solidFill>
                          <a:effectLst/>
                          <a:latin typeface="+mn-lt"/>
                          <a:ea typeface="+mn-ea"/>
                          <a:cs typeface="+mn-cs"/>
                        </a:rPr>
                        <a:t>niža</a:t>
                      </a:r>
                      <a:r>
                        <a:rPr lang="it-IT" sz="1200" i="0" kern="1200" dirty="0" smtClean="0">
                          <a:solidFill>
                            <a:schemeClr val="dk1"/>
                          </a:solidFill>
                          <a:effectLst/>
                          <a:latin typeface="+mn-lt"/>
                          <a:ea typeface="+mn-ea"/>
                          <a:cs typeface="+mn-cs"/>
                        </a:rPr>
                        <a:t> od 135 cm</a:t>
                      </a:r>
                      <a:endParaRPr lang="hr-HR" sz="1200" i="0" kern="1200" dirty="0" smtClean="0">
                        <a:solidFill>
                          <a:schemeClr val="dk1"/>
                        </a:solidFill>
                        <a:effectLst/>
                        <a:latin typeface="+mn-lt"/>
                        <a:ea typeface="+mn-ea"/>
                        <a:cs typeface="+mn-cs"/>
                      </a:endParaRPr>
                    </a:p>
                  </a:txBody>
                  <a:tcPr/>
                </a:tc>
                <a:tc>
                  <a:txBody>
                    <a:bodyPr/>
                    <a:lstStyle/>
                    <a:p>
                      <a:pPr algn="ctr" fontAlgn="t"/>
                      <a:r>
                        <a:rPr lang="hr-HR" sz="1200" b="0" i="0" u="none" strike="noStrike" dirty="0" smtClean="0">
                          <a:solidFill>
                            <a:srgbClr val="000000"/>
                          </a:solidFill>
                          <a:effectLst/>
                          <a:latin typeface="Arial"/>
                        </a:rPr>
                        <a:t>24%</a:t>
                      </a:r>
                      <a:endParaRPr lang="hr-HR" sz="1200" b="0" i="0" u="none" strike="noStrike" dirty="0">
                        <a:solidFill>
                          <a:srgbClr val="000000"/>
                        </a:solidFill>
                        <a:effectLst/>
                        <a:latin typeface="Arial"/>
                      </a:endParaRPr>
                    </a:p>
                  </a:txBody>
                  <a:tcPr marL="9525" marR="9525" marT="9525" marB="0"/>
                </a:tc>
              </a:tr>
              <a:tr h="2690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err="1" smtClean="0">
                          <a:solidFill>
                            <a:schemeClr val="dk1"/>
                          </a:solidFill>
                          <a:effectLst/>
                          <a:latin typeface="+mn-lt"/>
                          <a:ea typeface="+mn-ea"/>
                          <a:cs typeface="+mn-cs"/>
                        </a:rPr>
                        <a:t>Ako</a:t>
                      </a:r>
                      <a:r>
                        <a:rPr lang="en-US" sz="1200" i="0" kern="1200" dirty="0" smtClean="0">
                          <a:solidFill>
                            <a:schemeClr val="dk1"/>
                          </a:solidFill>
                          <a:effectLst/>
                          <a:latin typeface="+mn-lt"/>
                          <a:ea typeface="+mn-ea"/>
                          <a:cs typeface="+mn-cs"/>
                        </a:rPr>
                        <a:t> </a:t>
                      </a:r>
                      <a:r>
                        <a:rPr lang="en-US" sz="1200" i="0" kern="1200" dirty="0" err="1" smtClean="0">
                          <a:solidFill>
                            <a:schemeClr val="dk1"/>
                          </a:solidFill>
                          <a:effectLst/>
                          <a:latin typeface="+mn-lt"/>
                          <a:ea typeface="+mn-ea"/>
                          <a:cs typeface="+mn-cs"/>
                        </a:rPr>
                        <a:t>imaju</a:t>
                      </a:r>
                      <a:r>
                        <a:rPr lang="en-US" sz="1200" i="0" kern="1200" dirty="0" smtClean="0">
                          <a:solidFill>
                            <a:schemeClr val="dk1"/>
                          </a:solidFill>
                          <a:effectLst/>
                          <a:latin typeface="+mn-lt"/>
                          <a:ea typeface="+mn-ea"/>
                          <a:cs typeface="+mn-cs"/>
                        </a:rPr>
                        <a:t> </a:t>
                      </a:r>
                      <a:r>
                        <a:rPr lang="en-US" sz="1200" i="0" kern="1200" dirty="0" err="1" smtClean="0">
                          <a:solidFill>
                            <a:schemeClr val="dk1"/>
                          </a:solidFill>
                          <a:effectLst/>
                          <a:latin typeface="+mn-lt"/>
                          <a:ea typeface="+mn-ea"/>
                          <a:cs typeface="+mn-cs"/>
                        </a:rPr>
                        <a:t>manje</a:t>
                      </a:r>
                      <a:r>
                        <a:rPr lang="en-US" sz="1200" i="0" kern="1200" dirty="0" smtClean="0">
                          <a:solidFill>
                            <a:schemeClr val="dk1"/>
                          </a:solidFill>
                          <a:effectLst/>
                          <a:latin typeface="+mn-lt"/>
                          <a:ea typeface="+mn-ea"/>
                          <a:cs typeface="+mn-cs"/>
                        </a:rPr>
                        <a:t> od 35 kg</a:t>
                      </a:r>
                      <a:endParaRPr lang="hr-HR" sz="1200" i="0" kern="1200" dirty="0" smtClean="0">
                        <a:solidFill>
                          <a:schemeClr val="dk1"/>
                        </a:solidFill>
                        <a:effectLst/>
                        <a:latin typeface="+mn-lt"/>
                        <a:ea typeface="+mn-ea"/>
                        <a:cs typeface="+mn-cs"/>
                      </a:endParaRPr>
                    </a:p>
                  </a:txBody>
                  <a:tcPr/>
                </a:tc>
                <a:tc>
                  <a:txBody>
                    <a:bodyPr/>
                    <a:lstStyle/>
                    <a:p>
                      <a:pPr algn="ctr" fontAlgn="t"/>
                      <a:r>
                        <a:rPr lang="hr-HR" sz="1200" b="0" i="0" u="none" strike="noStrike" dirty="0" smtClean="0">
                          <a:solidFill>
                            <a:srgbClr val="000000"/>
                          </a:solidFill>
                          <a:effectLst/>
                          <a:latin typeface="Arial"/>
                        </a:rPr>
                        <a:t>19%</a:t>
                      </a:r>
                      <a:endParaRPr lang="hr-HR" sz="1200" b="0" i="0" u="none" strike="noStrike" dirty="0">
                        <a:solidFill>
                          <a:srgbClr val="000000"/>
                        </a:solidFill>
                        <a:effectLst/>
                        <a:latin typeface="Arial"/>
                      </a:endParaRPr>
                    </a:p>
                  </a:txBody>
                  <a:tcPr marL="9525" marR="9525" marT="9525" marB="0"/>
                </a:tc>
              </a:tr>
            </a:tbl>
          </a:graphicData>
        </a:graphic>
      </p:graphicFrame>
      <p:pic>
        <p:nvPicPr>
          <p:cNvPr id="7170" name="Picture 2" descr="Rezultat slike za DIJETE U AUTO SJEDALI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1721" y="2277676"/>
            <a:ext cx="3466743" cy="20222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bwMode="gray">
          <a:xfrm>
            <a:off x="395536" y="3723878"/>
            <a:ext cx="4608512" cy="288032"/>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11" name="TextBox 10"/>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
        <p:nvSpPr>
          <p:cNvPr id="3" name="TextBox 2"/>
          <p:cNvSpPr txBox="1"/>
          <p:nvPr/>
        </p:nvSpPr>
        <p:spPr>
          <a:xfrm>
            <a:off x="395536" y="987574"/>
            <a:ext cx="8352928" cy="792088"/>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Zato bi bilo dobro održati i edukaciju za roditelje (oko 17% škola organiziralo je ovakve edukacije) kako bi se upoznali s pravilima i kako bi ih znali na što moraju upozoriti djecu i kako se točno oni moraju ponašati. </a:t>
            </a:r>
          </a:p>
          <a:p>
            <a:pPr>
              <a:spcBef>
                <a:spcPts val="300"/>
              </a:spcBef>
            </a:pPr>
            <a:endParaRPr lang="hr-HR" sz="1200" dirty="0" smtClean="0">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„Djeca su zaigrana, svašta se može desiti, pa im nije naodmet ponoviti par puta istu stvar</a:t>
            </a:r>
            <a:r>
              <a:rPr lang="hr-HR" sz="1200" i="1" dirty="0" smtClean="0">
                <a:solidFill>
                  <a:schemeClr val="accent1"/>
                </a:solidFill>
                <a:latin typeface="Arial" pitchFamily="34" charset="0"/>
                <a:cs typeface="Arial" pitchFamily="34" charset="0"/>
              </a:rPr>
              <a:t>.”</a:t>
            </a:r>
            <a:endParaRPr lang="hr-HR" sz="1200" i="1" dirty="0" smtClean="0">
              <a:solidFill>
                <a:schemeClr val="accent1"/>
              </a:solidFill>
              <a:latin typeface="Arial" pitchFamily="34" charset="0"/>
              <a:cs typeface="Arial" pitchFamily="34" charset="0"/>
            </a:endParaRPr>
          </a:p>
        </p:txBody>
      </p:sp>
    </p:spTree>
    <p:extLst>
      <p:ext uri="{BB962C8B-B14F-4D97-AF65-F5344CB8AC3E}">
        <p14:creationId xmlns:p14="http://schemas.microsoft.com/office/powerpoint/2010/main" val="2804915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398003058"/>
              </p:ext>
            </p:extLst>
          </p:nvPr>
        </p:nvGraphicFramePr>
        <p:xfrm>
          <a:off x="251520" y="1247449"/>
          <a:ext cx="5040560" cy="34795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p:cNvGraphicFramePr>
            <a:graphicFrameLocks/>
          </p:cNvGraphicFramePr>
          <p:nvPr>
            <p:extLst>
              <p:ext uri="{D42A27DB-BD31-4B8C-83A1-F6EECF244321}">
                <p14:modId xmlns:p14="http://schemas.microsoft.com/office/powerpoint/2010/main" val="3586718550"/>
              </p:ext>
            </p:extLst>
          </p:nvPr>
        </p:nvGraphicFramePr>
        <p:xfrm>
          <a:off x="2286000" y="329530"/>
          <a:ext cx="4572000"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2"/>
          <p:cNvSpPr>
            <a:spLocks noGrp="1"/>
          </p:cNvSpPr>
          <p:nvPr>
            <p:ph type="title"/>
          </p:nvPr>
        </p:nvSpPr>
        <p:spPr>
          <a:xfrm>
            <a:off x="323528" y="195486"/>
            <a:ext cx="6624736" cy="575692"/>
          </a:xfrm>
        </p:spPr>
        <p:txBody>
          <a:bodyPr/>
          <a:lstStyle/>
          <a:p>
            <a:r>
              <a:rPr lang="hr-HR" sz="1800" dirty="0" smtClean="0"/>
              <a:t>Najveći problem s kojim se djeca susreću je prebrza vožnja, a nakon toga nepoštivanje pješačkih prijelaza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292080" y="987574"/>
            <a:ext cx="3563888" cy="3970318"/>
          </a:xfrm>
          <a:prstGeom prst="rect">
            <a:avLst/>
          </a:prstGeom>
        </p:spPr>
        <p:txBody>
          <a:bodyPr wrap="square">
            <a:spAutoFit/>
          </a:bodyPr>
          <a:lstStyle/>
          <a:p>
            <a:r>
              <a:rPr lang="hr-HR" sz="1200" i="1" dirty="0" smtClean="0">
                <a:solidFill>
                  <a:schemeClr val="accent1"/>
                </a:solidFill>
              </a:rPr>
              <a:t>„Nesavjesni vozači koji ne poštuju prometna pravila i voze bez razmišljanja o drugim sudionicima u prometu”</a:t>
            </a:r>
          </a:p>
          <a:p>
            <a:endParaRPr lang="hr-HR" sz="1200" i="1" dirty="0" smtClean="0">
              <a:solidFill>
                <a:schemeClr val="accent1"/>
              </a:solidFill>
            </a:endParaRPr>
          </a:p>
          <a:p>
            <a:r>
              <a:rPr lang="hr-HR" sz="1200" dirty="0" smtClean="0"/>
              <a:t>Iako većina vozača poštuje prometne propise, dio njih to ne radi. </a:t>
            </a:r>
            <a:r>
              <a:rPr lang="hr-HR" sz="1200" dirty="0" smtClean="0">
                <a:solidFill>
                  <a:schemeClr val="accent1"/>
                </a:solidFill>
              </a:rPr>
              <a:t>Najveći problem je prebrza vožnja i nepoštivanje prednosti pješaka koji prelaze zebru. Čak polovica ispitanika smatra da se ovakvi problemi događaju često ili čak svakodnevno. </a:t>
            </a:r>
          </a:p>
          <a:p>
            <a:endParaRPr lang="hr-HR" sz="1200" dirty="0" smtClean="0"/>
          </a:p>
          <a:p>
            <a:r>
              <a:rPr lang="hr-HR" sz="1200" dirty="0" smtClean="0"/>
              <a:t>Nepropuštanje pješaka na pješačkim prijelazima veći je problem u urbanim područjima. </a:t>
            </a:r>
          </a:p>
          <a:p>
            <a:endParaRPr lang="hr-HR" sz="1200" dirty="0" smtClean="0"/>
          </a:p>
          <a:p>
            <a:r>
              <a:rPr lang="hr-HR" sz="1200" dirty="0" smtClean="0"/>
              <a:t>Dodatni je problem što se ovakvi prekršaji događaju svakodnevno, a prisutnost policije u blizini škole nije jednako učestala (preko jedne trećine roditelja nikada nije primijetilo prometnu policiju u blizini škole). </a:t>
            </a:r>
          </a:p>
          <a:p>
            <a:endParaRPr lang="hr-HR" sz="1200" i="1" dirty="0" smtClean="0">
              <a:solidFill>
                <a:schemeClr val="accent1"/>
              </a:solidFill>
            </a:endParaRPr>
          </a:p>
          <a:p>
            <a:r>
              <a:rPr lang="hr-HR" sz="1200" i="1" dirty="0" smtClean="0">
                <a:solidFill>
                  <a:schemeClr val="accent1"/>
                </a:solidFill>
              </a:rPr>
              <a:t>	</a:t>
            </a:r>
          </a:p>
          <a:p>
            <a:endParaRPr lang="hr-HR" sz="1200" i="1" dirty="0">
              <a:solidFill>
                <a:schemeClr val="accent1"/>
              </a:solidFill>
            </a:endParaRPr>
          </a:p>
        </p:txBody>
      </p:sp>
      <p:sp>
        <p:nvSpPr>
          <p:cNvPr id="11" name="Rectangle 10"/>
          <p:cNvSpPr/>
          <p:nvPr/>
        </p:nvSpPr>
        <p:spPr>
          <a:xfrm>
            <a:off x="201025" y="2490450"/>
            <a:ext cx="3938927" cy="369332"/>
          </a:xfrm>
          <a:prstGeom prst="rect">
            <a:avLst/>
          </a:prstGeom>
          <a:solidFill>
            <a:schemeClr val="bg1"/>
          </a:solidFill>
        </p:spPr>
        <p:txBody>
          <a:bodyPr wrap="square">
            <a:spAutoFit/>
          </a:bodyPr>
          <a:lstStyle/>
          <a:p>
            <a:r>
              <a:rPr lang="hr-HR" sz="900" dirty="0" smtClean="0">
                <a:solidFill>
                  <a:schemeClr val="accent1"/>
                </a:solidFill>
              </a:rPr>
              <a:t>POSTOTAK RODITELJA KOJI E PRIMJETIO ODREĐENA PONAŠANJA VOZAČA U BLIZINI ŠKOLE</a:t>
            </a:r>
            <a:endParaRPr lang="hr-HR" sz="900" dirty="0">
              <a:solidFill>
                <a:schemeClr val="accent1"/>
              </a:solidFill>
            </a:endParaRPr>
          </a:p>
        </p:txBody>
      </p:sp>
      <p:sp>
        <p:nvSpPr>
          <p:cNvPr id="17" name="Rectangle 16"/>
          <p:cNvSpPr/>
          <p:nvPr/>
        </p:nvSpPr>
        <p:spPr>
          <a:xfrm>
            <a:off x="251521" y="993621"/>
            <a:ext cx="4176463" cy="369332"/>
          </a:xfrm>
          <a:prstGeom prst="rect">
            <a:avLst/>
          </a:prstGeom>
          <a:solidFill>
            <a:schemeClr val="bg1"/>
          </a:solidFill>
        </p:spPr>
        <p:txBody>
          <a:bodyPr wrap="square">
            <a:spAutoFit/>
          </a:bodyPr>
          <a:lstStyle/>
          <a:p>
            <a:r>
              <a:rPr lang="hr-HR" sz="900" dirty="0" smtClean="0">
                <a:solidFill>
                  <a:schemeClr val="accent1"/>
                </a:solidFill>
              </a:rPr>
              <a:t>POSTOTAK RODITELJA KOJI JE PRIMIJETIO NADZOR POLICIJE U BLIZINI ŠKOLE</a:t>
            </a:r>
            <a:endParaRPr lang="hr-HR" sz="900" dirty="0">
              <a:solidFill>
                <a:schemeClr val="accent1"/>
              </a:solidFill>
            </a:endParaRPr>
          </a:p>
        </p:txBody>
      </p:sp>
      <p:sp>
        <p:nvSpPr>
          <p:cNvPr id="18" name="TextBox 17"/>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
        <p:nvSpPr>
          <p:cNvPr id="3" name="TextBox 2"/>
          <p:cNvSpPr txBox="1"/>
          <p:nvPr/>
        </p:nvSpPr>
        <p:spPr>
          <a:xfrm>
            <a:off x="179512" y="843558"/>
            <a:ext cx="4392488" cy="144016"/>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3.  PONAŠANJE VOZAČA U BLIZINI ŠKOLE</a:t>
            </a:r>
          </a:p>
        </p:txBody>
      </p:sp>
    </p:spTree>
    <p:extLst>
      <p:ext uri="{BB962C8B-B14F-4D97-AF65-F5344CB8AC3E}">
        <p14:creationId xmlns:p14="http://schemas.microsoft.com/office/powerpoint/2010/main" val="2538841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3373480303"/>
              </p:ext>
            </p:extLst>
          </p:nvPr>
        </p:nvGraphicFramePr>
        <p:xfrm>
          <a:off x="429856" y="1203598"/>
          <a:ext cx="4358168" cy="30963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itle 2"/>
          <p:cNvSpPr>
            <a:spLocks noGrp="1"/>
          </p:cNvSpPr>
          <p:nvPr>
            <p:ph type="title"/>
          </p:nvPr>
        </p:nvSpPr>
        <p:spPr>
          <a:xfrm>
            <a:off x="323528" y="195486"/>
            <a:ext cx="6552728" cy="575692"/>
          </a:xfrm>
        </p:spPr>
        <p:txBody>
          <a:bodyPr/>
          <a:lstStyle/>
          <a:p>
            <a:r>
              <a:rPr lang="hr-HR" sz="1800" dirty="0" smtClean="0"/>
              <a:t>Većina roditelja podržava veći angažman policije u blizini škole</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282551" y="1197839"/>
            <a:ext cx="3563888" cy="1569660"/>
          </a:xfrm>
          <a:prstGeom prst="rect">
            <a:avLst/>
          </a:prstGeom>
        </p:spPr>
        <p:txBody>
          <a:bodyPr wrap="square">
            <a:spAutoFit/>
          </a:bodyPr>
          <a:lstStyle/>
          <a:p>
            <a:r>
              <a:rPr lang="hr-HR" sz="1200" i="1" dirty="0" smtClean="0">
                <a:solidFill>
                  <a:schemeClr val="accent1"/>
                </a:solidFill>
              </a:rPr>
              <a:t>„Da policajci prilikom svojih šetnji po kvartovima budu u blizini škole kada većina djece ide ili odlazi iz škole. Neka budu tamo čisto iz neke sigurnosti za djecu, a kada ih vozači vide vjerojatno će malo drugačije voziti”</a:t>
            </a:r>
          </a:p>
          <a:p>
            <a:endParaRPr lang="hr-HR" sz="1200" i="1" dirty="0" smtClean="0">
              <a:solidFill>
                <a:schemeClr val="accent1"/>
              </a:solidFill>
            </a:endParaRPr>
          </a:p>
          <a:p>
            <a:r>
              <a:rPr lang="hr-HR" sz="1200" i="1" dirty="0" smtClean="0">
                <a:solidFill>
                  <a:schemeClr val="accent1"/>
                </a:solidFill>
              </a:rPr>
              <a:t>	</a:t>
            </a:r>
          </a:p>
          <a:p>
            <a:endParaRPr lang="hr-HR" sz="1200" i="1" dirty="0">
              <a:solidFill>
                <a:schemeClr val="accent1"/>
              </a:solidFill>
            </a:endParaRPr>
          </a:p>
        </p:txBody>
      </p:sp>
      <p:sp>
        <p:nvSpPr>
          <p:cNvPr id="17" name="Rectangle 16"/>
          <p:cNvSpPr/>
          <p:nvPr/>
        </p:nvSpPr>
        <p:spPr>
          <a:xfrm>
            <a:off x="259057" y="1193676"/>
            <a:ext cx="4680520" cy="400110"/>
          </a:xfrm>
          <a:prstGeom prst="rect">
            <a:avLst/>
          </a:prstGeom>
          <a:solidFill>
            <a:schemeClr val="bg1"/>
          </a:solidFill>
        </p:spPr>
        <p:txBody>
          <a:bodyPr wrap="square">
            <a:spAutoFit/>
          </a:bodyPr>
          <a:lstStyle/>
          <a:p>
            <a:r>
              <a:rPr lang="hr-HR" sz="1000" b="1" dirty="0" smtClean="0">
                <a:solidFill>
                  <a:schemeClr val="accent1"/>
                </a:solidFill>
              </a:rPr>
              <a:t>U KOJOJ MJERI PODRŽAVATE AKCIJE (NADZOR PROMETA, </a:t>
            </a:r>
            <a:r>
              <a:rPr lang="hr-HR" sz="1000" b="1" dirty="0" err="1" smtClean="0">
                <a:solidFill>
                  <a:schemeClr val="accent1"/>
                </a:solidFill>
              </a:rPr>
              <a:t>KAŽNJAVANJE..</a:t>
            </a:r>
            <a:r>
              <a:rPr lang="hr-HR" sz="1000" b="1" dirty="0" smtClean="0">
                <a:solidFill>
                  <a:schemeClr val="accent1"/>
                </a:solidFill>
              </a:rPr>
              <a:t>.) POLICIJE U BLIZINI ŠKOLE  </a:t>
            </a:r>
            <a:endParaRPr lang="hr-HR" sz="1000" b="1" dirty="0">
              <a:solidFill>
                <a:schemeClr val="accent1"/>
              </a:solidFill>
            </a:endParaRPr>
          </a:p>
        </p:txBody>
      </p:sp>
      <p:sp>
        <p:nvSpPr>
          <p:cNvPr id="18" name="TextBox 17"/>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pic>
        <p:nvPicPr>
          <p:cNvPr id="30722" name="Picture 2" descr="Rezultat slike za policija ško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2061" y="2391596"/>
            <a:ext cx="3344867" cy="2229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397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179512" y="123850"/>
            <a:ext cx="6840760" cy="575692"/>
          </a:xfrm>
        </p:spPr>
        <p:txBody>
          <a:bodyPr/>
          <a:lstStyle/>
          <a:p>
            <a:r>
              <a:rPr lang="hr-HR" sz="1700" dirty="0" smtClean="0"/>
              <a:t>Većina roditelja upoznala je djecu s načinom prelaska ceste na obilježenim dijelovima, ali manje s ostalim načinima smanjenja rizika</a:t>
            </a:r>
            <a:endParaRPr lang="hr-HR" sz="17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1520" y="1059582"/>
            <a:ext cx="6984776" cy="432048"/>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UPOZNATOST DJECE S PRAVILIMA PONAŠANJA U PROMETU</a:t>
            </a:r>
          </a:p>
        </p:txBody>
      </p:sp>
      <p:graphicFrame>
        <p:nvGraphicFramePr>
          <p:cNvPr id="4" name="Chart 3"/>
          <p:cNvGraphicFramePr/>
          <p:nvPr>
            <p:extLst>
              <p:ext uri="{D42A27DB-BD31-4B8C-83A1-F6EECF244321}">
                <p14:modId xmlns:p14="http://schemas.microsoft.com/office/powerpoint/2010/main" val="970166409"/>
              </p:ext>
            </p:extLst>
          </p:nvPr>
        </p:nvGraphicFramePr>
        <p:xfrm>
          <a:off x="179512" y="895743"/>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
        <p:nvSpPr>
          <p:cNvPr id="8" name="TextBox 7"/>
          <p:cNvSpPr txBox="1"/>
          <p:nvPr/>
        </p:nvSpPr>
        <p:spPr>
          <a:xfrm>
            <a:off x="5652120" y="1187173"/>
            <a:ext cx="3240360" cy="3498587"/>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Roditelji s djecom razgovaraju o ponašanju u prometu i ono na što ih često upozoravaju su načini prelaska ceste na obilježenim dijelovima. </a:t>
            </a:r>
          </a:p>
          <a:p>
            <a:pPr>
              <a:spcBef>
                <a:spcPts val="300"/>
              </a:spcBef>
            </a:pPr>
            <a:r>
              <a:rPr lang="hr-HR" sz="1200" dirty="0" smtClean="0">
                <a:latin typeface="Arial" pitchFamily="34" charset="0"/>
                <a:cs typeface="Arial" pitchFamily="34" charset="0"/>
              </a:rPr>
              <a:t>Također, tijekom diskusija smo saznali da često razgovaraju o ponašanju na nogostupu (bez lopte, bez </a:t>
            </a:r>
            <a:r>
              <a:rPr lang="hr-HR" sz="1200" dirty="0" err="1" smtClean="0">
                <a:latin typeface="Arial" pitchFamily="34" charset="0"/>
                <a:cs typeface="Arial" pitchFamily="34" charset="0"/>
              </a:rPr>
              <a:t>naguravanja..</a:t>
            </a:r>
            <a:r>
              <a:rPr lang="hr-HR" sz="1200" dirty="0" smtClean="0">
                <a:latin typeface="Arial" pitchFamily="34" charset="0"/>
                <a:cs typeface="Arial" pitchFamily="34" charset="0"/>
              </a:rPr>
              <a:t>.) </a:t>
            </a:r>
          </a:p>
          <a:p>
            <a:pPr>
              <a:spcBef>
                <a:spcPts val="300"/>
              </a:spcBef>
            </a:pPr>
            <a:endParaRPr lang="hr-HR" sz="1200" dirty="0" smtClean="0">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„Govorio sam im da kada su na cesti nema trčanja ili skakanja i da je oprez na prvom mjestu. Obavezno kada  dođu do glavne ceste trebaju stati, pogledati lijevo i desno i tek onda krenuti. Naglasak je na ovo stati i polako dalje.</a:t>
            </a:r>
          </a:p>
          <a:p>
            <a:pPr>
              <a:spcBef>
                <a:spcPts val="300"/>
              </a:spcBef>
            </a:pPr>
            <a:r>
              <a:rPr lang="hr-HR" sz="1200" i="1" dirty="0" smtClean="0">
                <a:solidFill>
                  <a:schemeClr val="accent1"/>
                </a:solidFill>
                <a:latin typeface="Arial" pitchFamily="34" charset="0"/>
                <a:cs typeface="Arial" pitchFamily="34" charset="0"/>
              </a:rPr>
              <a:t>Uz sve ostale stvari govorim i da kada su na cesti tj. u prometu ne smiju imati slušalice na ušima jer se promet i osluškuje, a ne samo gleda</a:t>
            </a:r>
            <a:r>
              <a:rPr lang="hr-HR" sz="1200" i="1" dirty="0" smtClean="0">
                <a:solidFill>
                  <a:schemeClr val="accent1"/>
                </a:solidFill>
                <a:latin typeface="Arial" pitchFamily="34" charset="0"/>
                <a:cs typeface="Arial" pitchFamily="34" charset="0"/>
              </a:rPr>
              <a:t>.”</a:t>
            </a:r>
            <a:endParaRPr lang="hr-HR" sz="1200" i="1" dirty="0" smtClean="0">
              <a:solidFill>
                <a:schemeClr val="accent1"/>
              </a:solidFill>
              <a:latin typeface="Arial" pitchFamily="34" charset="0"/>
              <a:cs typeface="Arial" pitchFamily="34" charset="0"/>
            </a:endParaRPr>
          </a:p>
        </p:txBody>
      </p:sp>
      <p:sp>
        <p:nvSpPr>
          <p:cNvPr id="9" name="TextBox 8"/>
          <p:cNvSpPr txBox="1"/>
          <p:nvPr/>
        </p:nvSpPr>
        <p:spPr>
          <a:xfrm>
            <a:off x="251520" y="843558"/>
            <a:ext cx="6984776" cy="432048"/>
          </a:xfrm>
          <a:prstGeom prst="rect">
            <a:avLst/>
          </a:prstGeom>
          <a:noFill/>
        </p:spPr>
        <p:txBody>
          <a:bodyPr wrap="square" lIns="0" tIns="0" rIns="0" bIns="0" rtlCol="0">
            <a:noAutofit/>
          </a:bodyPr>
          <a:lstStyle/>
          <a:p>
            <a:pPr>
              <a:spcBef>
                <a:spcPts val="300"/>
              </a:spcBef>
            </a:pPr>
            <a:r>
              <a:rPr lang="hr-HR" sz="1200" b="1" dirty="0" smtClean="0">
                <a:solidFill>
                  <a:schemeClr val="accent1"/>
                </a:solidFill>
                <a:latin typeface="Arial" pitchFamily="34" charset="0"/>
                <a:cs typeface="Arial" pitchFamily="34" charset="0"/>
              </a:rPr>
              <a:t>4. PROCJENA PONAŠANJA DJECE U PROMETU </a:t>
            </a:r>
          </a:p>
        </p:txBody>
      </p:sp>
    </p:spTree>
    <p:extLst>
      <p:ext uri="{BB962C8B-B14F-4D97-AF65-F5344CB8AC3E}">
        <p14:creationId xmlns:p14="http://schemas.microsoft.com/office/powerpoint/2010/main" val="2380309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I djeca svojim ponašanjem povećavaju rizik. Najčešća pogreška je neoprezan prelazak ceste i stajanje uz sam rub prometnice.</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1520" y="987574"/>
            <a:ext cx="6984776" cy="432048"/>
          </a:xfrm>
          <a:prstGeom prst="rect">
            <a:avLst/>
          </a:prstGeom>
          <a:noFill/>
        </p:spPr>
        <p:txBody>
          <a:bodyPr wrap="square" lIns="0" tIns="0" rIns="0" bIns="0" rtlCol="0">
            <a:noAutofit/>
          </a:bodyPr>
          <a:lstStyle/>
          <a:p>
            <a:pPr>
              <a:spcBef>
                <a:spcPts val="300"/>
              </a:spcBef>
            </a:pPr>
            <a:r>
              <a:rPr lang="hr-HR" sz="1200" b="1" dirty="0" smtClean="0">
                <a:solidFill>
                  <a:schemeClr val="accent1"/>
                </a:solidFill>
                <a:latin typeface="Arial" pitchFamily="34" charset="0"/>
                <a:cs typeface="Arial" pitchFamily="34" charset="0"/>
              </a:rPr>
              <a:t>PROCJENA PONAŠANJA DJECE U PROMETU </a:t>
            </a:r>
          </a:p>
        </p:txBody>
      </p:sp>
      <p:graphicFrame>
        <p:nvGraphicFramePr>
          <p:cNvPr id="8" name="Chart 7"/>
          <p:cNvGraphicFramePr>
            <a:graphicFrameLocks/>
          </p:cNvGraphicFramePr>
          <p:nvPr>
            <p:extLst>
              <p:ext uri="{D42A27DB-BD31-4B8C-83A1-F6EECF244321}">
                <p14:modId xmlns:p14="http://schemas.microsoft.com/office/powerpoint/2010/main" val="1017628085"/>
              </p:ext>
            </p:extLst>
          </p:nvPr>
        </p:nvGraphicFramePr>
        <p:xfrm>
          <a:off x="323528" y="1349144"/>
          <a:ext cx="4572000" cy="3227817"/>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4866665" y="1563638"/>
            <a:ext cx="4032448" cy="3143273"/>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I pored upozorenja roditelja, djeca se često ponašaju neprimjereno kada se nalaze u prometu. Zato je oprez vozača i signalizacija ili postojanje prometne policije izuzetno važno. </a:t>
            </a:r>
          </a:p>
          <a:p>
            <a:pPr>
              <a:spcBef>
                <a:spcPts val="300"/>
              </a:spcBef>
            </a:pPr>
            <a:r>
              <a:rPr lang="hr-HR" sz="1200" dirty="0" smtClean="0">
                <a:latin typeface="Arial" pitchFamily="34" charset="0"/>
                <a:cs typeface="Arial" pitchFamily="34" charset="0"/>
              </a:rPr>
              <a:t>Najčešće greške koje rade su: </a:t>
            </a:r>
            <a:r>
              <a:rPr lang="hr-HR" sz="1200" dirty="0" smtClean="0">
                <a:solidFill>
                  <a:schemeClr val="accent1"/>
                </a:solidFill>
                <a:latin typeface="Arial" pitchFamily="34" charset="0"/>
                <a:cs typeface="Arial" pitchFamily="34" charset="0"/>
              </a:rPr>
              <a:t>stajanje uz rub prometnice, pretrčavanje ceste ili neoprezan prelaza</a:t>
            </a:r>
            <a:r>
              <a:rPr lang="hr-HR" sz="1200" dirty="0" smtClean="0">
                <a:latin typeface="Arial" pitchFamily="34" charset="0"/>
                <a:cs typeface="Arial" pitchFamily="34" charset="0"/>
              </a:rPr>
              <a:t>k (na označenim dijelovima) i prelazak na neoznačenim dijelovima ceste bez obzira što se zebra ili semafor nalazi u blizini. </a:t>
            </a:r>
          </a:p>
          <a:p>
            <a:pPr>
              <a:spcBef>
                <a:spcPts val="300"/>
              </a:spcBef>
            </a:pPr>
            <a:endParaRPr lang="hr-HR" sz="1200" dirty="0" smtClean="0">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„Upozorio  sam dijete da obavezno treba prvo pogledati  desno i lijevo i tek kad bude sigurna , onda prelazi cestu. Da mora prelaziti cestu na zebri ako postoji. Mora hodati nogostupom, a ako ga nema onda skroz sa strane i to sa one strane gdje vidi auto koji ide prema njoj</a:t>
            </a:r>
            <a:r>
              <a:rPr lang="hr-HR" sz="1200" i="1" dirty="0" smtClean="0">
                <a:solidFill>
                  <a:schemeClr val="accent1"/>
                </a:solidFill>
                <a:latin typeface="Arial" pitchFamily="34" charset="0"/>
                <a:cs typeface="Arial" pitchFamily="34" charset="0"/>
              </a:rPr>
              <a:t>.”</a:t>
            </a:r>
            <a:endParaRPr lang="hr-HR" sz="1200" i="1" dirty="0" smtClean="0">
              <a:solidFill>
                <a:schemeClr val="accent1"/>
              </a:solidFill>
              <a:latin typeface="Arial" pitchFamily="34" charset="0"/>
              <a:cs typeface="Arial" pitchFamily="34" charset="0"/>
            </a:endParaRPr>
          </a:p>
        </p:txBody>
      </p:sp>
      <p:sp>
        <p:nvSpPr>
          <p:cNvPr id="13" name="TextBox 12"/>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Tree>
    <p:extLst>
      <p:ext uri="{BB962C8B-B14F-4D97-AF65-F5344CB8AC3E}">
        <p14:creationId xmlns:p14="http://schemas.microsoft.com/office/powerpoint/2010/main" val="2162410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552728" cy="575692"/>
          </a:xfrm>
        </p:spPr>
        <p:txBody>
          <a:bodyPr/>
          <a:lstStyle/>
          <a:p>
            <a:r>
              <a:rPr lang="hr-HR" sz="1800" dirty="0" smtClean="0"/>
              <a:t>Oko 6% roditelja je navelo da se u blizini škole (u posljednje dvije godine) dogodila prometna nesreća s teškim posljedicama</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3" name="Chart 2"/>
          <p:cNvGraphicFramePr/>
          <p:nvPr>
            <p:extLst>
              <p:ext uri="{D42A27DB-BD31-4B8C-83A1-F6EECF244321}">
                <p14:modId xmlns:p14="http://schemas.microsoft.com/office/powerpoint/2010/main" val="3774954420"/>
              </p:ext>
            </p:extLst>
          </p:nvPr>
        </p:nvGraphicFramePr>
        <p:xfrm>
          <a:off x="203937" y="1275606"/>
          <a:ext cx="3888432" cy="309634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51520" y="1059582"/>
            <a:ext cx="3744416" cy="432048"/>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PROMETNA NESREĆA U BLIZINI ŠKOLE KOJA JE ZA POSLJEDICU </a:t>
            </a:r>
            <a:r>
              <a:rPr lang="hr-HR" sz="1000" b="1" dirty="0" err="1" smtClean="0">
                <a:solidFill>
                  <a:schemeClr val="accent1"/>
                </a:solidFill>
                <a:latin typeface="Arial" pitchFamily="34" charset="0"/>
                <a:cs typeface="Arial" pitchFamily="34" charset="0"/>
              </a:rPr>
              <a:t>IMALA..</a:t>
            </a:r>
            <a:r>
              <a:rPr lang="hr-HR" sz="1000" b="1" dirty="0" smtClean="0">
                <a:solidFill>
                  <a:schemeClr val="accent1"/>
                </a:solidFill>
                <a:latin typeface="Arial" pitchFamily="34" charset="0"/>
                <a:cs typeface="Arial" pitchFamily="34" charset="0"/>
              </a:rPr>
              <a:t>.</a:t>
            </a:r>
          </a:p>
        </p:txBody>
      </p:sp>
      <p:sp>
        <p:nvSpPr>
          <p:cNvPr id="8" name="TextBox 7"/>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sp>
        <p:nvSpPr>
          <p:cNvPr id="2" name="TextBox 1"/>
          <p:cNvSpPr txBox="1"/>
          <p:nvPr/>
        </p:nvSpPr>
        <p:spPr>
          <a:xfrm>
            <a:off x="4427984" y="1059582"/>
            <a:ext cx="4320480" cy="3637086"/>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Uzevši u obzir sve rizike, 6% se ne čini puno, ali ako kažemo da iza  svakog postotka stoji život djeteta i da u ovom slučaju govorimo o 14 djece koja su smrtno stradala ili su teže ozlijeđena, onda znamo da su posljedice strašne.</a:t>
            </a:r>
          </a:p>
          <a:p>
            <a:pPr>
              <a:spcBef>
                <a:spcPts val="300"/>
              </a:spcBef>
            </a:pPr>
            <a:endParaRPr lang="hr-HR" sz="1200" dirty="0" smtClean="0">
              <a:latin typeface="Arial" pitchFamily="34" charset="0"/>
              <a:cs typeface="Arial" pitchFamily="34" charset="0"/>
            </a:endParaRPr>
          </a:p>
          <a:p>
            <a:pPr>
              <a:spcBef>
                <a:spcPts val="300"/>
              </a:spcBef>
            </a:pPr>
            <a:endParaRPr lang="hr-HR" sz="1200" dirty="0" smtClean="0">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„U blizini našeg mjesta stanovanja je automobil usmrtio dijete. Dijete je hodalo nogostupom, ali je vozač izgubio nadzor nad vozilom, prešao na nogostup i ubio dijete. Ništa nije napravljeno nakon toga (misli se na edukaciju djece </a:t>
            </a:r>
            <a:r>
              <a:rPr lang="hr-HR" sz="1200" i="1" dirty="0" err="1" smtClean="0">
                <a:solidFill>
                  <a:schemeClr val="accent1"/>
                </a:solidFill>
                <a:latin typeface="Arial" pitchFamily="34" charset="0"/>
                <a:cs typeface="Arial" pitchFamily="34" charset="0"/>
              </a:rPr>
              <a:t>op.a</a:t>
            </a:r>
            <a:r>
              <a:rPr lang="hr-HR" sz="1200" i="1" dirty="0" smtClean="0">
                <a:solidFill>
                  <a:schemeClr val="accent1"/>
                </a:solidFill>
                <a:latin typeface="Arial" pitchFamily="34" charset="0"/>
                <a:cs typeface="Arial" pitchFamily="34" charset="0"/>
              </a:rPr>
              <a:t>) jer na tom dijelu postoji nogostup i vozač je bio kriv.”</a:t>
            </a:r>
          </a:p>
          <a:p>
            <a:pPr>
              <a:spcBef>
                <a:spcPts val="300"/>
              </a:spcBef>
            </a:pPr>
            <a:endParaRPr lang="hr-HR" sz="1200" dirty="0" smtClean="0">
              <a:latin typeface="Arial" pitchFamily="34" charset="0"/>
              <a:cs typeface="Arial" pitchFamily="34" charset="0"/>
            </a:endParaRPr>
          </a:p>
          <a:p>
            <a:pPr>
              <a:spcBef>
                <a:spcPts val="300"/>
              </a:spcBef>
            </a:pPr>
            <a:endParaRPr lang="hr-HR" sz="1200" dirty="0" smtClean="0">
              <a:latin typeface="Arial" pitchFamily="34" charset="0"/>
              <a:cs typeface="Arial" pitchFamily="34" charset="0"/>
            </a:endParaRPr>
          </a:p>
        </p:txBody>
      </p:sp>
    </p:spTree>
    <p:extLst>
      <p:ext uri="{BB962C8B-B14F-4D97-AF65-F5344CB8AC3E}">
        <p14:creationId xmlns:p14="http://schemas.microsoft.com/office/powerpoint/2010/main" val="408918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624736" cy="575692"/>
          </a:xfrm>
        </p:spPr>
        <p:txBody>
          <a:bodyPr/>
          <a:lstStyle/>
          <a:p>
            <a:r>
              <a:rPr lang="hr-HR" sz="1800" dirty="0" smtClean="0"/>
              <a:t>Česta je praksa da se u školama održavaju edukacije za djecu (ali ne i za roditelje). </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1520" y="1059582"/>
            <a:ext cx="4392488" cy="432048"/>
          </a:xfrm>
          <a:prstGeom prst="rect">
            <a:avLst/>
          </a:prstGeom>
          <a:noFill/>
        </p:spPr>
        <p:txBody>
          <a:bodyPr wrap="square" lIns="0" tIns="0" rIns="0" bIns="0" rtlCol="0">
            <a:noAutofit/>
          </a:bodyPr>
          <a:lstStyle/>
          <a:p>
            <a:pPr>
              <a:spcBef>
                <a:spcPts val="300"/>
              </a:spcBef>
            </a:pPr>
            <a:r>
              <a:rPr lang="hr-HR" sz="1000" b="1" dirty="0" smtClean="0">
                <a:solidFill>
                  <a:schemeClr val="accent1"/>
                </a:solidFill>
                <a:latin typeface="Arial" pitchFamily="34" charset="0"/>
                <a:cs typeface="Arial" pitchFamily="34" charset="0"/>
              </a:rPr>
              <a:t>ŠTO OD NAREDNOG JE NAPRAVLJENO U VAŠOJ </a:t>
            </a:r>
            <a:r>
              <a:rPr lang="hr-HR" sz="1000" b="1" dirty="0" err="1" smtClean="0">
                <a:solidFill>
                  <a:schemeClr val="accent1"/>
                </a:solidFill>
                <a:latin typeface="Arial" pitchFamily="34" charset="0"/>
                <a:cs typeface="Arial" pitchFamily="34" charset="0"/>
              </a:rPr>
              <a:t>ŠKOLI..</a:t>
            </a:r>
            <a:r>
              <a:rPr lang="hr-HR" sz="1000" b="1" dirty="0" smtClean="0">
                <a:solidFill>
                  <a:schemeClr val="accent1"/>
                </a:solidFill>
                <a:latin typeface="Arial" pitchFamily="34" charset="0"/>
                <a:cs typeface="Arial" pitchFamily="34" charset="0"/>
              </a:rPr>
              <a:t>. </a:t>
            </a:r>
          </a:p>
        </p:txBody>
      </p:sp>
      <p:sp>
        <p:nvSpPr>
          <p:cNvPr id="8" name="TextBox 7"/>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graphicFrame>
        <p:nvGraphicFramePr>
          <p:cNvPr id="9" name="Chart 8"/>
          <p:cNvGraphicFramePr/>
          <p:nvPr>
            <p:extLst>
              <p:ext uri="{D42A27DB-BD31-4B8C-83A1-F6EECF244321}">
                <p14:modId xmlns:p14="http://schemas.microsoft.com/office/powerpoint/2010/main" val="3925679649"/>
              </p:ext>
            </p:extLst>
          </p:nvPr>
        </p:nvGraphicFramePr>
        <p:xfrm>
          <a:off x="277675" y="1491630"/>
          <a:ext cx="4716016" cy="306102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4860032" y="1059582"/>
            <a:ext cx="3888432" cy="3637086"/>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U velikom broju škola (9 od 10) održana je edukacija za djecu o sigurnosti u prometu. </a:t>
            </a:r>
          </a:p>
          <a:p>
            <a:pPr>
              <a:spcBef>
                <a:spcPts val="300"/>
              </a:spcBef>
            </a:pPr>
            <a:r>
              <a:rPr lang="hr-HR" sz="1200" dirty="0" smtClean="0">
                <a:latin typeface="Arial" pitchFamily="34" charset="0"/>
                <a:cs typeface="Arial" pitchFamily="34" charset="0"/>
              </a:rPr>
              <a:t>6 od 10 djece koriste sigurnosnu opremu (reflektirajuće prsluke, reflektirajuće detalje na torbi ili na odjeći). </a:t>
            </a:r>
          </a:p>
          <a:p>
            <a:pPr>
              <a:spcBef>
                <a:spcPts val="300"/>
              </a:spcBef>
            </a:pPr>
            <a:r>
              <a:rPr lang="hr-HR" sz="1200" dirty="0" smtClean="0">
                <a:latin typeface="Arial" pitchFamily="34" charset="0"/>
                <a:cs typeface="Arial" pitchFamily="34" charset="0"/>
              </a:rPr>
              <a:t>Tek u malom broju škola postoji Školska prometna patrola (češće u urbanim dijelovima) ili je održana edukacija za roditelje (češće u ruralnim dijelovima). </a:t>
            </a:r>
          </a:p>
          <a:p>
            <a:pPr>
              <a:spcBef>
                <a:spcPts val="300"/>
              </a:spcBef>
            </a:pPr>
            <a:endParaRPr lang="hr-HR" sz="1200" dirty="0" smtClean="0">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„Nažalost nisam primijetila da nose reflektirajuće prsluke, eventualno možda koja oznaka na torbi ili jakni. Mislim da bi bilo korisno da imaju prsluke, jer u zimskim mjesecima brzo padne mrak.” </a:t>
            </a:r>
            <a:endParaRPr lang="hr-HR" sz="1200" i="1" dirty="0" smtClean="0">
              <a:solidFill>
                <a:schemeClr val="accent1"/>
              </a:solidFill>
              <a:latin typeface="Arial" pitchFamily="34" charset="0"/>
              <a:cs typeface="Arial" pitchFamily="34" charset="0"/>
            </a:endParaRPr>
          </a:p>
          <a:p>
            <a:pPr>
              <a:spcBef>
                <a:spcPts val="300"/>
              </a:spcBef>
            </a:pPr>
            <a:r>
              <a:rPr lang="hr-HR" sz="1200" i="1" dirty="0" smtClean="0">
                <a:solidFill>
                  <a:schemeClr val="accent1"/>
                </a:solidFill>
                <a:latin typeface="Arial" pitchFamily="34" charset="0"/>
                <a:cs typeface="Arial" pitchFamily="34" charset="0"/>
              </a:rPr>
              <a:t>„</a:t>
            </a:r>
            <a:r>
              <a:rPr lang="hr-HR" sz="1200" i="1" dirty="0" smtClean="0">
                <a:solidFill>
                  <a:schemeClr val="accent1"/>
                </a:solidFill>
                <a:latin typeface="Arial" pitchFamily="34" charset="0"/>
                <a:cs typeface="Arial" pitchFamily="34" charset="0"/>
              </a:rPr>
              <a:t>Reflektirajuće prsluke ili oznake imaju </a:t>
            </a:r>
            <a:r>
              <a:rPr lang="hr-HR" sz="1200" i="1" dirty="0" err="1" smtClean="0">
                <a:solidFill>
                  <a:schemeClr val="accent1"/>
                </a:solidFill>
                <a:latin typeface="Arial" pitchFamily="34" charset="0"/>
                <a:cs typeface="Arial" pitchFamily="34" charset="0"/>
              </a:rPr>
              <a:t>prvašići</a:t>
            </a:r>
            <a:r>
              <a:rPr lang="hr-HR" sz="1200" i="1" dirty="0" smtClean="0">
                <a:solidFill>
                  <a:schemeClr val="accent1"/>
                </a:solidFill>
                <a:latin typeface="Arial" pitchFamily="34" charset="0"/>
                <a:cs typeface="Arial" pitchFamily="34" charset="0"/>
              </a:rPr>
              <a:t> i to prvih par tjedana, vjerojatno zato jer ih u školi češće upozoravaju. Kasnije nitko ne primjećuje da rijetko tko nosi prsluke ili oznake. Škola se ogradi da su oni svoje zakonske obveze obavili, a rijetko koji savjestan roditelj insistira da dijete nosi obilježja zbog njegovog dobra, a ne zbog zakona ili sličnog</a:t>
            </a:r>
            <a:r>
              <a:rPr lang="hr-HR" sz="1200" i="1" dirty="0" smtClean="0">
                <a:solidFill>
                  <a:schemeClr val="accent1"/>
                </a:solidFill>
                <a:latin typeface="Arial" pitchFamily="34" charset="0"/>
                <a:cs typeface="Arial" pitchFamily="34" charset="0"/>
              </a:rPr>
              <a:t>.”</a:t>
            </a:r>
            <a:endParaRPr lang="hr-HR" sz="1200" i="1" dirty="0" smtClean="0">
              <a:solidFill>
                <a:schemeClr val="accent1"/>
              </a:solidFill>
              <a:latin typeface="Arial" pitchFamily="34" charset="0"/>
              <a:cs typeface="Arial" pitchFamily="34" charset="0"/>
            </a:endParaRPr>
          </a:p>
          <a:p>
            <a:pPr>
              <a:spcBef>
                <a:spcPts val="300"/>
              </a:spcBef>
            </a:pPr>
            <a:endParaRPr lang="hr-HR" sz="1200" i="1" dirty="0" smtClean="0">
              <a:solidFill>
                <a:schemeClr val="accent1"/>
              </a:solidFill>
              <a:latin typeface="Arial" pitchFamily="34" charset="0"/>
              <a:cs typeface="Arial" pitchFamily="34" charset="0"/>
            </a:endParaRPr>
          </a:p>
          <a:p>
            <a:pPr>
              <a:spcBef>
                <a:spcPts val="300"/>
              </a:spcBef>
            </a:pPr>
            <a:endParaRPr lang="hr-HR" sz="1200" dirty="0" smtClean="0">
              <a:latin typeface="Arial" pitchFamily="34" charset="0"/>
              <a:cs typeface="Arial" pitchFamily="34" charset="0"/>
            </a:endParaRPr>
          </a:p>
          <a:p>
            <a:pPr>
              <a:spcBef>
                <a:spcPts val="300"/>
              </a:spcBef>
            </a:pPr>
            <a:endParaRPr lang="hr-HR" sz="1200" dirty="0" smtClean="0">
              <a:latin typeface="Arial" pitchFamily="34" charset="0"/>
              <a:cs typeface="Arial" pitchFamily="34" charset="0"/>
            </a:endParaRPr>
          </a:p>
        </p:txBody>
      </p:sp>
    </p:spTree>
    <p:extLst>
      <p:ext uri="{BB962C8B-B14F-4D97-AF65-F5344CB8AC3E}">
        <p14:creationId xmlns:p14="http://schemas.microsoft.com/office/powerpoint/2010/main" val="1733483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323528" y="195486"/>
            <a:ext cx="6768752" cy="575692"/>
          </a:xfrm>
        </p:spPr>
        <p:txBody>
          <a:bodyPr/>
          <a:lstStyle/>
          <a:p>
            <a:r>
              <a:rPr lang="hr-HR" sz="1800" dirty="0" smtClean="0"/>
              <a:t>Sigurnost u cestovnom prometu – Institucije odgovorne za sigurnost djece u cestovnom prometu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2688140477"/>
              </p:ext>
            </p:extLst>
          </p:nvPr>
        </p:nvGraphicFramePr>
        <p:xfrm>
          <a:off x="251520" y="1738094"/>
          <a:ext cx="5472607" cy="2849880"/>
        </p:xfrm>
        <a:graphic>
          <a:graphicData uri="http://schemas.openxmlformats.org/drawingml/2006/table">
            <a:tbl>
              <a:tblPr firstRow="1" bandRow="1">
                <a:tableStyleId>{5C22544A-7EE6-4342-B048-85BDC9FD1C3A}</a:tableStyleId>
              </a:tblPr>
              <a:tblGrid>
                <a:gridCol w="2044645"/>
                <a:gridCol w="1713981"/>
                <a:gridCol w="1713981"/>
              </a:tblGrid>
              <a:tr h="585615">
                <a:tc>
                  <a:txBody>
                    <a:bodyPr/>
                    <a:lstStyle/>
                    <a:p>
                      <a:r>
                        <a:rPr lang="hr-HR" sz="1000" dirty="0" smtClean="0"/>
                        <a:t>INSTITUCIJE</a:t>
                      </a:r>
                      <a:endParaRPr lang="en-US" sz="1000" dirty="0"/>
                    </a:p>
                  </a:txBody>
                  <a:tcPr>
                    <a:solidFill>
                      <a:srgbClr val="004186"/>
                    </a:solidFill>
                  </a:tcPr>
                </a:tc>
                <a:tc>
                  <a:txBody>
                    <a:bodyPr/>
                    <a:lstStyle/>
                    <a:p>
                      <a:r>
                        <a:rPr lang="hr-HR" sz="1000" dirty="0" smtClean="0"/>
                        <a:t>Ulaganje napora u unaprjeđenje cestovnog prometa </a:t>
                      </a:r>
                    </a:p>
                    <a:p>
                      <a:r>
                        <a:rPr lang="hr-HR" sz="800" b="0" i="0" dirty="0" smtClean="0"/>
                        <a:t>(% -</a:t>
                      </a:r>
                      <a:r>
                        <a:rPr lang="hr-HR" sz="800" b="0" i="0" baseline="0" dirty="0" smtClean="0"/>
                        <a:t> uglavnom ulažu napor + u potpunosti ulažu napor)</a:t>
                      </a:r>
                      <a:endParaRPr lang="en-US" sz="800" b="0" i="0" dirty="0"/>
                    </a:p>
                  </a:txBody>
                  <a:tcPr>
                    <a:solidFill>
                      <a:srgbClr val="004186"/>
                    </a:solidFill>
                  </a:tcPr>
                </a:tc>
                <a:tc>
                  <a:txBody>
                    <a:bodyPr/>
                    <a:lstStyle/>
                    <a:p>
                      <a:r>
                        <a:rPr lang="hr-HR" sz="1000" dirty="0" smtClean="0"/>
                        <a:t>Najodgovorniji za sigurnost djece u cestovnom prometu</a:t>
                      </a:r>
                      <a:endParaRPr lang="en-US" sz="1000" dirty="0"/>
                    </a:p>
                  </a:txBody>
                  <a:tcPr>
                    <a:solidFill>
                      <a:srgbClr val="004186"/>
                    </a:solidFill>
                  </a:tcPr>
                </a:tc>
              </a:tr>
              <a:tr h="210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100" kern="1200" dirty="0" smtClean="0">
                          <a:solidFill>
                            <a:schemeClr val="dk1"/>
                          </a:solidFill>
                          <a:effectLst/>
                          <a:latin typeface="+mn-lt"/>
                          <a:ea typeface="+mn-ea"/>
                          <a:cs typeface="+mn-cs"/>
                        </a:rPr>
                        <a:t>Obrazovne institucije (škole, vrtići)</a:t>
                      </a:r>
                    </a:p>
                  </a:txBody>
                  <a:tcPr anchor="ctr"/>
                </a:tc>
                <a:tc>
                  <a:txBody>
                    <a:bodyPr/>
                    <a:lstStyle/>
                    <a:p>
                      <a:pPr algn="ctr" fontAlgn="t"/>
                      <a:r>
                        <a:rPr lang="hr-HR" sz="1100" b="0" i="0" u="none" strike="noStrike" dirty="0" smtClean="0">
                          <a:solidFill>
                            <a:srgbClr val="000000"/>
                          </a:solidFill>
                          <a:effectLst/>
                          <a:latin typeface="Arial"/>
                        </a:rPr>
                        <a:t>77%</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13%</a:t>
                      </a:r>
                      <a:endParaRPr lang="hr-HR" sz="1100" b="0" i="0" u="none" strike="noStrike" dirty="0">
                        <a:solidFill>
                          <a:srgbClr val="000000"/>
                        </a:solidFill>
                        <a:effectLst/>
                        <a:latin typeface="Arial"/>
                      </a:endParaRPr>
                    </a:p>
                  </a:txBody>
                  <a:tcPr marL="9525" marR="9525" marT="9525" marB="0" anchor="ctr"/>
                </a:tc>
              </a:tr>
              <a:tr h="210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100" kern="1200" dirty="0" smtClean="0">
                          <a:solidFill>
                            <a:schemeClr val="dk1"/>
                          </a:solidFill>
                          <a:effectLst/>
                          <a:latin typeface="+mn-lt"/>
                          <a:ea typeface="+mn-ea"/>
                          <a:cs typeface="+mn-cs"/>
                        </a:rPr>
                        <a:t>MUP – prometna policija</a:t>
                      </a:r>
                    </a:p>
                  </a:txBody>
                  <a:tcPr anchor="ctr"/>
                </a:tc>
                <a:tc>
                  <a:txBody>
                    <a:bodyPr/>
                    <a:lstStyle/>
                    <a:p>
                      <a:pPr algn="ctr" fontAlgn="t"/>
                      <a:r>
                        <a:rPr lang="hr-HR" sz="1100" b="0" i="0" u="none" strike="noStrike" dirty="0" smtClean="0">
                          <a:solidFill>
                            <a:srgbClr val="000000"/>
                          </a:solidFill>
                          <a:effectLst/>
                          <a:latin typeface="Arial"/>
                        </a:rPr>
                        <a:t>70%</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67%</a:t>
                      </a:r>
                      <a:endParaRPr lang="hr-HR" sz="1100" b="0" i="0" u="none" strike="noStrike" dirty="0">
                        <a:solidFill>
                          <a:srgbClr val="000000"/>
                        </a:solidFill>
                        <a:effectLst/>
                        <a:latin typeface="Arial"/>
                      </a:endParaRPr>
                    </a:p>
                  </a:txBody>
                  <a:tcPr marL="9525" marR="9525" marT="9525" marB="0" anchor="ctr"/>
                </a:tc>
              </a:tr>
              <a:tr h="210821">
                <a:tc>
                  <a:txBody>
                    <a:bodyPr/>
                    <a:lstStyle/>
                    <a:p>
                      <a:pPr lvl="0"/>
                      <a:r>
                        <a:rPr lang="hr-HR" sz="1100" kern="1200" dirty="0" smtClean="0">
                          <a:solidFill>
                            <a:schemeClr val="dk1"/>
                          </a:solidFill>
                          <a:effectLst/>
                          <a:latin typeface="+mn-lt"/>
                          <a:ea typeface="+mn-ea"/>
                          <a:cs typeface="+mn-cs"/>
                        </a:rPr>
                        <a:t>HAK – Hrvatski autoklub</a:t>
                      </a:r>
                      <a:endParaRPr lang="hr-HR" sz="1100" kern="1200" dirty="0">
                        <a:solidFill>
                          <a:schemeClr val="dk1"/>
                        </a:solidFill>
                        <a:effectLst/>
                        <a:latin typeface="+mn-lt"/>
                        <a:ea typeface="+mn-ea"/>
                        <a:cs typeface="+mn-cs"/>
                      </a:endParaRPr>
                    </a:p>
                  </a:txBody>
                  <a:tcPr anchor="ctr"/>
                </a:tc>
                <a:tc>
                  <a:txBody>
                    <a:bodyPr/>
                    <a:lstStyle/>
                    <a:p>
                      <a:pPr algn="ctr" fontAlgn="t"/>
                      <a:r>
                        <a:rPr lang="hr-HR" sz="1100" b="0" i="0" u="none" strike="noStrike" dirty="0" smtClean="0">
                          <a:solidFill>
                            <a:srgbClr val="000000"/>
                          </a:solidFill>
                          <a:effectLst/>
                          <a:latin typeface="Arial"/>
                        </a:rPr>
                        <a:t>46%</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1%</a:t>
                      </a:r>
                      <a:endParaRPr lang="hr-HR" sz="1100" b="0" i="0" u="none" strike="noStrike" dirty="0">
                        <a:solidFill>
                          <a:srgbClr val="000000"/>
                        </a:solidFill>
                        <a:effectLst/>
                        <a:latin typeface="Arial"/>
                      </a:endParaRPr>
                    </a:p>
                  </a:txBody>
                  <a:tcPr marL="9525" marR="9525" marT="9525" marB="0" anchor="ctr"/>
                </a:tc>
              </a:tr>
              <a:tr h="3513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100" kern="1200" dirty="0" smtClean="0">
                          <a:solidFill>
                            <a:schemeClr val="dk1"/>
                          </a:solidFill>
                          <a:effectLst/>
                          <a:latin typeface="+mn-lt"/>
                          <a:ea typeface="+mn-ea"/>
                          <a:cs typeface="+mn-cs"/>
                        </a:rPr>
                        <a:t>Gradska vlast / lokalna uprava</a:t>
                      </a:r>
                    </a:p>
                  </a:txBody>
                  <a:tcPr anchor="ctr"/>
                </a:tc>
                <a:tc>
                  <a:txBody>
                    <a:bodyPr/>
                    <a:lstStyle/>
                    <a:p>
                      <a:pPr algn="ctr" fontAlgn="t"/>
                      <a:r>
                        <a:rPr lang="hr-HR" sz="1100" b="0" i="0" u="none" strike="noStrike" dirty="0" smtClean="0">
                          <a:solidFill>
                            <a:srgbClr val="000000"/>
                          </a:solidFill>
                          <a:effectLst/>
                          <a:latin typeface="Arial"/>
                        </a:rPr>
                        <a:t>39%</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12%</a:t>
                      </a:r>
                      <a:endParaRPr lang="hr-HR" sz="1100" b="0" i="0" u="none" strike="noStrike" dirty="0">
                        <a:solidFill>
                          <a:srgbClr val="000000"/>
                        </a:solidFill>
                        <a:effectLst/>
                        <a:latin typeface="Arial"/>
                      </a:endParaRPr>
                    </a:p>
                  </a:txBody>
                  <a:tcPr marL="9525" marR="9525" marT="9525" marB="0" anchor="ctr"/>
                </a:tc>
              </a:tr>
              <a:tr h="3513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100" kern="1200" dirty="0" smtClean="0">
                          <a:solidFill>
                            <a:schemeClr val="dk1"/>
                          </a:solidFill>
                          <a:effectLst/>
                          <a:latin typeface="+mn-lt"/>
                          <a:ea typeface="+mn-ea"/>
                          <a:cs typeface="+mn-cs"/>
                        </a:rPr>
                        <a:t>Ministarstvo znanosti, obrazovanja i sporta</a:t>
                      </a:r>
                    </a:p>
                  </a:txBody>
                  <a:tcPr anchor="ctr"/>
                </a:tc>
                <a:tc>
                  <a:txBody>
                    <a:bodyPr/>
                    <a:lstStyle/>
                    <a:p>
                      <a:pPr algn="ctr" fontAlgn="t"/>
                      <a:r>
                        <a:rPr lang="hr-HR" sz="1100" b="0" i="0" u="none" strike="noStrike" dirty="0" smtClean="0">
                          <a:solidFill>
                            <a:srgbClr val="000000"/>
                          </a:solidFill>
                          <a:effectLst/>
                          <a:latin typeface="Arial"/>
                        </a:rPr>
                        <a:t>37%</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3%</a:t>
                      </a:r>
                      <a:endParaRPr lang="hr-HR" sz="1100" b="0" i="0" u="none" strike="noStrike" dirty="0">
                        <a:solidFill>
                          <a:srgbClr val="000000"/>
                        </a:solidFill>
                        <a:effectLst/>
                        <a:latin typeface="Arial"/>
                      </a:endParaRPr>
                    </a:p>
                  </a:txBody>
                  <a:tcPr marL="9525" marR="9525" marT="9525" marB="0" anchor="ctr"/>
                </a:tc>
              </a:tr>
              <a:tr h="210821">
                <a:tc>
                  <a:txBody>
                    <a:bodyPr/>
                    <a:lstStyle/>
                    <a:p>
                      <a:pPr lvl="0"/>
                      <a:r>
                        <a:rPr lang="hr-HR" sz="1100" kern="1200" dirty="0" smtClean="0">
                          <a:solidFill>
                            <a:schemeClr val="dk1"/>
                          </a:solidFill>
                          <a:effectLst/>
                          <a:latin typeface="+mn-lt"/>
                          <a:ea typeface="+mn-ea"/>
                          <a:cs typeface="+mn-cs"/>
                        </a:rPr>
                        <a:t>Vlada</a:t>
                      </a:r>
                      <a:endParaRPr lang="hr-HR" sz="1100" kern="1200" dirty="0">
                        <a:solidFill>
                          <a:schemeClr val="dk1"/>
                        </a:solidFill>
                        <a:effectLst/>
                        <a:latin typeface="+mn-lt"/>
                        <a:ea typeface="+mn-ea"/>
                        <a:cs typeface="+mn-cs"/>
                      </a:endParaRPr>
                    </a:p>
                  </a:txBody>
                  <a:tcPr anchor="ctr"/>
                </a:tc>
                <a:tc>
                  <a:txBody>
                    <a:bodyPr/>
                    <a:lstStyle/>
                    <a:p>
                      <a:pPr algn="ctr" fontAlgn="t"/>
                      <a:r>
                        <a:rPr lang="hr-HR" sz="1100" b="0" i="0" u="none" strike="noStrike" dirty="0" smtClean="0">
                          <a:solidFill>
                            <a:srgbClr val="000000"/>
                          </a:solidFill>
                          <a:effectLst/>
                          <a:latin typeface="Arial"/>
                        </a:rPr>
                        <a:t>14%</a:t>
                      </a:r>
                      <a:endParaRPr lang="hr-HR" sz="1100" b="0" i="0" u="none" strike="noStrike" dirty="0">
                        <a:solidFill>
                          <a:srgbClr val="000000"/>
                        </a:solidFill>
                        <a:effectLst/>
                        <a:latin typeface="Arial"/>
                      </a:endParaRPr>
                    </a:p>
                  </a:txBody>
                  <a:tcPr marL="9525" marR="9525" marT="9525" marB="0" anchor="ctr"/>
                </a:tc>
                <a:tc>
                  <a:txBody>
                    <a:bodyPr/>
                    <a:lstStyle/>
                    <a:p>
                      <a:pPr algn="ctr" fontAlgn="t"/>
                      <a:r>
                        <a:rPr lang="hr-HR" sz="1100" b="0" i="0" u="none" strike="noStrike" dirty="0" smtClean="0">
                          <a:solidFill>
                            <a:srgbClr val="000000"/>
                          </a:solidFill>
                          <a:effectLst/>
                          <a:latin typeface="Arial"/>
                        </a:rPr>
                        <a:t>4%</a:t>
                      </a:r>
                      <a:endParaRPr lang="hr-HR" sz="1100" b="0" i="0" u="none" strike="noStrike" dirty="0">
                        <a:solidFill>
                          <a:srgbClr val="000000"/>
                        </a:solidFill>
                        <a:effectLst/>
                        <a:latin typeface="Arial"/>
                      </a:endParaRPr>
                    </a:p>
                  </a:txBody>
                  <a:tcPr marL="9525" marR="9525" marT="9525" marB="0" anchor="ctr"/>
                </a:tc>
              </a:tr>
            </a:tbl>
          </a:graphicData>
        </a:graphic>
      </p:graphicFrame>
      <p:sp>
        <p:nvSpPr>
          <p:cNvPr id="2" name="Rectangle 1"/>
          <p:cNvSpPr/>
          <p:nvPr/>
        </p:nvSpPr>
        <p:spPr>
          <a:xfrm>
            <a:off x="179512" y="1445610"/>
            <a:ext cx="6624736" cy="246221"/>
          </a:xfrm>
          <a:prstGeom prst="rect">
            <a:avLst/>
          </a:prstGeom>
        </p:spPr>
        <p:txBody>
          <a:bodyPr wrap="square">
            <a:spAutoFit/>
          </a:bodyPr>
          <a:lstStyle/>
          <a:p>
            <a:r>
              <a:rPr lang="hr-HR" sz="1000" b="1" dirty="0" smtClean="0">
                <a:solidFill>
                  <a:schemeClr val="accent1"/>
                </a:solidFill>
              </a:rPr>
              <a:t>INSTITUCIJE ODGOVORNE ZA SIGURNOST DJECE U CESTOVNOM PROMETU</a:t>
            </a:r>
            <a:endParaRPr lang="hr-HR" sz="1000" b="1" dirty="0">
              <a:solidFill>
                <a:schemeClr val="accent1"/>
              </a:solidFill>
            </a:endParaRPr>
          </a:p>
        </p:txBody>
      </p:sp>
      <p:sp>
        <p:nvSpPr>
          <p:cNvPr id="3" name="TextBox 2"/>
          <p:cNvSpPr txBox="1"/>
          <p:nvPr/>
        </p:nvSpPr>
        <p:spPr>
          <a:xfrm>
            <a:off x="251520" y="915566"/>
            <a:ext cx="8568952" cy="549721"/>
          </a:xfrm>
          <a:prstGeom prst="rect">
            <a:avLst/>
          </a:prstGeom>
          <a:noFill/>
        </p:spPr>
        <p:txBody>
          <a:bodyPr wrap="square" lIns="0" tIns="0" rIns="0" bIns="0" rtlCol="0">
            <a:noAutofit/>
          </a:bodyPr>
          <a:lstStyle/>
          <a:p>
            <a:pPr>
              <a:spcBef>
                <a:spcPts val="300"/>
              </a:spcBef>
            </a:pPr>
            <a:r>
              <a:rPr lang="hr-HR" sz="1200" dirty="0" smtClean="0">
                <a:latin typeface="Arial" pitchFamily="34" charset="0"/>
                <a:cs typeface="Arial" pitchFamily="34" charset="0"/>
              </a:rPr>
              <a:t>Najveći napor u unapređenje sigurnosti u cestovnom prometu ulažu obrazovne institucije i MUP. Razlika između njih je što se od MUP-a to i očekuje </a:t>
            </a:r>
          </a:p>
        </p:txBody>
      </p:sp>
      <p:sp>
        <p:nvSpPr>
          <p:cNvPr id="11" name="TextBox 10"/>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svi ispitanici (n=243)</a:t>
            </a:r>
          </a:p>
        </p:txBody>
      </p:sp>
      <p:pic>
        <p:nvPicPr>
          <p:cNvPr id="9218" name="Picture 2" descr="Rezultat slike za prometni policaj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0132" y="2674129"/>
            <a:ext cx="3096344" cy="1913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752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ular Callout 32"/>
          <p:cNvSpPr/>
          <p:nvPr/>
        </p:nvSpPr>
        <p:spPr bwMode="gray">
          <a:xfrm>
            <a:off x="4380042" y="847640"/>
            <a:ext cx="1248744" cy="961929"/>
          </a:xfrm>
          <a:prstGeom prst="wedgeRoundRectCallout">
            <a:avLst>
              <a:gd name="adj1" fmla="val -8297"/>
              <a:gd name="adj2" fmla="val 216988"/>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grpSp>
        <p:nvGrpSpPr>
          <p:cNvPr id="4" name="Group 3"/>
          <p:cNvGrpSpPr/>
          <p:nvPr/>
        </p:nvGrpSpPr>
        <p:grpSpPr>
          <a:xfrm>
            <a:off x="0" y="3363838"/>
            <a:ext cx="8950467" cy="1299790"/>
            <a:chOff x="0" y="3030671"/>
            <a:chExt cx="8950467" cy="1299790"/>
          </a:xfrm>
        </p:grpSpPr>
        <p:pic>
          <p:nvPicPr>
            <p:cNvPr id="31746" name="Picture 2" descr="Rezultat slike za people siluettes"/>
            <p:cNvPicPr>
              <a:picLocks noChangeAspect="1" noChangeArrowheads="1"/>
            </p:cNvPicPr>
            <p:nvPr/>
          </p:nvPicPr>
          <p:blipFill rotWithShape="1">
            <a:blip r:embed="rId2">
              <a:extLst>
                <a:ext uri="{28A0092B-C50C-407E-A947-70E740481C1C}">
                  <a14:useLocalDpi xmlns:a14="http://schemas.microsoft.com/office/drawing/2010/main" val="0"/>
                </a:ext>
              </a:extLst>
            </a:blip>
            <a:srcRect t="1538" b="22903"/>
            <a:stretch/>
          </p:blipFill>
          <p:spPr bwMode="auto">
            <a:xfrm>
              <a:off x="0" y="3042193"/>
              <a:ext cx="2419350" cy="1288267"/>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Rezultat slike za people siluettes"/>
            <p:cNvPicPr>
              <a:picLocks noChangeAspect="1" noChangeArrowheads="1"/>
            </p:cNvPicPr>
            <p:nvPr/>
          </p:nvPicPr>
          <p:blipFill rotWithShape="1">
            <a:blip r:embed="rId3">
              <a:extLst>
                <a:ext uri="{28A0092B-C50C-407E-A947-70E740481C1C}">
                  <a14:useLocalDpi xmlns:a14="http://schemas.microsoft.com/office/drawing/2010/main" val="0"/>
                </a:ext>
              </a:extLst>
            </a:blip>
            <a:srcRect b="13632"/>
            <a:stretch/>
          </p:blipFill>
          <p:spPr bwMode="auto">
            <a:xfrm>
              <a:off x="2374072" y="3030671"/>
              <a:ext cx="1428750" cy="1299790"/>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Rezultat slike za people siluettes"/>
            <p:cNvPicPr>
              <a:picLocks noChangeAspect="1" noChangeArrowheads="1"/>
            </p:cNvPicPr>
            <p:nvPr/>
          </p:nvPicPr>
          <p:blipFill rotWithShape="1">
            <a:blip r:embed="rId4">
              <a:extLst>
                <a:ext uri="{28A0092B-C50C-407E-A947-70E740481C1C}">
                  <a14:useLocalDpi xmlns:a14="http://schemas.microsoft.com/office/drawing/2010/main" val="0"/>
                </a:ext>
              </a:extLst>
            </a:blip>
            <a:srcRect b="17734"/>
            <a:stretch/>
          </p:blipFill>
          <p:spPr bwMode="auto">
            <a:xfrm>
              <a:off x="3802822" y="3107474"/>
              <a:ext cx="1417250" cy="1222986"/>
            </a:xfrm>
            <a:prstGeom prst="rect">
              <a:avLst/>
            </a:prstGeom>
            <a:noFill/>
            <a:extLst>
              <a:ext uri="{909E8E84-426E-40DD-AFC4-6F175D3DCCD1}">
                <a14:hiddenFill xmlns:a14="http://schemas.microsoft.com/office/drawing/2010/main">
                  <a:solidFill>
                    <a:srgbClr val="FFFFFF"/>
                  </a:solidFill>
                </a14:hiddenFill>
              </a:ext>
            </a:extLst>
          </p:spPr>
        </p:pic>
        <p:pic>
          <p:nvPicPr>
            <p:cNvPr id="31752" name="Picture 8" descr="Rezultat slike za people siluette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29" t="964" b="20155"/>
            <a:stretch/>
          </p:blipFill>
          <p:spPr bwMode="auto">
            <a:xfrm>
              <a:off x="5247861" y="3057735"/>
              <a:ext cx="2123437" cy="1272725"/>
            </a:xfrm>
            <a:prstGeom prst="rect">
              <a:avLst/>
            </a:prstGeom>
            <a:noFill/>
            <a:extLst>
              <a:ext uri="{909E8E84-426E-40DD-AFC4-6F175D3DCCD1}">
                <a14:hiddenFill xmlns:a14="http://schemas.microsoft.com/office/drawing/2010/main">
                  <a:solidFill>
                    <a:srgbClr val="FFFFFF"/>
                  </a:solidFill>
                </a14:hiddenFill>
              </a:ext>
            </a:extLst>
          </p:spPr>
        </p:pic>
        <p:pic>
          <p:nvPicPr>
            <p:cNvPr id="31754" name="Picture 10" descr="Rezultat slike za people siluettes"/>
            <p:cNvPicPr>
              <a:picLocks noChangeAspect="1" noChangeArrowheads="1"/>
            </p:cNvPicPr>
            <p:nvPr/>
          </p:nvPicPr>
          <p:blipFill rotWithShape="1">
            <a:blip r:embed="rId6">
              <a:extLst>
                <a:ext uri="{28A0092B-C50C-407E-A947-70E740481C1C}">
                  <a14:useLocalDpi xmlns:a14="http://schemas.microsoft.com/office/drawing/2010/main" val="0"/>
                </a:ext>
              </a:extLst>
            </a:blip>
            <a:srcRect b="18962"/>
            <a:stretch/>
          </p:blipFill>
          <p:spPr bwMode="auto">
            <a:xfrm>
              <a:off x="7371298" y="3107474"/>
              <a:ext cx="1579169" cy="1222987"/>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Rounded Rectangular Callout 30"/>
          <p:cNvSpPr/>
          <p:nvPr/>
        </p:nvSpPr>
        <p:spPr bwMode="gray">
          <a:xfrm>
            <a:off x="736732" y="2667469"/>
            <a:ext cx="1170972" cy="532914"/>
          </a:xfrm>
          <a:prstGeom prst="wedgeRoundRectCallout">
            <a:avLst>
              <a:gd name="adj1" fmla="val 6678"/>
              <a:gd name="adj2" fmla="val 87585"/>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30" name="Rounded Rectangular Callout 29"/>
          <p:cNvSpPr/>
          <p:nvPr/>
        </p:nvSpPr>
        <p:spPr bwMode="gray">
          <a:xfrm>
            <a:off x="2660296" y="873030"/>
            <a:ext cx="1623672" cy="765647"/>
          </a:xfrm>
          <a:prstGeom prst="wedgeRoundRectCallout">
            <a:avLst>
              <a:gd name="adj1" fmla="val 5828"/>
              <a:gd name="adj2" fmla="val 274546"/>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5" name="Rounded Rectangular Callout 24"/>
          <p:cNvSpPr/>
          <p:nvPr/>
        </p:nvSpPr>
        <p:spPr bwMode="gray">
          <a:xfrm>
            <a:off x="5652120" y="922789"/>
            <a:ext cx="1248744" cy="1431776"/>
          </a:xfrm>
          <a:prstGeom prst="wedgeRoundRectCallout">
            <a:avLst>
              <a:gd name="adj1" fmla="val -48363"/>
              <a:gd name="adj2" fmla="val 116184"/>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3" name="Rounded Rectangular Callout 22"/>
          <p:cNvSpPr/>
          <p:nvPr/>
        </p:nvSpPr>
        <p:spPr bwMode="gray">
          <a:xfrm>
            <a:off x="162435" y="2031690"/>
            <a:ext cx="1368153" cy="468052"/>
          </a:xfrm>
          <a:prstGeom prst="wedgeRoundRectCallout">
            <a:avLst>
              <a:gd name="adj1" fmla="val -42383"/>
              <a:gd name="adj2" fmla="val 239663"/>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1" name="Rounded Rectangular Callout 20"/>
          <p:cNvSpPr/>
          <p:nvPr/>
        </p:nvSpPr>
        <p:spPr bwMode="gray">
          <a:xfrm>
            <a:off x="2275656" y="1923678"/>
            <a:ext cx="1906528" cy="1152128"/>
          </a:xfrm>
          <a:prstGeom prst="wedgeRoundRectCallout">
            <a:avLst>
              <a:gd name="adj1" fmla="val -28452"/>
              <a:gd name="adj2" fmla="val 72462"/>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6" name="Rounded Rectangular Callout 5"/>
          <p:cNvSpPr/>
          <p:nvPr/>
        </p:nvSpPr>
        <p:spPr bwMode="gray">
          <a:xfrm>
            <a:off x="467544" y="987574"/>
            <a:ext cx="1906528" cy="936104"/>
          </a:xfrm>
          <a:prstGeom prst="wedgeRoundRectCallout">
            <a:avLst>
              <a:gd name="adj1" fmla="val 39871"/>
              <a:gd name="adj2" fmla="val 194509"/>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14" name="Title 2"/>
          <p:cNvSpPr>
            <a:spLocks noGrp="1"/>
          </p:cNvSpPr>
          <p:nvPr>
            <p:ph type="title"/>
          </p:nvPr>
        </p:nvSpPr>
        <p:spPr>
          <a:xfrm>
            <a:off x="323528" y="195486"/>
            <a:ext cx="6768752" cy="575692"/>
          </a:xfrm>
        </p:spPr>
        <p:txBody>
          <a:bodyPr/>
          <a:lstStyle/>
          <a:p>
            <a:r>
              <a:rPr lang="hr-HR" sz="1800" dirty="0" smtClean="0"/>
              <a:t>Prijedlozi roditelja kako doprinijeti sigurnosti djece u prometu</a:t>
            </a:r>
            <a:endParaRPr lang="hr-HR" sz="1200" dirty="0"/>
          </a:p>
        </p:txBody>
      </p:sp>
      <p:cxnSp>
        <p:nvCxnSpPr>
          <p:cNvPr id="135" name="Straight Connector 134"/>
          <p:cNvCxnSpPr/>
          <p:nvPr/>
        </p:nvCxnSpPr>
        <p:spPr>
          <a:xfrm>
            <a:off x="179512" y="771550"/>
            <a:ext cx="438912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5533" y="4696668"/>
            <a:ext cx="1656184" cy="238609"/>
          </a:xfrm>
          <a:prstGeom prst="rect">
            <a:avLst/>
          </a:prstGeom>
          <a:noFill/>
        </p:spPr>
        <p:txBody>
          <a:bodyPr wrap="square" lIns="0" tIns="0" rIns="0" bIns="0" rtlCol="0">
            <a:noAutofit/>
          </a:bodyPr>
          <a:lstStyle/>
          <a:p>
            <a:pPr>
              <a:spcBef>
                <a:spcPts val="300"/>
              </a:spcBef>
            </a:pPr>
            <a:r>
              <a:rPr lang="hr-HR" sz="800" i="1" dirty="0" smtClean="0">
                <a:latin typeface="Arial" pitchFamily="34" charset="0"/>
                <a:cs typeface="Arial" pitchFamily="34" charset="0"/>
              </a:rPr>
              <a:t>Baza: sudionici </a:t>
            </a:r>
            <a:r>
              <a:rPr lang="hr-HR" sz="800" i="1" dirty="0" err="1" smtClean="0">
                <a:latin typeface="Arial" pitchFamily="34" charset="0"/>
                <a:cs typeface="Arial" pitchFamily="34" charset="0"/>
              </a:rPr>
              <a:t>online</a:t>
            </a:r>
            <a:r>
              <a:rPr lang="hr-HR" sz="800" i="1" dirty="0" smtClean="0">
                <a:latin typeface="Arial" pitchFamily="34" charset="0"/>
                <a:cs typeface="Arial" pitchFamily="34" charset="0"/>
              </a:rPr>
              <a:t> diskusije </a:t>
            </a:r>
          </a:p>
        </p:txBody>
      </p:sp>
      <p:sp>
        <p:nvSpPr>
          <p:cNvPr id="5" name="Rectangle 4"/>
          <p:cNvSpPr/>
          <p:nvPr/>
        </p:nvSpPr>
        <p:spPr>
          <a:xfrm>
            <a:off x="481183" y="1101683"/>
            <a:ext cx="1892889" cy="707886"/>
          </a:xfrm>
          <a:prstGeom prst="rect">
            <a:avLst/>
          </a:prstGeom>
        </p:spPr>
        <p:txBody>
          <a:bodyPr wrap="square">
            <a:spAutoFit/>
          </a:bodyPr>
          <a:lstStyle/>
          <a:p>
            <a:r>
              <a:rPr lang="hr-HR" sz="1000" dirty="0" smtClean="0"/>
              <a:t>Primijetila sam kod nekih škola postavljena svjetla (</a:t>
            </a:r>
            <a:r>
              <a:rPr lang="hr-HR" sz="1000" b="1" dirty="0" smtClean="0"/>
              <a:t>led svjetla</a:t>
            </a:r>
            <a:r>
              <a:rPr lang="hr-HR" sz="1000" dirty="0" smtClean="0"/>
              <a:t>) na asfaltu na mjestu pješačkog prijelaza.</a:t>
            </a:r>
            <a:endParaRPr lang="hr-HR" sz="1000" dirty="0"/>
          </a:p>
        </p:txBody>
      </p:sp>
      <p:sp>
        <p:nvSpPr>
          <p:cNvPr id="19" name="Rounded Rectangular Callout 18"/>
          <p:cNvSpPr/>
          <p:nvPr/>
        </p:nvSpPr>
        <p:spPr bwMode="gray">
          <a:xfrm>
            <a:off x="6948264" y="1139974"/>
            <a:ext cx="1906528" cy="1431776"/>
          </a:xfrm>
          <a:prstGeom prst="wedgeRoundRectCallout">
            <a:avLst>
              <a:gd name="adj1" fmla="val 42133"/>
              <a:gd name="adj2" fmla="val 104134"/>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8" name="Rectangle 7"/>
          <p:cNvSpPr/>
          <p:nvPr/>
        </p:nvSpPr>
        <p:spPr>
          <a:xfrm>
            <a:off x="7020272" y="1185014"/>
            <a:ext cx="1834520" cy="1169551"/>
          </a:xfrm>
          <a:prstGeom prst="rect">
            <a:avLst/>
          </a:prstGeom>
        </p:spPr>
        <p:txBody>
          <a:bodyPr wrap="square">
            <a:spAutoFit/>
          </a:bodyPr>
          <a:lstStyle/>
          <a:p>
            <a:r>
              <a:rPr lang="hr-HR" sz="1000" dirty="0" smtClean="0"/>
              <a:t>u naselju do našeg postavljeno </a:t>
            </a:r>
            <a:r>
              <a:rPr lang="hr-HR" sz="1000" b="1" dirty="0" smtClean="0"/>
              <a:t>veliko svjetleće upozorenje i mjerač brzine </a:t>
            </a:r>
            <a:r>
              <a:rPr lang="hr-HR" sz="1000" dirty="0" smtClean="0"/>
              <a:t>u neposrednoj blizini škole i to je utjecalo na smanjivanje brzine kojom auti na tom dijelu ceste prolaze.</a:t>
            </a:r>
            <a:endParaRPr lang="hr-HR" sz="1000" dirty="0"/>
          </a:p>
        </p:txBody>
      </p:sp>
      <p:sp>
        <p:nvSpPr>
          <p:cNvPr id="10" name="Rectangle 9"/>
          <p:cNvSpPr/>
          <p:nvPr/>
        </p:nvSpPr>
        <p:spPr>
          <a:xfrm>
            <a:off x="2286000" y="1971586"/>
            <a:ext cx="1997968" cy="1015663"/>
          </a:xfrm>
          <a:prstGeom prst="rect">
            <a:avLst/>
          </a:prstGeom>
        </p:spPr>
        <p:txBody>
          <a:bodyPr wrap="square">
            <a:spAutoFit/>
          </a:bodyPr>
          <a:lstStyle/>
          <a:p>
            <a:r>
              <a:rPr lang="hr-HR" sz="1000" dirty="0" smtClean="0"/>
              <a:t>Upoznat sam da su neke škole uvele dodatne prezentacije sigurnosti u prometu, male škole vožnje bicikla, poznavanje prometnih pravila i znakova, što me veseli.</a:t>
            </a:r>
            <a:endParaRPr lang="hr-HR" sz="1000" dirty="0"/>
          </a:p>
        </p:txBody>
      </p:sp>
      <p:sp>
        <p:nvSpPr>
          <p:cNvPr id="12" name="Rectangle 11"/>
          <p:cNvSpPr/>
          <p:nvPr/>
        </p:nvSpPr>
        <p:spPr>
          <a:xfrm>
            <a:off x="223141" y="2079361"/>
            <a:ext cx="1280894" cy="400110"/>
          </a:xfrm>
          <a:prstGeom prst="rect">
            <a:avLst/>
          </a:prstGeom>
        </p:spPr>
        <p:txBody>
          <a:bodyPr wrap="square">
            <a:spAutoFit/>
          </a:bodyPr>
          <a:lstStyle/>
          <a:p>
            <a:r>
              <a:rPr lang="hr-HR" sz="1000" dirty="0" smtClean="0"/>
              <a:t>Definitivno </a:t>
            </a:r>
            <a:r>
              <a:rPr lang="hr-HR" sz="1000" b="1" dirty="0" smtClean="0"/>
              <a:t>školske patrole</a:t>
            </a:r>
            <a:endParaRPr lang="hr-HR" sz="1000" b="1" dirty="0"/>
          </a:p>
        </p:txBody>
      </p:sp>
      <p:sp>
        <p:nvSpPr>
          <p:cNvPr id="13" name="Rectangle 12"/>
          <p:cNvSpPr/>
          <p:nvPr/>
        </p:nvSpPr>
        <p:spPr>
          <a:xfrm>
            <a:off x="5652120" y="1081087"/>
            <a:ext cx="1205880" cy="1015663"/>
          </a:xfrm>
          <a:prstGeom prst="rect">
            <a:avLst/>
          </a:prstGeom>
        </p:spPr>
        <p:txBody>
          <a:bodyPr wrap="square">
            <a:spAutoFit/>
          </a:bodyPr>
          <a:lstStyle/>
          <a:p>
            <a:r>
              <a:rPr lang="hr-HR" sz="1000" dirty="0" smtClean="0"/>
              <a:t>Prvo bi stavila </a:t>
            </a:r>
            <a:r>
              <a:rPr lang="hr-HR" sz="1000" b="1" dirty="0" smtClean="0"/>
              <a:t>semafor </a:t>
            </a:r>
            <a:r>
              <a:rPr lang="hr-HR" sz="1000" dirty="0" smtClean="0"/>
              <a:t>na prijelazu ceste kojom djeca svaki dan idu, a koja je jako prometna </a:t>
            </a:r>
            <a:endParaRPr lang="hr-HR" sz="1000" dirty="0"/>
          </a:p>
        </p:txBody>
      </p:sp>
      <p:sp>
        <p:nvSpPr>
          <p:cNvPr id="27" name="Rounded Rectangular Callout 26"/>
          <p:cNvSpPr/>
          <p:nvPr/>
        </p:nvSpPr>
        <p:spPr bwMode="gray">
          <a:xfrm>
            <a:off x="6216480" y="2701527"/>
            <a:ext cx="1906528" cy="374279"/>
          </a:xfrm>
          <a:prstGeom prst="wedgeRoundRectCallout">
            <a:avLst>
              <a:gd name="adj1" fmla="val -16688"/>
              <a:gd name="adj2" fmla="val 109858"/>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15" name="Rectangle 14"/>
          <p:cNvSpPr/>
          <p:nvPr/>
        </p:nvSpPr>
        <p:spPr>
          <a:xfrm>
            <a:off x="6276492" y="2754106"/>
            <a:ext cx="1775798" cy="246221"/>
          </a:xfrm>
          <a:prstGeom prst="rect">
            <a:avLst/>
          </a:prstGeom>
        </p:spPr>
        <p:txBody>
          <a:bodyPr wrap="square">
            <a:spAutoFit/>
          </a:bodyPr>
          <a:lstStyle/>
          <a:p>
            <a:r>
              <a:rPr lang="hr-HR" sz="1000" dirty="0" smtClean="0"/>
              <a:t>Stavio bih </a:t>
            </a:r>
            <a:r>
              <a:rPr lang="hr-HR" sz="1000" b="1" dirty="0" smtClean="0"/>
              <a:t>ležeće policajce.</a:t>
            </a:r>
            <a:endParaRPr lang="hr-HR" sz="1000" b="1" dirty="0"/>
          </a:p>
        </p:txBody>
      </p:sp>
      <p:sp>
        <p:nvSpPr>
          <p:cNvPr id="16" name="Rectangle 15"/>
          <p:cNvSpPr/>
          <p:nvPr/>
        </p:nvSpPr>
        <p:spPr>
          <a:xfrm>
            <a:off x="740806" y="2646384"/>
            <a:ext cx="1166897" cy="553998"/>
          </a:xfrm>
          <a:prstGeom prst="rect">
            <a:avLst/>
          </a:prstGeom>
        </p:spPr>
        <p:txBody>
          <a:bodyPr wrap="square">
            <a:spAutoFit/>
          </a:bodyPr>
          <a:lstStyle/>
          <a:p>
            <a:r>
              <a:rPr lang="hr-HR" sz="1000" dirty="0" smtClean="0"/>
              <a:t>Možda da se </a:t>
            </a:r>
            <a:r>
              <a:rPr lang="hr-HR" sz="1000" b="1" dirty="0" smtClean="0"/>
              <a:t>školsko dvorište ogradi</a:t>
            </a:r>
            <a:endParaRPr lang="hr-HR" sz="1000" b="1" dirty="0"/>
          </a:p>
        </p:txBody>
      </p:sp>
      <p:sp>
        <p:nvSpPr>
          <p:cNvPr id="17" name="Rectangle 16"/>
          <p:cNvSpPr/>
          <p:nvPr/>
        </p:nvSpPr>
        <p:spPr>
          <a:xfrm>
            <a:off x="2660296" y="930791"/>
            <a:ext cx="1574834" cy="707886"/>
          </a:xfrm>
          <a:prstGeom prst="rect">
            <a:avLst/>
          </a:prstGeom>
        </p:spPr>
        <p:txBody>
          <a:bodyPr wrap="square">
            <a:spAutoFit/>
          </a:bodyPr>
          <a:lstStyle/>
          <a:p>
            <a:r>
              <a:rPr lang="hr-HR" sz="1000" dirty="0" smtClean="0"/>
              <a:t>Ulicu koja je dvosmjerna pretvorila bih u </a:t>
            </a:r>
            <a:r>
              <a:rPr lang="hr-HR" sz="1000" b="1" dirty="0" smtClean="0"/>
              <a:t>jednosmjernu</a:t>
            </a:r>
            <a:r>
              <a:rPr lang="hr-HR" sz="1000" dirty="0" smtClean="0"/>
              <a:t> jer postoji ta mogućnost. </a:t>
            </a:r>
            <a:endParaRPr lang="hr-HR" sz="1000" dirty="0"/>
          </a:p>
        </p:txBody>
      </p:sp>
      <p:sp>
        <p:nvSpPr>
          <p:cNvPr id="18" name="Rectangle 17"/>
          <p:cNvSpPr/>
          <p:nvPr/>
        </p:nvSpPr>
        <p:spPr>
          <a:xfrm>
            <a:off x="4380042" y="862139"/>
            <a:ext cx="1248744" cy="861774"/>
          </a:xfrm>
          <a:prstGeom prst="rect">
            <a:avLst/>
          </a:prstGeom>
        </p:spPr>
        <p:txBody>
          <a:bodyPr wrap="square">
            <a:spAutoFit/>
          </a:bodyPr>
          <a:lstStyle/>
          <a:p>
            <a:r>
              <a:rPr lang="hr-HR" sz="1000" dirty="0" smtClean="0"/>
              <a:t>Kod naše škole nedostaju ležeći policajci i </a:t>
            </a:r>
            <a:r>
              <a:rPr lang="hr-HR" sz="1000" b="1" dirty="0" smtClean="0"/>
              <a:t>nogostup</a:t>
            </a:r>
            <a:r>
              <a:rPr lang="hr-HR" sz="1000" dirty="0" smtClean="0"/>
              <a:t> s obje strane ceste. </a:t>
            </a:r>
            <a:endParaRPr lang="hr-HR" sz="1000" dirty="0"/>
          </a:p>
        </p:txBody>
      </p:sp>
      <p:grpSp>
        <p:nvGrpSpPr>
          <p:cNvPr id="22" name="Group 21"/>
          <p:cNvGrpSpPr/>
          <p:nvPr/>
        </p:nvGrpSpPr>
        <p:grpSpPr>
          <a:xfrm>
            <a:off x="4270260" y="1999064"/>
            <a:ext cx="1358525" cy="1015663"/>
            <a:chOff x="4270260" y="1999064"/>
            <a:chExt cx="1358525" cy="1015663"/>
          </a:xfrm>
        </p:grpSpPr>
        <p:sp>
          <p:nvSpPr>
            <p:cNvPr id="35" name="Rounded Rectangular Callout 34"/>
            <p:cNvSpPr/>
            <p:nvPr/>
          </p:nvSpPr>
          <p:spPr bwMode="gray">
            <a:xfrm>
              <a:off x="4270260" y="2018777"/>
              <a:ext cx="1358525" cy="961929"/>
            </a:xfrm>
            <a:prstGeom prst="wedgeRoundRectCallout">
              <a:avLst>
                <a:gd name="adj1" fmla="val -31156"/>
                <a:gd name="adj2" fmla="val 94129"/>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hr-HR" sz="1600" dirty="0" smtClean="0">
                <a:solidFill>
                  <a:schemeClr val="tx1"/>
                </a:solidFill>
                <a:latin typeface="Arial" pitchFamily="34" charset="0"/>
                <a:cs typeface="Arial" pitchFamily="34" charset="0"/>
              </a:endParaRPr>
            </a:p>
          </p:txBody>
        </p:sp>
        <p:sp>
          <p:nvSpPr>
            <p:cNvPr id="20" name="Rectangle 19"/>
            <p:cNvSpPr/>
            <p:nvPr/>
          </p:nvSpPr>
          <p:spPr>
            <a:xfrm>
              <a:off x="4283967" y="1999064"/>
              <a:ext cx="1344817" cy="1015663"/>
            </a:xfrm>
            <a:prstGeom prst="rect">
              <a:avLst/>
            </a:prstGeom>
          </p:spPr>
          <p:txBody>
            <a:bodyPr wrap="square">
              <a:spAutoFit/>
            </a:bodyPr>
            <a:lstStyle/>
            <a:p>
              <a:r>
                <a:rPr lang="hr-HR" sz="1000" dirty="0" smtClean="0"/>
                <a:t>Semafor i to onaj princip da se </a:t>
              </a:r>
              <a:r>
                <a:rPr lang="hr-HR" sz="1000" b="1" dirty="0" smtClean="0"/>
                <a:t>pali uslijed prebrze </a:t>
              </a:r>
              <a:r>
                <a:rPr lang="hr-HR" sz="1000" dirty="0" smtClean="0"/>
                <a:t>vožnje npr. 1 km prije pješačkog prijelaza kod škole.</a:t>
              </a:r>
              <a:endParaRPr lang="hr-HR" sz="1000" dirty="0"/>
            </a:p>
          </p:txBody>
        </p:sp>
      </p:grpSp>
    </p:spTree>
    <p:extLst>
      <p:ext uri="{BB962C8B-B14F-4D97-AF65-F5344CB8AC3E}">
        <p14:creationId xmlns:p14="http://schemas.microsoft.com/office/powerpoint/2010/main" val="3075262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251520" y="3867894"/>
            <a:ext cx="3091680"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hr-HR" sz="1600" dirty="0" smtClean="0">
                <a:solidFill>
                  <a:srgbClr val="F3F5F5"/>
                </a:solidFill>
                <a:latin typeface="Tahoma" pitchFamily="34" charset="0"/>
              </a:rPr>
              <a:t>Pripremile :</a:t>
            </a:r>
          </a:p>
          <a:p>
            <a:pPr>
              <a:spcBef>
                <a:spcPct val="20000"/>
              </a:spcBef>
            </a:pPr>
            <a:r>
              <a:rPr lang="hr-HR" sz="1600" dirty="0" smtClean="0">
                <a:solidFill>
                  <a:srgbClr val="F3F5F5"/>
                </a:solidFill>
                <a:latin typeface="Tahoma" pitchFamily="34" charset="0"/>
              </a:rPr>
              <a:t>Tamara Kraus &amp; Zora Trgovčević</a:t>
            </a:r>
            <a:endParaRPr lang="en-US" sz="1600" dirty="0">
              <a:solidFill>
                <a:srgbClr val="F3F5F5"/>
              </a:solidFill>
              <a:latin typeface="Tahoma" pitchFamily="34" charset="0"/>
            </a:endParaRPr>
          </a:p>
          <a:p>
            <a:pPr>
              <a:spcBef>
                <a:spcPct val="20000"/>
              </a:spcBef>
            </a:pPr>
            <a:r>
              <a:rPr lang="hr-HR" sz="1600" dirty="0" smtClean="0">
                <a:solidFill>
                  <a:srgbClr val="F3F5F5"/>
                </a:solidFill>
                <a:latin typeface="Tahoma" pitchFamily="34" charset="0"/>
              </a:rPr>
              <a:t>GFK</a:t>
            </a:r>
            <a:endParaRPr lang="en-US" sz="1600" dirty="0">
              <a:solidFill>
                <a:srgbClr val="F3F5F5"/>
              </a:solidFill>
              <a:latin typeface="Tahoma" pitchFamily="34" charset="0"/>
            </a:endParaRPr>
          </a:p>
        </p:txBody>
      </p:sp>
      <p:sp>
        <p:nvSpPr>
          <p:cNvPr id="2" name="TextBox 1"/>
          <p:cNvSpPr txBox="1"/>
          <p:nvPr/>
        </p:nvSpPr>
        <p:spPr>
          <a:xfrm>
            <a:off x="539552" y="987574"/>
            <a:ext cx="7848872" cy="2520280"/>
          </a:xfrm>
          <a:prstGeom prst="rect">
            <a:avLst/>
          </a:prstGeom>
          <a:noFill/>
        </p:spPr>
        <p:txBody>
          <a:bodyPr wrap="square" lIns="0" tIns="0" rIns="0" bIns="0" rtlCol="0">
            <a:noAutofit/>
          </a:bodyPr>
          <a:lstStyle/>
          <a:p>
            <a:pPr>
              <a:spcBef>
                <a:spcPts val="300"/>
              </a:spcBef>
            </a:pPr>
            <a:r>
              <a:rPr lang="hr-HR" sz="4000" dirty="0" smtClean="0">
                <a:solidFill>
                  <a:schemeClr val="bg1"/>
                </a:solidFill>
                <a:latin typeface="Arial" pitchFamily="34" charset="0"/>
                <a:cs typeface="Arial" pitchFamily="34" charset="0"/>
              </a:rPr>
              <a:t>HVALA NA PAŽNJI!</a:t>
            </a:r>
          </a:p>
        </p:txBody>
      </p:sp>
    </p:spTree>
    <p:extLst>
      <p:ext uri="{BB962C8B-B14F-4D97-AF65-F5344CB8AC3E}">
        <p14:creationId xmlns:p14="http://schemas.microsoft.com/office/powerpoint/2010/main" val="43980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VCT-BODYINDENTATION" val="0;0;0;0;0;14.25;14.09646;28.34646;28.26968;42.51968;28.26968;42.51968;28.26968;42.51968;28.26968;42.51968;28.26968;42.51968;"/>
  <p:tag name="VCT-BULLETVISIBILITY" val="G  *******"/>
</p:tagLst>
</file>

<file path=ppt/tags/tag2.xml><?xml version="1.0" encoding="utf-8"?>
<p:tagLst xmlns:a="http://schemas.openxmlformats.org/drawingml/2006/main" xmlns:r="http://schemas.openxmlformats.org/officeDocument/2006/relationships" xmlns:p="http://schemas.openxmlformats.org/presentationml/2006/main">
  <p:tag name="STYLE" val="VCT_Marker"/>
  <p:tag name="DATE" val="27.12.2011 15:26:33"/>
  <p:tag name="VCT-TEMPLATE" val="GfK Template for Office  2007-2010 16-9.potx"/>
  <p:tag name="VCTMASTER" val="GfK Master for PPT 2010"/>
  <p:tag name="VCTORDER" val="1"/>
</p:tagLst>
</file>

<file path=ppt/theme/theme1.xml><?xml version="1.0" encoding="utf-8"?>
<a:theme xmlns:a="http://schemas.openxmlformats.org/drawingml/2006/main" name="Presentation template 2013">
  <a:themeElements>
    <a:clrScheme name="GfK color scheme for Office 2010">
      <a:dk1>
        <a:srgbClr val="000000"/>
      </a:dk1>
      <a:lt1>
        <a:srgbClr val="FFFFFF"/>
      </a:lt1>
      <a:dk2>
        <a:srgbClr val="E95E0F"/>
      </a:dk2>
      <a:lt2>
        <a:srgbClr val="928580"/>
      </a:lt2>
      <a:accent1>
        <a:srgbClr val="004186"/>
      </a:accent1>
      <a:accent2>
        <a:srgbClr val="0087C8"/>
      </a:accent2>
      <a:accent3>
        <a:srgbClr val="A1AF00"/>
      </a:accent3>
      <a:accent4>
        <a:srgbClr val="CDC300"/>
      </a:accent4>
      <a:accent5>
        <a:srgbClr val="B50F22"/>
      </a:accent5>
      <a:accent6>
        <a:srgbClr val="E31B19"/>
      </a:accent6>
      <a:hlink>
        <a:srgbClr val="E95E0F"/>
      </a:hlink>
      <a:folHlink>
        <a:srgbClr val="00418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solidFill>
            <a:schemeClr val="tx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indent="0" algn="ctr">
          <a:spcBef>
            <a:spcPts val="300"/>
          </a:spcBef>
          <a:buFont typeface="Courier New" pitchFamily="49" charset="0"/>
          <a:buNone/>
          <a:defRPr sz="1600"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spcBef>
            <a:spcPts val="300"/>
          </a:spcBef>
          <a:defRPr sz="1600" dirty="0" err="1"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17108</TotalTime>
  <Words>4250</Words>
  <Application>Microsoft Office PowerPoint</Application>
  <PresentationFormat>On-screen Show (16:9)</PresentationFormat>
  <Paragraphs>389</Paragraphs>
  <Slides>32</Slides>
  <Notes>1</Notes>
  <HiddenSlides>8</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Presentation template 2013</vt:lpstr>
      <vt:lpstr>Worksheet</vt:lpstr>
      <vt:lpstr>Sigurnost djece u prometu</vt:lpstr>
      <vt:lpstr>PowerPoint Presentation</vt:lpstr>
      <vt:lpstr>Online kvalitativno istraživanje </vt:lpstr>
      <vt:lpstr>Online kvantitativno istraživanje </vt:lpstr>
      <vt:lpstr>Sigurnost u cestovnom prometu – procjena važnosti sigurnosti djece u prometu u odnosu na neke druge faktore</vt:lpstr>
      <vt:lpstr>PowerPoint Presentation</vt:lpstr>
      <vt:lpstr>Sigurnost u cestovnom prometu – procjena važnosti sigurnosti djece u prometu u odnosu na neke druge faktore</vt:lpstr>
      <vt:lpstr>Iako postoje razlike između urbanih i ruralnih područja, većina djece pohađa školu u kvartu stanovanja </vt:lpstr>
      <vt:lpstr>PowerPoint Presentation</vt:lpstr>
      <vt:lpstr>Većina (više od polovice) osnovnoškolaca od 1 do 4 razreda u školu ide pješice, bez pratnje. </vt:lpstr>
      <vt:lpstr>28% roditelja ponekad i 16% najčešće prate dijete na putu do škole i natrag, a osnovni razlog je upravo promet </vt:lpstr>
      <vt:lpstr>40% roditelja čija djeca putuju u školu autobusom, smatra da autobusne stanice nisu dovoljno sigurne. </vt:lpstr>
      <vt:lpstr>Svaki četvrti roditelj smatra kako njegovo dijete nije sigurno u cestovnom prometu u okolici škole.</vt:lpstr>
      <vt:lpstr>Sigurnost u cestovnom prometu – problemi s kojima se djeca svakodnevno susreću</vt:lpstr>
      <vt:lpstr>Sigurnost u cestovnom prometu – problemi s kojima se djeca svakodnevno susreću</vt:lpstr>
      <vt:lpstr>Sigurnost u cestovnom prometu – problemi s kojima se djeca svakodnevno susreću</vt:lpstr>
      <vt:lpstr>Sigurnost u cestovnom prometu – problemi s kojima se djeca svakodnevno susreću</vt:lpstr>
      <vt:lpstr>Sigurnost u cestovnom prometu – problemi s kojima se djeca svakodnevno susreću</vt:lpstr>
      <vt:lpstr>Istraživanjem smo pokrili četiri segmenta koja su se pokazala krucijalnim kada govorimo o sigurnosti djece u prometu </vt:lpstr>
      <vt:lpstr>Istraživanjem smo pokrili četiri segmenta koja su se pokazala krucijalnim kada govorimo o sigurnosti djece u prometu </vt:lpstr>
      <vt:lpstr>Roditelji su puno zadovoljniji postavljenom signalizacijom, nego načinima na koje se osigurava poštivanje signalizacije</vt:lpstr>
      <vt:lpstr>Naravno, dio problema nisu samo ostali vozači, nego i roditelji koji svoju djecu voze u školu. </vt:lpstr>
      <vt:lpstr>Otprilike jedna četvrtina roditelja zna do kada djeca moraju koristiti auto-sjedalicu</vt:lpstr>
      <vt:lpstr>Najveći problem s kojim se djeca susreću je prebrza vožnja, a nakon toga nepoštivanje pješačkih prijelaza </vt:lpstr>
      <vt:lpstr>Većina roditelja podržava veći angažman policije u blizini škole</vt:lpstr>
      <vt:lpstr>Većina roditelja upoznala je djecu s načinom prelaska ceste na obilježenim dijelovima, ali manje s ostalim načinima smanjenja rizika</vt:lpstr>
      <vt:lpstr>I djeca svojim ponašanjem povećavaju rizik. Najčešća pogreška je neoprezan prelazak ceste i stajanje uz sam rub prometnice.</vt:lpstr>
      <vt:lpstr>Oko 6% roditelja je navelo da se u blizini škole (u posljednje dvije godine) dogodila prometna nesreća s teškim posljedicama</vt:lpstr>
      <vt:lpstr>Česta je praksa da se u školama održavaju edukacije za djecu (ali ne i za roditelje). </vt:lpstr>
      <vt:lpstr>Sigurnost u cestovnom prometu – Institucije odgovorne za sigurnost djece u cestovnom prometu</vt:lpstr>
      <vt:lpstr>Prijedlozi roditelja kako doprinijeti sigurnosti djece u prometu</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experience</dc:title>
  <dc:creator>Trgovcevic, Zora (GfK Croatia)</dc:creator>
  <cp:lastModifiedBy>Kraus, Tamara (GfK Croatia)</cp:lastModifiedBy>
  <cp:revision>847</cp:revision>
  <dcterms:created xsi:type="dcterms:W3CDTF">2013-03-21T13:02:50Z</dcterms:created>
  <dcterms:modified xsi:type="dcterms:W3CDTF">2016-07-20T14:39:11Z</dcterms:modified>
</cp:coreProperties>
</file>