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8" r:id="rId3"/>
    <p:sldId id="289" r:id="rId4"/>
    <p:sldId id="262" r:id="rId5"/>
    <p:sldId id="261" r:id="rId6"/>
    <p:sldId id="263" r:id="rId7"/>
    <p:sldId id="265" r:id="rId8"/>
    <p:sldId id="279" r:id="rId9"/>
    <p:sldId id="266" r:id="rId10"/>
    <p:sldId id="280" r:id="rId11"/>
    <p:sldId id="283" r:id="rId12"/>
    <p:sldId id="285" r:id="rId13"/>
    <p:sldId id="287" r:id="rId14"/>
    <p:sldId id="269" r:id="rId15"/>
    <p:sldId id="267" r:id="rId16"/>
    <p:sldId id="275" r:id="rId17"/>
    <p:sldId id="286" r:id="rId18"/>
    <p:sldId id="273" r:id="rId19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0" autoAdjust="0"/>
    <p:restoredTop sz="94660"/>
  </p:normalViewPr>
  <p:slideViewPr>
    <p:cSldViewPr>
      <p:cViewPr varScale="1">
        <p:scale>
          <a:sx n="78" d="100"/>
          <a:sy n="78" d="100"/>
        </p:scale>
        <p:origin x="-936" y="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E3A3CF-4BDC-4A2D-A199-C8A4F653CBBA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r-H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hr-H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7477355-2A13-41F2-B99E-2C5A189665E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025BA-068D-449F-89DE-368DD73109AF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523F1-4CE4-44CB-941E-E9787A76B30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68DFB-28A6-4FF4-B8E1-545C0A009B33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DAD5D-8B10-42A9-9C3D-B27D95C29E6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A89E6-9504-4B25-97F3-AAFD5AE983D6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03DB9-6B61-4300-85B1-5DD9192BDA5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09BD9-1FBA-4A44-87D6-B6F01AF9EE2C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F25D-FCF9-47D6-930C-3C13062E741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6DFE9-512B-4779-B902-620DA7325944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4D47B-1437-4A75-9B10-47C53C34E09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D2A93-BD38-4498-8CED-A6D96CC1C0AA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AB80F-BCFA-4003-B882-135E8CEAD53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89739-3596-464D-B04E-0E8D1ACE8D93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4E587-BBF5-4117-929F-5997274C7C6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E7572-D998-4DD8-826F-998676D4A8C9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04215-974F-4630-9A71-0CF1276E19C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1309D-042B-45C0-AEAC-9687A93AB739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CE3F1-F8C7-44AF-88B1-33813C8D59F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A6321-9B2B-4F2E-9469-6D4619387FDD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CCE21-45CE-4FFB-8A74-D9F66484F3D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91D1D-E035-41C9-A159-DB733D60646C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F09E2-06A5-46CC-A143-E4FCE6B6F77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r-HR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9F3501-A8A5-41B3-AB6D-D10146FAB315}" type="datetimeFigureOut">
              <a:rPr lang="hr-HR"/>
              <a:pPr>
                <a:defRPr/>
              </a:pPr>
              <a:t>12.5.2019.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7222B1-5DAB-45DA-8B83-A8F8489EA80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4213" y="333375"/>
            <a:ext cx="7772400" cy="1470025"/>
          </a:xfrm>
        </p:spPr>
        <p:txBody>
          <a:bodyPr/>
          <a:lstStyle/>
          <a:p>
            <a:pPr eaLnBrk="1" hangingPunct="1"/>
            <a:r>
              <a:rPr lang="hr-HR" sz="5400" dirty="0" smtClean="0"/>
              <a:t>Edukacija motociklista</a:t>
            </a:r>
            <a:endParaRPr lang="hr-HR" sz="5400" dirty="0" smtClean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17032"/>
            <a:ext cx="74888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3203848" y="1700808"/>
          <a:ext cx="2880320" cy="1761373"/>
        </p:xfrm>
        <a:graphic>
          <a:graphicData uri="http://schemas.openxmlformats.org/presentationml/2006/ole">
            <p:oleObj spid="_x0000_s40963" name="Acrobat Document" r:id="rId4" imgW="4511004" imgH="2735418" progId="AcroExch.Document.7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83768" y="594928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Igor Klarić </a:t>
            </a:r>
            <a:r>
              <a:rPr lang="hr-HR" dirty="0" err="1" smtClean="0"/>
              <a:t>dipl.ing</a:t>
            </a:r>
            <a:r>
              <a:rPr lang="hr-HR" dirty="0" smtClean="0"/>
              <a:t>., HAK 13.05.2019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hr-HR" sz="2800" dirty="0" smtClean="0"/>
              <a:t>Statistika pokazuje da su motociklisti i </a:t>
            </a:r>
            <a:r>
              <a:rPr lang="hr-HR" sz="2800" dirty="0" err="1" smtClean="0"/>
              <a:t>mopedisti</a:t>
            </a:r>
            <a:r>
              <a:rPr lang="hr-HR" sz="2800" dirty="0" smtClean="0"/>
              <a:t> najugroženija skupina u prometu!!!</a:t>
            </a:r>
            <a:endParaRPr lang="hr-HR" sz="28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698210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3568" y="5085184"/>
            <a:ext cx="7992888" cy="10801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hr-H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Vozači mopeda i motocikala skrivili su više od polovice prometnih nesreća, a također ih je više od polovice (kod poginulih i ozlijeđenih) stradalo u nesrećama koje su i sami skrivili,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hr-H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Zaštitnu kacigu kod poginulih nije koristilo njih 11,9%, kod TTO – 10,0%, a kod LTO – 5,1%.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hr-H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94122"/>
          </a:xfrm>
        </p:spPr>
        <p:txBody>
          <a:bodyPr/>
          <a:lstStyle/>
          <a:p>
            <a:r>
              <a:rPr lang="hr-HR" sz="2800" dirty="0" smtClean="0"/>
              <a:t>Materijalni gubitak u 5 godina</a:t>
            </a:r>
            <a:br>
              <a:rPr lang="hr-HR" sz="2800" dirty="0" smtClean="0"/>
            </a:br>
            <a:r>
              <a:rPr lang="hr-HR" sz="2800" dirty="0" smtClean="0"/>
              <a:t>(iako ljudski život nema cijenu!!!!)</a:t>
            </a:r>
            <a:endParaRPr lang="hr-HR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1124744"/>
          <a:ext cx="8568952" cy="558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008112"/>
                <a:gridCol w="3672408"/>
                <a:gridCol w="1224136"/>
                <a:gridCol w="1512168"/>
              </a:tblGrid>
              <a:tr h="696077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Ukupni</a:t>
                      </a:r>
                      <a:r>
                        <a:rPr lang="hr-HR" baseline="0" dirty="0" smtClean="0"/>
                        <a:t> broj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opis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Trošak</a:t>
                      </a:r>
                      <a:r>
                        <a:rPr lang="hr-HR" baseline="0" dirty="0" smtClean="0"/>
                        <a:t>  po slučaju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Ukupno</a:t>
                      </a:r>
                    </a:p>
                    <a:p>
                      <a:r>
                        <a:rPr lang="hr-HR" dirty="0" smtClean="0"/>
                        <a:t>(u </a:t>
                      </a:r>
                      <a:r>
                        <a:rPr lang="hr-HR" dirty="0" err="1" smtClean="0"/>
                        <a:t>mil</a:t>
                      </a:r>
                      <a:r>
                        <a:rPr lang="hr-HR" dirty="0" smtClean="0"/>
                        <a:t> HRK)</a:t>
                      </a:r>
                      <a:endParaRPr lang="hr-HR" dirty="0"/>
                    </a:p>
                  </a:txBody>
                  <a:tcPr/>
                </a:tc>
              </a:tr>
              <a:tr h="696077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nesreća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12424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Očevid, vještačenje,</a:t>
                      </a:r>
                    </a:p>
                    <a:p>
                      <a:r>
                        <a:rPr lang="hr-HR" dirty="0" smtClean="0"/>
                        <a:t>Sudski postupak, </a:t>
                      </a:r>
                    </a:p>
                    <a:p>
                      <a:r>
                        <a:rPr lang="hr-HR" dirty="0" smtClean="0"/>
                        <a:t>materijalna</a:t>
                      </a:r>
                      <a:r>
                        <a:rPr lang="hr-HR" baseline="0" dirty="0" smtClean="0"/>
                        <a:t> šteta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5000 </a:t>
                      </a:r>
                    </a:p>
                    <a:p>
                      <a:r>
                        <a:rPr lang="hr-HR" dirty="0" smtClean="0"/>
                        <a:t>5000</a:t>
                      </a:r>
                    </a:p>
                    <a:p>
                      <a:r>
                        <a:rPr lang="hr-HR" dirty="0" smtClean="0"/>
                        <a:t>10000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248,480</a:t>
                      </a:r>
                      <a:endParaRPr lang="hr-HR" dirty="0"/>
                    </a:p>
                  </a:txBody>
                  <a:tcPr anchor="ctr"/>
                </a:tc>
              </a:tr>
              <a:tr h="696077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LTO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6411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Bolnica, obrada,</a:t>
                      </a:r>
                    </a:p>
                    <a:p>
                      <a:r>
                        <a:rPr lang="hr-HR" dirty="0" smtClean="0"/>
                        <a:t>Rehabilitacija</a:t>
                      </a:r>
                      <a:r>
                        <a:rPr lang="hr-HR" baseline="0" dirty="0" smtClean="0"/>
                        <a:t> 2 tjedna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5000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32</a:t>
                      </a:r>
                      <a:endParaRPr lang="hr-HR" dirty="0"/>
                    </a:p>
                  </a:txBody>
                  <a:tcPr anchor="ctr"/>
                </a:tc>
              </a:tr>
              <a:tr h="696077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TTO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3393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Bolnica, operacije</a:t>
                      </a:r>
                      <a:r>
                        <a:rPr lang="hr-HR" baseline="0" dirty="0" smtClean="0"/>
                        <a:t>,</a:t>
                      </a:r>
                    </a:p>
                    <a:p>
                      <a:r>
                        <a:rPr lang="hr-HR" baseline="0" dirty="0" smtClean="0"/>
                        <a:t>Rehabilitacije 4 tjedna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20000</a:t>
                      </a:r>
                    </a:p>
                    <a:p>
                      <a:r>
                        <a:rPr lang="hr-HR" dirty="0" smtClean="0"/>
                        <a:t>10000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101,79</a:t>
                      </a:r>
                      <a:endParaRPr lang="hr-HR" dirty="0"/>
                    </a:p>
                  </a:txBody>
                  <a:tcPr anchor="ctr"/>
                </a:tc>
              </a:tr>
              <a:tr h="696077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Trajni</a:t>
                      </a:r>
                      <a:r>
                        <a:rPr lang="hr-HR" baseline="0" dirty="0" smtClean="0"/>
                        <a:t> invaliditet (10% od TTO)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340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Osoba nije više sposobna za samostalan život i na teret je društvo kao i obitelj (25 godina, mjesečna renta 3000 HRK)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900000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306</a:t>
                      </a:r>
                      <a:endParaRPr lang="hr-HR" dirty="0"/>
                    </a:p>
                  </a:txBody>
                  <a:tcPr anchor="ctr"/>
                </a:tc>
              </a:tr>
              <a:tr h="696077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smrt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284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Odrasla</a:t>
                      </a:r>
                      <a:r>
                        <a:rPr lang="hr-HR" baseline="0" dirty="0" smtClean="0"/>
                        <a:t> osoba do dobi od 25 godina (odrastanje, školovanje,skrb)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 </a:t>
                      </a:r>
                      <a:r>
                        <a:rPr lang="hr-HR" dirty="0" err="1" smtClean="0"/>
                        <a:t>mil</a:t>
                      </a:r>
                      <a:r>
                        <a:rPr lang="hr-HR" dirty="0" smtClean="0"/>
                        <a:t> 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568</a:t>
                      </a:r>
                      <a:endParaRPr lang="hr-HR" dirty="0"/>
                    </a:p>
                  </a:txBody>
                  <a:tcPr anchor="ctr"/>
                </a:tc>
              </a:tr>
              <a:tr h="696077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ukupno</a:t>
                      </a:r>
                      <a:endParaRPr lang="hr-H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800" b="1" dirty="0" smtClean="0">
                          <a:solidFill>
                            <a:srgbClr val="FF0000"/>
                          </a:solidFill>
                        </a:rPr>
                        <a:t>1.256,27</a:t>
                      </a:r>
                      <a:endParaRPr lang="hr-HR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hr-HR" smtClean="0"/>
              <a:t>Rizici na početku sezone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4968552"/>
          </a:xfrm>
        </p:spPr>
        <p:txBody>
          <a:bodyPr/>
          <a:lstStyle/>
          <a:p>
            <a:pPr eaLnBrk="1" hangingPunct="1"/>
            <a:r>
              <a:rPr lang="hr-HR" sz="2800" dirty="0" smtClean="0"/>
              <a:t>Statistika pokazuje da se najviše nesreća motociklista dešava na početku sezone</a:t>
            </a:r>
          </a:p>
          <a:p>
            <a:pPr eaLnBrk="1" hangingPunct="1"/>
            <a:r>
              <a:rPr lang="hr-HR" sz="2800" dirty="0" smtClean="0"/>
              <a:t>Ceste još nisu očišćene (sol i šoder posvuda)</a:t>
            </a:r>
          </a:p>
          <a:p>
            <a:pPr eaLnBrk="1" hangingPunct="1"/>
            <a:r>
              <a:rPr lang="hr-HR" sz="2800" dirty="0" smtClean="0"/>
              <a:t>Još uvijek hladno vrijeme utječe na loš </a:t>
            </a:r>
            <a:r>
              <a:rPr lang="hr-HR" sz="2800" dirty="0" err="1" smtClean="0"/>
              <a:t>grip</a:t>
            </a:r>
            <a:r>
              <a:rPr lang="hr-HR" sz="2800" dirty="0" smtClean="0"/>
              <a:t> gume</a:t>
            </a:r>
          </a:p>
          <a:p>
            <a:pPr eaLnBrk="1" hangingPunct="1"/>
            <a:r>
              <a:rPr lang="hr-HR" sz="2800" dirty="0" smtClean="0"/>
              <a:t>Refleksi i koordinacija vozača još uspavani</a:t>
            </a:r>
          </a:p>
          <a:p>
            <a:pPr eaLnBrk="1" hangingPunct="1"/>
            <a:r>
              <a:rPr lang="hr-HR" sz="2800" dirty="0" smtClean="0"/>
              <a:t>Fina motorika još uopće nije proradila</a:t>
            </a:r>
          </a:p>
          <a:p>
            <a:pPr eaLnBrk="1" hangingPunct="1"/>
            <a:r>
              <a:rPr lang="hr-HR" sz="2800" dirty="0" smtClean="0"/>
              <a:t>Vozači automobila još nespremni na motoriste na cesti</a:t>
            </a:r>
          </a:p>
          <a:p>
            <a:pPr eaLnBrk="1" hangingPunct="1"/>
            <a:r>
              <a:rPr lang="hr-HR" sz="2800" dirty="0" smtClean="0"/>
              <a:t>Motocikl nije u potpunosti tehnički spreman za sezonu</a:t>
            </a:r>
          </a:p>
          <a:p>
            <a:pPr lvl="1" eaLnBrk="1" hangingPunct="1">
              <a:buFont typeface="Arial" charset="0"/>
              <a:buNone/>
            </a:pPr>
            <a:endParaRPr lang="hr-H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Priprema </a:t>
            </a:r>
            <a:r>
              <a:rPr lang="hr-HR" sz="3600" dirty="0" smtClean="0"/>
              <a:t>vozača</a:t>
            </a:r>
            <a:r>
              <a:rPr lang="hr-HR" dirty="0" smtClean="0"/>
              <a:t> za sezonu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8424936" cy="5111750"/>
          </a:xfrm>
        </p:spPr>
        <p:txBody>
          <a:bodyPr/>
          <a:lstStyle/>
          <a:p>
            <a:pPr eaLnBrk="1" hangingPunct="1"/>
            <a:r>
              <a:rPr lang="hr-HR" sz="2400" dirty="0" smtClean="0"/>
              <a:t>Tjelesna </a:t>
            </a:r>
            <a:r>
              <a:rPr lang="hr-HR" sz="2400" dirty="0" smtClean="0"/>
              <a:t>i mentalna priprema</a:t>
            </a:r>
            <a:endParaRPr lang="hr-HR" sz="2000" dirty="0" smtClean="0"/>
          </a:p>
          <a:p>
            <a:pPr eaLnBrk="1" hangingPunct="1"/>
            <a:r>
              <a:rPr lang="hr-HR" sz="2400" dirty="0" smtClean="0"/>
              <a:t>Trening sigurne vožnje </a:t>
            </a:r>
            <a:r>
              <a:rPr lang="hr-HR" sz="2400" dirty="0" smtClean="0"/>
              <a:t>– provodi se kontinuirano zadnjih 10 godina u suradnji s policijskom akademijom</a:t>
            </a:r>
          </a:p>
          <a:p>
            <a:pPr eaLnBrk="1" hangingPunct="1"/>
            <a:r>
              <a:rPr lang="hr-HR" sz="2400" dirty="0" smtClean="0"/>
              <a:t>Kroz trening prošlo 500-</a:t>
            </a:r>
            <a:r>
              <a:rPr lang="hr-HR" sz="2400" dirty="0" err="1" smtClean="0"/>
              <a:t>njak</a:t>
            </a:r>
            <a:r>
              <a:rPr lang="hr-HR" sz="2400" dirty="0" smtClean="0"/>
              <a:t> polaznika (članovi kluba i poznanici)</a:t>
            </a:r>
          </a:p>
          <a:p>
            <a:pPr eaLnBrk="1" hangingPunct="1"/>
            <a:endParaRPr lang="hr-HR" sz="2400" dirty="0" smtClean="0"/>
          </a:p>
        </p:txBody>
      </p:sp>
      <p:pic>
        <p:nvPicPr>
          <p:cNvPr id="38913" name="Picture 1" descr="C:\Users\igor.KLEX\Desktop\20190413_082652.jpg"/>
          <p:cNvPicPr>
            <a:picLocks noChangeAspect="1" noChangeArrowheads="1"/>
          </p:cNvPicPr>
          <p:nvPr/>
        </p:nvPicPr>
        <p:blipFill>
          <a:blip r:embed="rId2" cstate="print"/>
          <a:srcRect l="14128" t="7920" r="3496" b="10575"/>
          <a:stretch>
            <a:fillRect/>
          </a:stretch>
        </p:blipFill>
        <p:spPr bwMode="auto">
          <a:xfrm>
            <a:off x="2123728" y="2636912"/>
            <a:ext cx="6470283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Što radimo </a:t>
            </a:r>
            <a:r>
              <a:rPr lang="hr-HR" dirty="0" smtClean="0"/>
              <a:t>na treningu?</a:t>
            </a:r>
            <a:br>
              <a:rPr lang="hr-HR" dirty="0" smtClean="0"/>
            </a:br>
            <a:r>
              <a:rPr lang="hr-HR" sz="3600" dirty="0" smtClean="0"/>
              <a:t>Provjera </a:t>
            </a:r>
            <a:r>
              <a:rPr lang="hr-HR" sz="3600" dirty="0" smtClean="0"/>
              <a:t>opreme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11560" y="4077072"/>
            <a:ext cx="8229600" cy="4525963"/>
          </a:xfrm>
        </p:spPr>
        <p:txBody>
          <a:bodyPr/>
          <a:lstStyle/>
          <a:p>
            <a:pPr eaLnBrk="1" hangingPunct="1"/>
            <a:r>
              <a:rPr lang="hr-HR" sz="2000" dirty="0" smtClean="0"/>
              <a:t>Kaciga mora zadovoljavati EC Normu</a:t>
            </a:r>
          </a:p>
          <a:p>
            <a:pPr lvl="1" eaLnBrk="1" hangingPunct="1"/>
            <a:r>
              <a:rPr lang="hr-HR" sz="1600" dirty="0" smtClean="0"/>
              <a:t>Provjeriti vizir, mehaniku, sigurnosnu šnalu</a:t>
            </a:r>
          </a:p>
          <a:p>
            <a:pPr lvl="1" eaLnBrk="1" hangingPunct="1"/>
            <a:r>
              <a:rPr lang="hr-HR" sz="1600" dirty="0" smtClean="0"/>
              <a:t>Kaciga starija od 6 godina izgubi preko 50% </a:t>
            </a:r>
            <a:r>
              <a:rPr lang="hr-HR" sz="1600" dirty="0" err="1" smtClean="0"/>
              <a:t>meh</a:t>
            </a:r>
            <a:r>
              <a:rPr lang="hr-HR" sz="1600" dirty="0" smtClean="0"/>
              <a:t>. svojstava, </a:t>
            </a:r>
          </a:p>
          <a:p>
            <a:pPr eaLnBrk="1" hangingPunct="1"/>
            <a:r>
              <a:rPr lang="hr-HR" sz="2000" dirty="0" smtClean="0"/>
              <a:t>Jakna i hlače s EC protektorima</a:t>
            </a:r>
          </a:p>
          <a:p>
            <a:pPr lvl="1" eaLnBrk="1" hangingPunct="1"/>
            <a:r>
              <a:rPr lang="hr-HR" sz="1600" dirty="0" smtClean="0"/>
              <a:t>Koža je još uvijek najbolja zaštita, tekstil je sve bolji ali ipak nije toliko dobar</a:t>
            </a:r>
          </a:p>
          <a:p>
            <a:pPr eaLnBrk="1" hangingPunct="1"/>
            <a:r>
              <a:rPr lang="hr-HR" sz="2000" dirty="0" smtClean="0"/>
              <a:t>Čizme i rukavice se često zanemaruju pogotovo kod gradske vožnje</a:t>
            </a:r>
          </a:p>
          <a:p>
            <a:pPr lvl="1" eaLnBrk="1" hangingPunct="1"/>
            <a:r>
              <a:rPr lang="hr-HR" sz="1600" dirty="0" smtClean="0"/>
              <a:t>Ali u 80% slučajeva u nesrećama imamo ozljede ruku i skočnog zgloba noge i potkoljenice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24744"/>
            <a:ext cx="5256212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Provjera tehnike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9750" y="908050"/>
            <a:ext cx="8229600" cy="4525963"/>
          </a:xfrm>
        </p:spPr>
        <p:txBody>
          <a:bodyPr/>
          <a:lstStyle/>
          <a:p>
            <a:pPr eaLnBrk="1" hangingPunct="1"/>
            <a:r>
              <a:rPr lang="hr-HR" sz="2400" dirty="0" smtClean="0"/>
              <a:t>Gume</a:t>
            </a:r>
          </a:p>
          <a:p>
            <a:pPr lvl="1" eaLnBrk="1" hangingPunct="1"/>
            <a:r>
              <a:rPr lang="hr-HR" sz="1800" dirty="0" smtClean="0"/>
              <a:t>Ne starije od 5 godina </a:t>
            </a:r>
          </a:p>
          <a:p>
            <a:pPr lvl="1" eaLnBrk="1" hangingPunct="1"/>
            <a:r>
              <a:rPr lang="hr-HR" sz="1800" dirty="0" smtClean="0"/>
              <a:t>Barem još 2 mm profila</a:t>
            </a:r>
          </a:p>
          <a:p>
            <a:pPr lvl="1" eaLnBrk="1" hangingPunct="1"/>
            <a:r>
              <a:rPr lang="hr-HR" sz="1800" dirty="0" smtClean="0"/>
              <a:t>Tlak provjeravati svaka 2 tjedna (kod vožnje s suvozačem dodati 0.2-0.4 bara)</a:t>
            </a:r>
          </a:p>
          <a:p>
            <a:pPr eaLnBrk="1" hangingPunct="1"/>
            <a:r>
              <a:rPr lang="hr-HR" sz="2400" dirty="0" smtClean="0"/>
              <a:t>Kočnice</a:t>
            </a:r>
          </a:p>
          <a:p>
            <a:pPr lvl="1" eaLnBrk="1" hangingPunct="1"/>
            <a:r>
              <a:rPr lang="hr-HR" sz="1800" dirty="0" smtClean="0"/>
              <a:t>Barem 50% obloge na papučama</a:t>
            </a:r>
          </a:p>
          <a:p>
            <a:pPr lvl="1" eaLnBrk="1" hangingPunct="1"/>
            <a:r>
              <a:rPr lang="hr-HR" sz="1800" dirty="0" smtClean="0"/>
              <a:t>Tekućinu mijenjati svake dvije godine</a:t>
            </a:r>
          </a:p>
          <a:p>
            <a:pPr lvl="1" eaLnBrk="1" hangingPunct="1"/>
            <a:r>
              <a:rPr lang="hr-HR" sz="1800" dirty="0" smtClean="0"/>
              <a:t>Isprobati kočnice neposredno prilikom kretanja da li su u redu</a:t>
            </a:r>
          </a:p>
          <a:p>
            <a:pPr eaLnBrk="1" hangingPunct="1"/>
            <a:r>
              <a:rPr lang="hr-HR" sz="2400" dirty="0" smtClean="0"/>
              <a:t>Provjera ovjesa, svjetla, sirene, žmigavaca</a:t>
            </a:r>
          </a:p>
          <a:p>
            <a:pPr eaLnBrk="1" hangingPunct="1"/>
            <a:r>
              <a:rPr lang="hr-HR" sz="2400" dirty="0" smtClean="0"/>
              <a:t>Provjera ležaja volana</a:t>
            </a:r>
          </a:p>
          <a:p>
            <a:pPr eaLnBrk="1" hangingPunct="1"/>
            <a:r>
              <a:rPr lang="hr-HR" sz="2400" dirty="0" smtClean="0"/>
              <a:t>Akcija HMS-a , tjedan tehničke ispravnosti </a:t>
            </a:r>
          </a:p>
          <a:p>
            <a:pPr eaLnBrk="1" hangingPunct="1"/>
            <a:r>
              <a:rPr lang="hr-HR" sz="2400" dirty="0" smtClean="0"/>
              <a:t>besplatan pregled motocikla</a:t>
            </a:r>
          </a:p>
          <a:p>
            <a:pPr eaLnBrk="1" hangingPunct="1"/>
            <a:endParaRPr lang="hr-H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Zašto je trening potreban?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2808312" cy="4525963"/>
          </a:xfrm>
        </p:spPr>
        <p:txBody>
          <a:bodyPr>
            <a:normAutofit lnSpcReduction="10000"/>
          </a:bodyPr>
          <a:lstStyle/>
          <a:p>
            <a:r>
              <a:rPr lang="hr-HR" sz="2400" dirty="0" smtClean="0"/>
              <a:t>Čovjek nije dizajniran za vožnju vozila na dva kotača, a kamoli motocikla!!!</a:t>
            </a:r>
          </a:p>
          <a:p>
            <a:r>
              <a:rPr lang="hr-HR" sz="2400" dirty="0" smtClean="0"/>
              <a:t>Stabilnost do maksimalno 20 stupnjeva</a:t>
            </a:r>
          </a:p>
          <a:p>
            <a:r>
              <a:rPr lang="hr-HR" sz="2400" dirty="0" smtClean="0"/>
              <a:t>Brzina do maksimalno </a:t>
            </a:r>
          </a:p>
          <a:p>
            <a:pPr>
              <a:buNone/>
            </a:pPr>
            <a:r>
              <a:rPr lang="hr-HR" sz="2400" dirty="0" smtClean="0"/>
              <a:t>     30-tak km/h</a:t>
            </a:r>
            <a:endParaRPr lang="hr-HR" sz="2400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724128" y="1124744"/>
          <a:ext cx="1779573" cy="5553299"/>
        </p:xfrm>
        <a:graphic>
          <a:graphicData uri="http://schemas.openxmlformats.org/presentationml/2006/ole">
            <p:oleObj spid="_x0000_s33794" name="Acrobat Document" r:id="rId3" imgW="1211492" imgH="3779520" progId="AcroExch.Document.7">
              <p:embed/>
            </p:oleObj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268760"/>
            <a:ext cx="2376264" cy="543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z="3200" smtClean="0"/>
              <a:t>Osnove teorije tehnike vožnje - kočenje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23850" y="1125538"/>
            <a:ext cx="8229600" cy="4525962"/>
          </a:xfrm>
        </p:spPr>
        <p:txBody>
          <a:bodyPr/>
          <a:lstStyle/>
          <a:p>
            <a:pPr eaLnBrk="1" hangingPunct="1"/>
            <a:r>
              <a:rPr lang="hr-HR" sz="2800" smtClean="0"/>
              <a:t>Kočenje / zaustavni put</a:t>
            </a:r>
          </a:p>
          <a:p>
            <a:pPr eaLnBrk="1" hangingPunct="1"/>
            <a:r>
              <a:rPr lang="hr-HR" sz="2800" smtClean="0"/>
              <a:t>Energija raste s</a:t>
            </a:r>
            <a:br>
              <a:rPr lang="hr-HR" sz="2800" smtClean="0"/>
            </a:br>
            <a:r>
              <a:rPr lang="hr-HR" sz="2800" smtClean="0"/>
              <a:t>kvadratom brzine!!!</a:t>
            </a:r>
          </a:p>
          <a:p>
            <a:pPr eaLnBrk="1" hangingPunct="1"/>
            <a:r>
              <a:rPr lang="hr-HR" sz="2800" smtClean="0"/>
              <a:t>Naučiti kočiti od prvog</a:t>
            </a:r>
            <a:br>
              <a:rPr lang="hr-HR" sz="2800" smtClean="0"/>
            </a:br>
            <a:r>
              <a:rPr lang="hr-HR" sz="2800" smtClean="0"/>
              <a:t>trenutka punom snagom</a:t>
            </a:r>
          </a:p>
          <a:p>
            <a:pPr eaLnBrk="1" hangingPunct="1">
              <a:buFont typeface="Arial" charset="0"/>
              <a:buNone/>
            </a:pPr>
            <a:endParaRPr lang="hr-HR" sz="2800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68760"/>
            <a:ext cx="4388916" cy="481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hr-HR" sz="2400" dirty="0" smtClean="0"/>
              <a:t>“Programi”</a:t>
            </a:r>
            <a:endParaRPr lang="hr-H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764704"/>
            <a:ext cx="8064896" cy="3168352"/>
          </a:xfrm>
        </p:spPr>
        <p:txBody>
          <a:bodyPr>
            <a:normAutofit lnSpcReduction="10000"/>
          </a:bodyPr>
          <a:lstStyle/>
          <a:p>
            <a:r>
              <a:rPr lang="hr-HR" sz="2000" dirty="0" smtClean="0"/>
              <a:t>Postoje tzv. urođeni programi koji osiguravaju osnovne životne funkcije</a:t>
            </a:r>
          </a:p>
          <a:p>
            <a:pPr lvl="1"/>
            <a:r>
              <a:rPr lang="hr-HR" sz="1600" dirty="0" smtClean="0"/>
              <a:t>Disanje, regulacija tlaka krvi, krvotok, probavni sistem, nervni sistem i mnogi drugi</a:t>
            </a:r>
          </a:p>
          <a:p>
            <a:pPr lvl="1"/>
            <a:r>
              <a:rPr lang="hr-HR" sz="1600" dirty="0" smtClean="0"/>
              <a:t>Nalaze se u raznim centrima mozga, automatski se odvijaju</a:t>
            </a:r>
          </a:p>
          <a:p>
            <a:r>
              <a:rPr lang="hr-HR" sz="2000" dirty="0" smtClean="0"/>
              <a:t>Naučeni specijalni programi</a:t>
            </a:r>
          </a:p>
          <a:p>
            <a:pPr lvl="1"/>
            <a:r>
              <a:rPr lang="hr-HR" sz="1600" dirty="0" smtClean="0"/>
              <a:t>Hodanje, plivanje, klizanje, skijanje, vožnja bicikla, vožnja motocikla i mnogo drugih</a:t>
            </a:r>
          </a:p>
          <a:p>
            <a:pPr lvl="1"/>
            <a:r>
              <a:rPr lang="hr-HR" sz="1600" dirty="0" smtClean="0"/>
              <a:t>Zahtijevaju učenje, praksu, ponavljanje dok ne postanu stabilni</a:t>
            </a:r>
          </a:p>
          <a:p>
            <a:pPr lvl="1"/>
            <a:r>
              <a:rPr lang="hr-HR" sz="1600" dirty="0" smtClean="0"/>
              <a:t>Neki od njih nakon nekog vremena i prakse prelaze u tzv. automatske programe</a:t>
            </a:r>
          </a:p>
          <a:p>
            <a:pPr lvl="1"/>
            <a:r>
              <a:rPr lang="hr-HR" sz="1600" dirty="0" smtClean="0"/>
              <a:t>Može se reći da iz svjesnog prostora (velikog mozga) prelaze u podsvjesni prostor</a:t>
            </a:r>
          </a:p>
          <a:p>
            <a:pPr lvl="1"/>
            <a:r>
              <a:rPr lang="hr-HR" sz="1600" dirty="0" smtClean="0"/>
              <a:t>Postoje brojna ograničenja kod svjesnih programa kao i limitirani broj istih koji se mogu odvijati simultano</a:t>
            </a:r>
          </a:p>
          <a:p>
            <a:pPr lvl="1"/>
            <a:r>
              <a:rPr lang="hr-HR" sz="1600" dirty="0" smtClean="0"/>
              <a:t>najveća mana je da su spori u kritičnim situacijama!!!</a:t>
            </a:r>
          </a:p>
          <a:p>
            <a:pPr lvl="1"/>
            <a:endParaRPr lang="hr-HR" sz="1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005064"/>
            <a:ext cx="3795142" cy="269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861048"/>
            <a:ext cx="2304256" cy="283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hr-HR" sz="3200" dirty="0" smtClean="0"/>
              <a:t>Strah od naginjanja u zavoj</a:t>
            </a:r>
            <a:endParaRPr lang="hr-H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424936" cy="2880319"/>
          </a:xfrm>
        </p:spPr>
        <p:txBody>
          <a:bodyPr>
            <a:normAutofit/>
          </a:bodyPr>
          <a:lstStyle/>
          <a:p>
            <a:r>
              <a:rPr lang="hr-HR" sz="2000" dirty="0" smtClean="0"/>
              <a:t>Kroz </a:t>
            </a:r>
            <a:r>
              <a:rPr lang="hr-HR" sz="2000" dirty="0" smtClean="0"/>
              <a:t>trening vozač upoznaje te granice i on ih ne mora koristiti u normalnoj vožnji ali mu u kritičnim situacijama neće biti nepoznate i neće dovesti do panične nekontrolirane reakcije</a:t>
            </a:r>
            <a:endParaRPr lang="hr-HR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844824"/>
            <a:ext cx="51500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C:\Users\igor.KLEX\Desktop\Policija_poligon20190413_1115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005064"/>
            <a:ext cx="4609413" cy="2592288"/>
          </a:xfrm>
          <a:prstGeom prst="rect">
            <a:avLst/>
          </a:prstGeom>
          <a:noFill/>
        </p:spPr>
      </p:pic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015426"/>
            <a:ext cx="3960440" cy="284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hr-HR" sz="3200" dirty="0" smtClean="0"/>
              <a:t>Kritične situacije</a:t>
            </a:r>
            <a:endParaRPr lang="hr-H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544616"/>
          </a:xfrm>
        </p:spPr>
        <p:txBody>
          <a:bodyPr>
            <a:normAutofit fontScale="85000" lnSpcReduction="10000"/>
          </a:bodyPr>
          <a:lstStyle/>
          <a:p>
            <a:r>
              <a:rPr lang="hr-HR" sz="2400" dirty="0" smtClean="0"/>
              <a:t>Strah/stres je veliki neprijatelj u kritičnim situacijama</a:t>
            </a:r>
          </a:p>
          <a:p>
            <a:r>
              <a:rPr lang="hr-HR" sz="2400" dirty="0" smtClean="0"/>
              <a:t>Okidač je vrlo različit (uljna fleka, pijesak, rupa, životinja itd.)</a:t>
            </a:r>
          </a:p>
          <a:p>
            <a:r>
              <a:rPr lang="hr-HR" sz="2400" dirty="0" smtClean="0"/>
              <a:t>Dovodi često do totalne blokade i izostanka bilo kakve reakcije</a:t>
            </a:r>
          </a:p>
          <a:p>
            <a:r>
              <a:rPr lang="hr-HR" sz="2400" dirty="0" smtClean="0"/>
              <a:t>Često dolazi do cijele kaskade krivih poteza u krivo vrijeme</a:t>
            </a:r>
          </a:p>
          <a:p>
            <a:r>
              <a:rPr lang="hr-HR" sz="2400" dirty="0" smtClean="0"/>
              <a:t>Protumjere:</a:t>
            </a:r>
          </a:p>
          <a:p>
            <a:pPr lvl="1"/>
            <a:r>
              <a:rPr lang="hr-HR" sz="2000" dirty="0" smtClean="0"/>
              <a:t>Predvidjeti i prepoznati moguće opasnosti na vrijeme (šesto čulo?)</a:t>
            </a:r>
          </a:p>
          <a:p>
            <a:pPr lvl="1"/>
            <a:r>
              <a:rPr lang="hr-HR" sz="2000" dirty="0" smtClean="0"/>
              <a:t>Biti dobro integriran s motociklom a ne samo sjediti na njemu</a:t>
            </a:r>
          </a:p>
          <a:p>
            <a:pPr lvl="1"/>
            <a:r>
              <a:rPr lang="hr-HR" sz="2000" dirty="0" smtClean="0"/>
              <a:t>U tom slučaju se stvara cijeli niz informacija i povratnih veza</a:t>
            </a:r>
          </a:p>
          <a:p>
            <a:pPr lvl="1"/>
            <a:r>
              <a:rPr lang="hr-HR" sz="2000" dirty="0" smtClean="0"/>
              <a:t>Imati objektivnu sliku o sebi i položaju i ona mora cijelo vrijeme biti usklađena s subjektivnom slikom (npr. koliko sam nagnut u zavoju)</a:t>
            </a:r>
          </a:p>
          <a:p>
            <a:pPr lvl="1"/>
            <a:r>
              <a:rPr lang="hr-HR" sz="2000" dirty="0" smtClean="0"/>
              <a:t>Postavljati cijelo vrijeme u vožnji hipoteze što bi bilo da se sad pojavi ili desi to i to, kako bih reagirao? da li kočiti ili izbjegavati? tražiti izlaz? što ako nema izlaza?</a:t>
            </a:r>
          </a:p>
          <a:p>
            <a:pPr lvl="1"/>
            <a:r>
              <a:rPr lang="hr-HR" sz="2000" dirty="0" smtClean="0"/>
              <a:t>Ako igramo takvu igricu cijelo vrijeme zapravo treniramo sebe za realnu opasnu situaciju (simuliramo zaista naj naj gore moguće situacije i tražimo rješenja – nešto kao simultano igranje šaha)</a:t>
            </a:r>
          </a:p>
          <a:p>
            <a:pPr lvl="1"/>
            <a:r>
              <a:rPr lang="hr-HR" sz="2000" dirty="0" smtClean="0"/>
              <a:t>Umor, bijes, nervoza, “flow” su neprijatelji stvaranja hipoteza</a:t>
            </a:r>
          </a:p>
          <a:p>
            <a:pPr lvl="1"/>
            <a:r>
              <a:rPr lang="hr-HR" sz="2000" dirty="0" smtClean="0"/>
              <a:t>Uvijek biti maksimalno opušten i relaksiran (voziti s minimumom utroška energije) jer tako se najbolje ostvaruje veza s bitnim “programima” koji su u podsvijesti i mogu se spontano pozvati ako pojavi potreba za njima</a:t>
            </a:r>
          </a:p>
          <a:p>
            <a:pPr lvl="1"/>
            <a:endParaRPr lang="hr-HR" sz="2000" dirty="0"/>
          </a:p>
        </p:txBody>
      </p:sp>
      <p:sp>
        <p:nvSpPr>
          <p:cNvPr id="4" name="Rectangle 3"/>
          <p:cNvSpPr/>
          <p:nvPr/>
        </p:nvSpPr>
        <p:spPr>
          <a:xfrm>
            <a:off x="755576" y="6165304"/>
            <a:ext cx="76328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Istrenirani vozač vrlo rijetko dođe u situaciju straha i panike</a:t>
            </a:r>
            <a:endParaRPr lang="hr-H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Treniranje kritičnih situacija</a:t>
            </a:r>
            <a:endParaRPr lang="hr-HR" dirty="0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564254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9552" y="3717032"/>
            <a:ext cx="349628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23528" y="364502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r-HR" dirty="0" smtClean="0"/>
              <a:t>Neki polaznici treninga po prvi puta dobivaju pravi osjećaj što znači kočiti i izbjegavati iznenadnu prepreku </a:t>
            </a:r>
          </a:p>
          <a:p>
            <a:endParaRPr lang="hr-HR" dirty="0" smtClean="0"/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Ponavljanjem se stvara automatizam koji je neophodno potreban da bi se ta reakcija mogla ponoviti u realnoj situaciji u prometu</a:t>
            </a:r>
            <a:endParaRPr lang="hr-H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mtClean="0"/>
              <a:t>Odabir putanje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pPr eaLnBrk="1" hangingPunct="1"/>
            <a:r>
              <a:rPr lang="hr-HR" sz="2000" smtClean="0"/>
              <a:t>Ne sjeći lijevi zavoj!!!</a:t>
            </a:r>
          </a:p>
          <a:p>
            <a:pPr eaLnBrk="1" hangingPunct="1"/>
            <a:r>
              <a:rPr lang="hr-HR" sz="2000" smtClean="0"/>
              <a:t>Prije desnog zavoja ostati </a:t>
            </a:r>
            <a:br>
              <a:rPr lang="hr-HR" sz="2000" smtClean="0"/>
            </a:br>
            <a:r>
              <a:rPr lang="hr-HR" sz="2000" smtClean="0"/>
              <a:t>maksimalno na blizu sredine ceste</a:t>
            </a:r>
            <a:br>
              <a:rPr lang="hr-HR" sz="2000" smtClean="0"/>
            </a:br>
            <a:r>
              <a:rPr lang="hr-HR" sz="2000" smtClean="0"/>
              <a:t> i onda rušiti motocikl što </a:t>
            </a:r>
            <a:br>
              <a:rPr lang="hr-HR" sz="2000" smtClean="0"/>
            </a:br>
            <a:r>
              <a:rPr lang="hr-HR" sz="2000" smtClean="0"/>
              <a:t>kasnije u zavoj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3500438"/>
            <a:ext cx="4824413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125538"/>
            <a:ext cx="4238625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z="3200" smtClean="0"/>
              <a:t>Upravljanje pogledom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39750" y="1341438"/>
            <a:ext cx="8229600" cy="4525962"/>
          </a:xfrm>
        </p:spPr>
        <p:txBody>
          <a:bodyPr/>
          <a:lstStyle/>
          <a:p>
            <a:pPr eaLnBrk="1" hangingPunct="1"/>
            <a:r>
              <a:rPr lang="hr-HR" sz="2400" smtClean="0"/>
              <a:t>Idem tamo gdje gledam!</a:t>
            </a:r>
          </a:p>
          <a:p>
            <a:pPr eaLnBrk="1" hangingPunct="1"/>
            <a:r>
              <a:rPr lang="hr-HR" sz="2400" smtClean="0"/>
              <a:t>Gledati uvijek što dalje ispred sebe i uvijek tamo gdje se želi ići</a:t>
            </a:r>
          </a:p>
          <a:p>
            <a:pPr eaLnBrk="1" hangingPunct="1"/>
            <a:r>
              <a:rPr lang="hr-HR" sz="2400" smtClean="0"/>
              <a:t>Perifernim vidom gledati prepreke ispod sebe ali nikako spuštati glavu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141663"/>
            <a:ext cx="39528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141663"/>
            <a:ext cx="39624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200" smtClean="0"/>
              <a:t>Putanje u lijevom zavoju bi trebala biti otprilike tamo gdje se kreću desni kotači automobila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756443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340768"/>
            <a:ext cx="4270298" cy="294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149080"/>
            <a:ext cx="3576960" cy="256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Rezultati u 10 godina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4525963"/>
          </a:xfrm>
        </p:spPr>
        <p:txBody>
          <a:bodyPr>
            <a:normAutofit/>
          </a:bodyPr>
          <a:lstStyle/>
          <a:p>
            <a:r>
              <a:rPr lang="hr-HR" sz="2800" dirty="0" smtClean="0"/>
              <a:t>500-</a:t>
            </a:r>
            <a:r>
              <a:rPr lang="hr-HR" sz="2800" dirty="0" err="1" smtClean="0"/>
              <a:t>njak</a:t>
            </a:r>
            <a:r>
              <a:rPr lang="hr-HR" sz="2800" dirty="0" smtClean="0"/>
              <a:t> učesnika sudjelovalo na treninzima</a:t>
            </a:r>
            <a:endParaRPr lang="hr-HR" sz="2800" dirty="0" smtClean="0"/>
          </a:p>
          <a:p>
            <a:r>
              <a:rPr lang="hr-HR" sz="2800" dirty="0" smtClean="0"/>
              <a:t>Prijeđenih 5 milijuna kilometara</a:t>
            </a:r>
          </a:p>
          <a:p>
            <a:r>
              <a:rPr lang="hr-HR" sz="2800" dirty="0" smtClean="0"/>
              <a:t>10-tak incidenata u kojem su sudjelovali polaznici</a:t>
            </a:r>
          </a:p>
          <a:p>
            <a:r>
              <a:rPr lang="hr-HR" sz="2800" dirty="0" smtClean="0"/>
              <a:t>0dnos 50/</a:t>
            </a:r>
            <a:r>
              <a:rPr lang="hr-HR" sz="2800" dirty="0" err="1" smtClean="0"/>
              <a:t>50</a:t>
            </a:r>
            <a:r>
              <a:rPr lang="hr-HR" sz="2800" dirty="0" smtClean="0"/>
              <a:t> je potvrđen i na ovom uzorku</a:t>
            </a:r>
          </a:p>
          <a:p>
            <a:r>
              <a:rPr lang="hr-HR" sz="2800" dirty="0" smtClean="0"/>
              <a:t>Niti jedan incident s težim ili trajnim posljedicama </a:t>
            </a:r>
            <a:endParaRPr lang="hr-H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3501009"/>
            <a:ext cx="9144000" cy="452431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hr-HR" sz="2400" dirty="0" smtClean="0"/>
              <a:t>Nema motociklista koliko god iskusan, a da ne radi manje/veće greške</a:t>
            </a:r>
          </a:p>
          <a:p>
            <a:pPr>
              <a:buFont typeface="Wingdings" pitchFamily="2" charset="2"/>
              <a:buChar char="Ø"/>
            </a:pPr>
            <a:r>
              <a:rPr lang="hr-HR" sz="2400" dirty="0" smtClean="0"/>
              <a:t>Kroz treninge motociklista postaje svjestan svojih realnih mogućnosti</a:t>
            </a:r>
          </a:p>
          <a:p>
            <a:pPr>
              <a:buFont typeface="Wingdings" pitchFamily="2" charset="2"/>
              <a:buChar char="Ø"/>
            </a:pPr>
            <a:r>
              <a:rPr lang="hr-HR" sz="2400" dirty="0" smtClean="0"/>
              <a:t>U kontroliranim uvjetima moguće je simulirati kritične situacije</a:t>
            </a:r>
          </a:p>
          <a:p>
            <a:pPr>
              <a:buFont typeface="Wingdings" pitchFamily="2" charset="2"/>
              <a:buChar char="Ø"/>
            </a:pPr>
            <a:r>
              <a:rPr lang="hr-HR" sz="2400" dirty="0" smtClean="0"/>
              <a:t>Na žalost nedostatak poligona ili slobodnih površina gdje bi motociklisti u kontroliranim uvjetima mogli češće usavršavati tehnike vožnje</a:t>
            </a:r>
          </a:p>
          <a:p>
            <a:pPr>
              <a:buFont typeface="Wingdings" pitchFamily="2" charset="2"/>
              <a:buChar char="Ø"/>
            </a:pPr>
            <a:r>
              <a:rPr lang="hr-HR" sz="2400" dirty="0" smtClean="0"/>
              <a:t>Zadnje promjene zakone neće bitno utjecati na smanjenje nesreća</a:t>
            </a:r>
          </a:p>
          <a:p>
            <a:pPr>
              <a:buFont typeface="Wingdings" pitchFamily="2" charset="2"/>
              <a:buChar char="Ø"/>
            </a:pPr>
            <a:r>
              <a:rPr lang="hr-HR" sz="2400" dirty="0" smtClean="0"/>
              <a:t>Ulaganje u sigurnost motociklista u prometu je neophodno potrebna i brojke govore same za </a:t>
            </a:r>
            <a:r>
              <a:rPr lang="hr-HR" sz="2400" dirty="0" smtClean="0"/>
              <a:t>sebe da je to </a:t>
            </a:r>
            <a:r>
              <a:rPr lang="hr-HR" sz="2400" dirty="0" err="1" smtClean="0"/>
              <a:t>win</a:t>
            </a:r>
            <a:r>
              <a:rPr lang="hr-HR" sz="2400" dirty="0" smtClean="0"/>
              <a:t>-</a:t>
            </a:r>
            <a:r>
              <a:rPr lang="hr-HR" sz="2400" dirty="0" err="1" smtClean="0"/>
              <a:t>win</a:t>
            </a:r>
            <a:r>
              <a:rPr lang="hr-HR" sz="2400" dirty="0" smtClean="0"/>
              <a:t> situacija</a:t>
            </a:r>
            <a:endParaRPr lang="hr-HR" sz="2400" dirty="0" smtClean="0"/>
          </a:p>
          <a:p>
            <a:pPr algn="ctr"/>
            <a:endParaRPr lang="hr-HR" sz="2400" dirty="0" smtClean="0"/>
          </a:p>
          <a:p>
            <a:pPr algn="ctr"/>
            <a:endParaRPr lang="hr-HR" sz="2400" dirty="0" smtClean="0"/>
          </a:p>
          <a:p>
            <a:pPr algn="ctr"/>
            <a:endParaRPr lang="hr-H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4248150"/>
          </a:xfrm>
        </p:spPr>
        <p:txBody>
          <a:bodyPr/>
          <a:lstStyle/>
          <a:p>
            <a:pPr eaLnBrk="1" hangingPunct="1"/>
            <a:r>
              <a:rPr lang="hr-HR" dirty="0" smtClean="0"/>
              <a:t>Zahvaljujem na pažnji</a:t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endParaRPr lang="hr-H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</TotalTime>
  <Words>1070</Words>
  <Application>Microsoft Office PowerPoint</Application>
  <PresentationFormat>On-screen Show (4:3)</PresentationFormat>
  <Paragraphs>141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Acrobat Document</vt:lpstr>
      <vt:lpstr>Adobe Acrobat Document</vt:lpstr>
      <vt:lpstr>Edukacija motociklista</vt:lpstr>
      <vt:lpstr>Statistika pokazuje da su motociklisti i mopedisti najugroženija skupina u prometu!!!</vt:lpstr>
      <vt:lpstr>Materijalni gubitak u 5 godina (iako ljudski život nema cijenu!!!!)</vt:lpstr>
      <vt:lpstr>Rizici na početku sezone</vt:lpstr>
      <vt:lpstr>Priprema vozača za sezonu</vt:lpstr>
      <vt:lpstr>Što radimo na treningu? Provjera opreme</vt:lpstr>
      <vt:lpstr>Provjera tehnike</vt:lpstr>
      <vt:lpstr>Zašto je trening potreban?</vt:lpstr>
      <vt:lpstr>Osnove teorije tehnike vožnje - kočenje</vt:lpstr>
      <vt:lpstr>“Programi”</vt:lpstr>
      <vt:lpstr>Strah od naginjanja u zavoj</vt:lpstr>
      <vt:lpstr>Kritične situacije</vt:lpstr>
      <vt:lpstr>Treniranje kritičnih situacija</vt:lpstr>
      <vt:lpstr>Odabir putanje </vt:lpstr>
      <vt:lpstr>Upravljanje pogledom</vt:lpstr>
      <vt:lpstr>Putanje u lijevom zavoju bi trebala biti otprilike tamo gdje se kreću desni kotači automobila</vt:lpstr>
      <vt:lpstr>Rezultati u 10 godina</vt:lpstr>
      <vt:lpstr>Zahvaljujem na pažnji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Uvod u sezonu 2013</dc:title>
  <dc:creator>igor</dc:creator>
  <cp:lastModifiedBy>igor</cp:lastModifiedBy>
  <cp:revision>136</cp:revision>
  <dcterms:created xsi:type="dcterms:W3CDTF">2013-03-19T18:52:49Z</dcterms:created>
  <dcterms:modified xsi:type="dcterms:W3CDTF">2019-05-13T06:06:51Z</dcterms:modified>
</cp:coreProperties>
</file>