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8" r:id="rId3"/>
    <p:sldId id="257" r:id="rId4"/>
    <p:sldId id="29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DD8"/>
          </a:solidFill>
        </a:fill>
      </a:tcStyle>
    </a:wholeTbl>
    <a:band2H>
      <a:tcTxStyle/>
      <a:tcStyle>
        <a:tcBdr/>
        <a:fill>
          <a:solidFill>
            <a:srgbClr val="E7E8EC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FE2CA"/>
          </a:solidFill>
        </a:fill>
      </a:tcStyle>
    </a:wholeTbl>
    <a:band2H>
      <a:tcTxStyle/>
      <a:tcStyle>
        <a:tcBdr/>
        <a:fill>
          <a:solidFill>
            <a:srgbClr val="F0F1E6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CBCB"/>
          </a:solidFill>
        </a:fill>
      </a:tcStyle>
    </a:wholeTbl>
    <a:band2H>
      <a:tcTxStyle/>
      <a:tcStyle>
        <a:tcBdr/>
        <a:fill>
          <a:solidFill>
            <a:srgbClr val="F8E7E7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08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18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title>
      <c:tx>
        <c:rich>
          <a:bodyPr rot="0"/>
          <a:lstStyle/>
          <a:p>
            <a:pPr>
              <a:defRPr sz="1000" b="0" i="0" u="none" strike="noStrike">
                <a:solidFill>
                  <a:srgbClr val="000000"/>
                </a:solidFill>
                <a:latin typeface="Century Gothic"/>
              </a:defRPr>
            </a:pPr>
            <a:r>
              <a:rPr lang="hr-HR" sz="1000" b="0" i="0" u="none" strike="noStrike">
                <a:solidFill>
                  <a:srgbClr val="000000"/>
                </a:solidFill>
                <a:latin typeface="Century Gothic"/>
              </a:rPr>
              <a:t>Stupac1</a:t>
            </a:r>
          </a:p>
        </c:rich>
      </c:tx>
      <c:layout>
        <c:manualLayout>
          <c:xMode val="edge"/>
          <c:yMode val="edge"/>
          <c:x val="0.46112500000000001"/>
          <c:y val="0"/>
          <c:w val="7.7750899999999998E-2"/>
          <c:h val="5.9960899999999998E-2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496587"/>
          <c:y val="5.9960899999999998E-2"/>
          <c:w val="0.49841299999999999"/>
          <c:h val="0.90690099999999996"/>
        </c:manualLayout>
      </c:layout>
      <c:barChart>
        <c:barDir val="bar"/>
        <c:grouping val="clustered"/>
        <c:varyColors val="0"/>
        <c:ser>
          <c:idx val="0"/>
          <c:order val="0"/>
          <c:tx>
            <c:v>Stupac1</c:v>
          </c:tx>
          <c:spPr>
            <a:solidFill>
              <a:srgbClr val="ADCDED"/>
            </a:solidFill>
            <a:ln w="12700" cap="flat">
              <a:noFill/>
              <a:miter lim="400000"/>
            </a:ln>
            <a:effectLst/>
          </c:spPr>
          <c:invertIfNegative val="0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24C7-4FF2-8535-49C1871CBAB2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24C7-4FF2-8535-49C1871CBAB2}"/>
              </c:ext>
            </c:extLst>
          </c:dPt>
          <c:dPt>
            <c:idx val="2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24C7-4FF2-8535-49C1871CBAB2}"/>
              </c:ext>
            </c:extLst>
          </c:dPt>
          <c:dPt>
            <c:idx val="3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7-24C7-4FF2-8535-49C1871CBAB2}"/>
              </c:ext>
            </c:extLst>
          </c:dPt>
          <c:dPt>
            <c:idx val="4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9-24C7-4FF2-8535-49C1871CBAB2}"/>
              </c:ext>
            </c:extLst>
          </c:dPt>
          <c:dPt>
            <c:idx val="5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B-24C7-4FF2-8535-49C1871CBAB2}"/>
              </c:ext>
            </c:extLst>
          </c:dPt>
          <c:dPt>
            <c:idx val="6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D-24C7-4FF2-8535-49C1871CBAB2}"/>
              </c:ext>
            </c:extLst>
          </c:dPt>
          <c:dPt>
            <c:idx val="7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F-24C7-4FF2-8535-49C1871CBAB2}"/>
              </c:ext>
            </c:extLst>
          </c:dPt>
          <c:dPt>
            <c:idx val="8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1-24C7-4FF2-8535-49C1871CBAB2}"/>
              </c:ext>
            </c:extLst>
          </c:dPt>
          <c:dPt>
            <c:idx val="9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3-24C7-4FF2-8535-49C1871CBAB2}"/>
              </c:ext>
            </c:extLst>
          </c:dPt>
          <c:dPt>
            <c:idx val="10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5-24C7-4FF2-8535-49C1871CBAB2}"/>
              </c:ext>
            </c:extLst>
          </c:dPt>
          <c:dPt>
            <c:idx val="11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7-24C7-4FF2-8535-49C1871CBAB2}"/>
              </c:ext>
            </c:extLst>
          </c:dPt>
          <c:dPt>
            <c:idx val="12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9-24C7-4FF2-8535-49C1871CBAB2}"/>
              </c:ext>
            </c:extLst>
          </c:dPt>
          <c:dPt>
            <c:idx val="13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B-24C7-4FF2-8535-49C1871CBAB2}"/>
              </c:ext>
            </c:extLst>
          </c:dPt>
          <c:dPt>
            <c:idx val="14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D-24C7-4FF2-8535-49C1871CBAB2}"/>
              </c:ext>
            </c:extLst>
          </c:dPt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4C7-4FF2-8535-49C1871CBAB2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4C7-4FF2-8535-49C1871CBAB2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24C7-4FF2-8535-49C1871CBAB2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24C7-4FF2-8535-49C1871CBAB2}"/>
                </c:ext>
              </c:extLst>
            </c:dLbl>
            <c:dLbl>
              <c:idx val="4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24C7-4FF2-8535-49C1871CBAB2}"/>
                </c:ext>
              </c:extLst>
            </c:dLbl>
            <c:dLbl>
              <c:idx val="5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24C7-4FF2-8535-49C1871CBAB2}"/>
                </c:ext>
              </c:extLst>
            </c:dLbl>
            <c:dLbl>
              <c:idx val="6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24C7-4FF2-8535-49C1871CBAB2}"/>
                </c:ext>
              </c:extLst>
            </c:dLbl>
            <c:dLbl>
              <c:idx val="7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24C7-4FF2-8535-49C1871CBAB2}"/>
                </c:ext>
              </c:extLst>
            </c:dLbl>
            <c:dLbl>
              <c:idx val="8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24C7-4FF2-8535-49C1871CBAB2}"/>
                </c:ext>
              </c:extLst>
            </c:dLbl>
            <c:dLbl>
              <c:idx val="9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24C7-4FF2-8535-49C1871CBAB2}"/>
                </c:ext>
              </c:extLst>
            </c:dLbl>
            <c:dLbl>
              <c:idx val="10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24C7-4FF2-8535-49C1871CBAB2}"/>
                </c:ext>
              </c:extLst>
            </c:dLbl>
            <c:dLbl>
              <c:idx val="11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24C7-4FF2-8535-49C1871CBAB2}"/>
                </c:ext>
              </c:extLst>
            </c:dLbl>
            <c:dLbl>
              <c:idx val="12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24C7-4FF2-8535-49C1871CBAB2}"/>
                </c:ext>
              </c:extLst>
            </c:dLbl>
            <c:dLbl>
              <c:idx val="13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B-24C7-4FF2-8535-49C1871CBAB2}"/>
                </c:ext>
              </c:extLst>
            </c:dLbl>
            <c:dLbl>
              <c:idx val="14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D-24C7-4FF2-8535-49C1871CBAB2}"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404040"/>
                    </a:solidFill>
                    <a:latin typeface="Century Gothic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5"/>
              <c:pt idx="0">
                <c:v>Precjenjuju svoje vozačke sposobnosti</c:v>
              </c:pt>
              <c:pt idx="1">
                <c:v>Podcjenjuju uvjete na cesti (voze neprilagođenom vožnjom)</c:v>
              </c:pt>
              <c:pt idx="2">
                <c:v>Voze prebrzo</c:v>
              </c:pt>
              <c:pt idx="3">
                <c:v>Koriste mobitel za vrijeme vožnje</c:v>
              </c:pt>
              <c:pt idx="4">
                <c:v>Žele se dokazati društvu koje voze u automobilu</c:v>
              </c:pt>
              <c:pt idx="5">
                <c:v>Voze pod utjecajem alkohola ili drugih opijata</c:v>
              </c:pt>
              <c:pt idx="6">
                <c:v>Voze agresivno</c:v>
              </c:pt>
              <c:pt idx="7">
                <c:v>Dokazuju se tijekom vožnje </c:v>
              </c:pt>
              <c:pt idx="8">
                <c:v>Slušaju glasnu glazbu za vrijeme vožnje / ne čuju</c:v>
              </c:pt>
              <c:pt idx="9">
                <c:v>Ne ostavljaju dovoljan razmak između automobila</c:v>
              </c:pt>
              <c:pt idx="10">
                <c:v>Voze rizično</c:v>
              </c:pt>
              <c:pt idx="11">
                <c:v>Ne poštuju prometne propise</c:v>
              </c:pt>
              <c:pt idx="12">
                <c:v>Ne vežu pojas</c:v>
              </c:pt>
              <c:pt idx="13">
                <c:v>Voze stari ili neispravan automobil</c:v>
              </c:pt>
              <c:pt idx="14">
                <c:v>Noćna vožnja</c:v>
              </c:pt>
            </c:strLit>
          </c:cat>
          <c:val>
            <c:numLit>
              <c:formatCode>General</c:formatCode>
              <c:ptCount val="15"/>
              <c:pt idx="0">
                <c:v>77.102804000000006</c:v>
              </c:pt>
              <c:pt idx="1">
                <c:v>61.682243</c:v>
              </c:pt>
              <c:pt idx="2">
                <c:v>53.738318</c:v>
              </c:pt>
              <c:pt idx="3">
                <c:v>52.803738000000003</c:v>
              </c:pt>
              <c:pt idx="4">
                <c:v>26.635514000000001</c:v>
              </c:pt>
              <c:pt idx="5">
                <c:v>25.700935000000001</c:v>
              </c:pt>
              <c:pt idx="6">
                <c:v>24.299064999999999</c:v>
              </c:pt>
              <c:pt idx="7">
                <c:v>18.224298999999998</c:v>
              </c:pt>
              <c:pt idx="8">
                <c:v>11.682243</c:v>
              </c:pt>
              <c:pt idx="9">
                <c:v>11.214953</c:v>
              </c:pt>
              <c:pt idx="10">
                <c:v>8.8785050000000005</c:v>
              </c:pt>
              <c:pt idx="11">
                <c:v>5.6074770000000003</c:v>
              </c:pt>
              <c:pt idx="12">
                <c:v>1.401869</c:v>
              </c:pt>
              <c:pt idx="13">
                <c:v>0.93457900000000005</c:v>
              </c:pt>
              <c:pt idx="14">
                <c:v>0.46728999999999998</c:v>
              </c:pt>
            </c:numLit>
          </c:val>
          <c:extLst>
            <c:ext xmlns:c16="http://schemas.microsoft.com/office/drawing/2014/chart" uri="{C3380CC4-5D6E-409C-BE32-E72D297353CC}">
              <c16:uniqueId val="{0000001E-24C7-4FF2-8535-49C1871CB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595959"/>
                </a:solidFill>
                <a:latin typeface="Century Gothic"/>
              </a:defRPr>
            </a:pPr>
            <a:endParaRPr lang="sr-Latn-R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1000" b="0" i="0" u="none" strike="noStrike">
                <a:solidFill>
                  <a:srgbClr val="000000"/>
                </a:solidFill>
                <a:latin typeface="Century Gothic"/>
              </a:defRPr>
            </a:pPr>
            <a:endParaRPr lang="sr-Latn-RS"/>
          </a:p>
        </c:txPr>
        <c:crossAx val="2094734552"/>
        <c:crosses val="autoZero"/>
        <c:crossBetween val="between"/>
        <c:majorUnit val="20"/>
        <c:minorUnit val="1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title>
      <c:tx>
        <c:rich>
          <a:bodyPr rot="0"/>
          <a:lstStyle/>
          <a:p>
            <a:pPr>
              <a:defRPr sz="1000" b="0" i="0" u="none" strike="noStrike">
                <a:solidFill>
                  <a:srgbClr val="000000"/>
                </a:solidFill>
                <a:latin typeface="Century Gothic"/>
              </a:defRPr>
            </a:pPr>
            <a:r>
              <a:rPr lang="hr-HR" sz="1000" b="0" i="0" u="none" strike="noStrike">
                <a:solidFill>
                  <a:srgbClr val="000000"/>
                </a:solidFill>
                <a:latin typeface="Century Gothic"/>
              </a:rPr>
              <a:t>Stupac1</a:t>
            </a:r>
          </a:p>
        </c:rich>
      </c:tx>
      <c:layout>
        <c:manualLayout>
          <c:xMode val="edge"/>
          <c:yMode val="edge"/>
          <c:x val="0.46112500000000001"/>
          <c:y val="0"/>
          <c:w val="7.7750899999999998E-2"/>
          <c:h val="5.9960899999999998E-2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496587"/>
          <c:y val="5.9960899999999998E-2"/>
          <c:w val="0.49841299999999999"/>
          <c:h val="0.90690099999999996"/>
        </c:manualLayout>
      </c:layout>
      <c:barChart>
        <c:barDir val="bar"/>
        <c:grouping val="clustered"/>
        <c:varyColors val="0"/>
        <c:ser>
          <c:idx val="0"/>
          <c:order val="0"/>
          <c:tx>
            <c:v>Stupac1</c:v>
          </c:tx>
          <c:spPr>
            <a:solidFill>
              <a:srgbClr val="D9D9D9"/>
            </a:solidFill>
            <a:ln w="12700" cap="flat">
              <a:noFill/>
              <a:miter lim="400000"/>
            </a:ln>
            <a:effectLst/>
          </c:spPr>
          <c:invertIfNegative val="0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6A27-4295-92BC-807CBA222283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6A27-4295-92BC-807CBA222283}"/>
              </c:ext>
            </c:extLst>
          </c:dPt>
          <c:dPt>
            <c:idx val="2"/>
            <c:invertIfNegative val="1"/>
            <c:bubble3D val="0"/>
            <c:spPr>
              <a:solidFill>
                <a:srgbClr val="ADCDED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6A27-4295-92BC-807CBA222283}"/>
              </c:ext>
            </c:extLst>
          </c:dPt>
          <c:dPt>
            <c:idx val="3"/>
            <c:invertIfNegative val="1"/>
            <c:bubble3D val="0"/>
            <c:spPr>
              <a:solidFill>
                <a:srgbClr val="ADCDED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7-6A27-4295-92BC-807CBA222283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6A27-4295-92BC-807CBA222283}"/>
              </c:ext>
            </c:extLst>
          </c:dPt>
          <c:dPt>
            <c:idx val="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B-6A27-4295-92BC-807CBA222283}"/>
              </c:ext>
            </c:extLst>
          </c:dPt>
          <c:dPt>
            <c:idx val="6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6A27-4295-92BC-807CBA222283}"/>
              </c:ext>
            </c:extLst>
          </c:dPt>
          <c:dPt>
            <c:idx val="7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F-6A27-4295-92BC-807CBA222283}"/>
              </c:ext>
            </c:extLst>
          </c:dPt>
          <c:dPt>
            <c:idx val="8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6A27-4295-92BC-807CBA222283}"/>
              </c:ext>
            </c:extLst>
          </c:dPt>
          <c:dPt>
            <c:idx val="9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3-6A27-4295-92BC-807CBA222283}"/>
              </c:ext>
            </c:extLst>
          </c:dPt>
          <c:dPt>
            <c:idx val="1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5-6A27-4295-92BC-807CBA222283}"/>
              </c:ext>
            </c:extLst>
          </c:dPt>
          <c:dPt>
            <c:idx val="1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7-6A27-4295-92BC-807CBA222283}"/>
              </c:ext>
            </c:extLst>
          </c:dPt>
          <c:dPt>
            <c:idx val="1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9-6A27-4295-92BC-807CBA222283}"/>
              </c:ext>
            </c:extLst>
          </c:dPt>
          <c:dPt>
            <c:idx val="1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B-6A27-4295-92BC-807CBA222283}"/>
              </c:ext>
            </c:extLst>
          </c:dPt>
          <c:dPt>
            <c:idx val="1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D-6A27-4295-92BC-807CBA222283}"/>
              </c:ext>
            </c:extLst>
          </c:dPt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A27-4295-92BC-807CBA222283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A27-4295-92BC-807CBA222283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6A27-4295-92BC-807CBA222283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6A27-4295-92BC-807CBA222283}"/>
                </c:ext>
              </c:extLst>
            </c:dLbl>
            <c:dLbl>
              <c:idx val="4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6A27-4295-92BC-807CBA222283}"/>
                </c:ext>
              </c:extLst>
            </c:dLbl>
            <c:dLbl>
              <c:idx val="5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6A27-4295-92BC-807CBA222283}"/>
                </c:ext>
              </c:extLst>
            </c:dLbl>
            <c:dLbl>
              <c:idx val="6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6A27-4295-92BC-807CBA222283}"/>
                </c:ext>
              </c:extLst>
            </c:dLbl>
            <c:dLbl>
              <c:idx val="7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6A27-4295-92BC-807CBA222283}"/>
                </c:ext>
              </c:extLst>
            </c:dLbl>
            <c:dLbl>
              <c:idx val="8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6A27-4295-92BC-807CBA222283}"/>
                </c:ext>
              </c:extLst>
            </c:dLbl>
            <c:dLbl>
              <c:idx val="9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6A27-4295-92BC-807CBA222283}"/>
                </c:ext>
              </c:extLst>
            </c:dLbl>
            <c:dLbl>
              <c:idx val="10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6A27-4295-92BC-807CBA222283}"/>
                </c:ext>
              </c:extLst>
            </c:dLbl>
            <c:dLbl>
              <c:idx val="11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6A27-4295-92BC-807CBA222283}"/>
                </c:ext>
              </c:extLst>
            </c:dLbl>
            <c:dLbl>
              <c:idx val="12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6A27-4295-92BC-807CBA222283}"/>
                </c:ext>
              </c:extLst>
            </c:dLbl>
            <c:dLbl>
              <c:idx val="13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B-6A27-4295-92BC-807CBA222283}"/>
                </c:ext>
              </c:extLst>
            </c:dLbl>
            <c:dLbl>
              <c:idx val="14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D-6A27-4295-92BC-807CBA222283}"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404040"/>
                    </a:solidFill>
                    <a:latin typeface="Century Gothic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5"/>
              <c:pt idx="0">
                <c:v>Precjenjuju svoje vozačke sposobnosti</c:v>
              </c:pt>
              <c:pt idx="1">
                <c:v>Podcjenjuju uvjete na cesti (voze neprilagođenom vožnjom)</c:v>
              </c:pt>
              <c:pt idx="2">
                <c:v>Voze prebrzo</c:v>
              </c:pt>
              <c:pt idx="3">
                <c:v>Koriste mobitel za vrijeme vožnje</c:v>
              </c:pt>
              <c:pt idx="4">
                <c:v>Žele se dokazati društvu koje voze u automobilu</c:v>
              </c:pt>
              <c:pt idx="5">
                <c:v>Voze pod utjecajem alkohola ili drugih opijata</c:v>
              </c:pt>
              <c:pt idx="6">
                <c:v>Voze agresivno</c:v>
              </c:pt>
              <c:pt idx="7">
                <c:v>Dokazuju se tijekom vožnje </c:v>
              </c:pt>
              <c:pt idx="8">
                <c:v>Slušaju glasnu glazbu za vrijeme vožnje / ne čuju</c:v>
              </c:pt>
              <c:pt idx="9">
                <c:v>Ne ostavljaju dovoljan razmak između automobila</c:v>
              </c:pt>
              <c:pt idx="10">
                <c:v>Voze rizično</c:v>
              </c:pt>
              <c:pt idx="11">
                <c:v>Ne poštuju prometne propise</c:v>
              </c:pt>
              <c:pt idx="12">
                <c:v>Ne vežu pojas</c:v>
              </c:pt>
              <c:pt idx="13">
                <c:v>Voze stari ili neispravan automobil</c:v>
              </c:pt>
              <c:pt idx="14">
                <c:v>Noćna vožnja</c:v>
              </c:pt>
            </c:strLit>
          </c:cat>
          <c:val>
            <c:numLit>
              <c:formatCode>General</c:formatCode>
              <c:ptCount val="15"/>
              <c:pt idx="0">
                <c:v>77.102804000000006</c:v>
              </c:pt>
              <c:pt idx="1">
                <c:v>61.682243</c:v>
              </c:pt>
              <c:pt idx="2">
                <c:v>53.738318</c:v>
              </c:pt>
              <c:pt idx="3">
                <c:v>52.803738000000003</c:v>
              </c:pt>
              <c:pt idx="4">
                <c:v>26.635514000000001</c:v>
              </c:pt>
              <c:pt idx="5">
                <c:v>25.700935000000001</c:v>
              </c:pt>
              <c:pt idx="6">
                <c:v>24.299064999999999</c:v>
              </c:pt>
              <c:pt idx="7">
                <c:v>18.224298999999998</c:v>
              </c:pt>
              <c:pt idx="8">
                <c:v>11.682243</c:v>
              </c:pt>
              <c:pt idx="9">
                <c:v>11.214953</c:v>
              </c:pt>
              <c:pt idx="10">
                <c:v>8.8785050000000005</c:v>
              </c:pt>
              <c:pt idx="11">
                <c:v>5.6074770000000003</c:v>
              </c:pt>
              <c:pt idx="12">
                <c:v>1.401869</c:v>
              </c:pt>
              <c:pt idx="13">
                <c:v>0.93457900000000005</c:v>
              </c:pt>
              <c:pt idx="14">
                <c:v>0.46728999999999998</c:v>
              </c:pt>
            </c:numLit>
          </c:val>
          <c:extLst>
            <c:ext xmlns:c16="http://schemas.microsoft.com/office/drawing/2014/chart" uri="{C3380CC4-5D6E-409C-BE32-E72D297353CC}">
              <c16:uniqueId val="{0000001E-6A27-4295-92BC-807CBA2222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595959"/>
                </a:solidFill>
                <a:latin typeface="Century Gothic"/>
              </a:defRPr>
            </a:pPr>
            <a:endParaRPr lang="sr-Latn-R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1000" b="0" i="0" u="none" strike="noStrike">
                <a:solidFill>
                  <a:srgbClr val="000000"/>
                </a:solidFill>
                <a:latin typeface="Century Gothic"/>
              </a:defRPr>
            </a:pPr>
            <a:endParaRPr lang="sr-Latn-RS"/>
          </a:p>
        </c:txPr>
        <c:crossAx val="2094734552"/>
        <c:crosses val="autoZero"/>
        <c:crossBetween val="between"/>
        <c:majorUnit val="20"/>
        <c:minorUnit val="1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title>
      <c:tx>
        <c:rich>
          <a:bodyPr rot="0"/>
          <a:lstStyle/>
          <a:p>
            <a:pPr>
              <a:defRPr sz="1000" b="0" i="0" u="none" strike="noStrike">
                <a:solidFill>
                  <a:srgbClr val="000000"/>
                </a:solidFill>
                <a:latin typeface="Century Gothic"/>
              </a:defRPr>
            </a:pPr>
            <a:r>
              <a:rPr lang="hr-HR" sz="1000" b="0" i="0" u="none" strike="noStrike">
                <a:solidFill>
                  <a:srgbClr val="000000"/>
                </a:solidFill>
                <a:latin typeface="Century Gothic"/>
              </a:rPr>
              <a:t>Stupac1</a:t>
            </a:r>
          </a:p>
        </c:rich>
      </c:tx>
      <c:layout>
        <c:manualLayout>
          <c:xMode val="edge"/>
          <c:yMode val="edge"/>
          <c:x val="0.46112500000000001"/>
          <c:y val="0"/>
          <c:w val="7.7750899999999998E-2"/>
          <c:h val="5.9960899999999998E-2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496587"/>
          <c:y val="5.9960899999999998E-2"/>
          <c:w val="0.49841299999999999"/>
          <c:h val="0.90690099999999996"/>
        </c:manualLayout>
      </c:layout>
      <c:barChart>
        <c:barDir val="bar"/>
        <c:grouping val="clustered"/>
        <c:varyColors val="0"/>
        <c:ser>
          <c:idx val="0"/>
          <c:order val="0"/>
          <c:tx>
            <c:v>Stupac1</c:v>
          </c:tx>
          <c:spPr>
            <a:solidFill>
              <a:srgbClr val="D9D9D9"/>
            </a:solidFill>
            <a:ln w="12700" cap="flat">
              <a:noFill/>
              <a:miter lim="400000"/>
            </a:ln>
            <a:effectLst/>
          </c:spPr>
          <c:invertIfNegative val="0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2F93-4F9D-8613-BF9C7AB4E15B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2F93-4F9D-8613-BF9C7AB4E15B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2F93-4F9D-8613-BF9C7AB4E15B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2F93-4F9D-8613-BF9C7AB4E15B}"/>
              </c:ext>
            </c:extLst>
          </c:dPt>
          <c:dPt>
            <c:idx val="4"/>
            <c:invertIfNegative val="1"/>
            <c:bubble3D val="0"/>
            <c:spPr>
              <a:solidFill>
                <a:srgbClr val="ADCDED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9-2F93-4F9D-8613-BF9C7AB4E15B}"/>
              </c:ext>
            </c:extLst>
          </c:dPt>
          <c:dPt>
            <c:idx val="5"/>
            <c:invertIfNegative val="1"/>
            <c:bubble3D val="0"/>
            <c:spPr>
              <a:solidFill>
                <a:srgbClr val="ADCDED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B-2F93-4F9D-8613-BF9C7AB4E15B}"/>
              </c:ext>
            </c:extLst>
          </c:dPt>
          <c:dPt>
            <c:idx val="6"/>
            <c:invertIfNegative val="1"/>
            <c:bubble3D val="0"/>
            <c:spPr>
              <a:solidFill>
                <a:srgbClr val="ADCDED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D-2F93-4F9D-8613-BF9C7AB4E15B}"/>
              </c:ext>
            </c:extLst>
          </c:dPt>
          <c:dPt>
            <c:idx val="7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F-2F93-4F9D-8613-BF9C7AB4E15B}"/>
              </c:ext>
            </c:extLst>
          </c:dPt>
          <c:dPt>
            <c:idx val="8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2F93-4F9D-8613-BF9C7AB4E15B}"/>
              </c:ext>
            </c:extLst>
          </c:dPt>
          <c:dPt>
            <c:idx val="9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3-2F93-4F9D-8613-BF9C7AB4E15B}"/>
              </c:ext>
            </c:extLst>
          </c:dPt>
          <c:dPt>
            <c:idx val="1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5-2F93-4F9D-8613-BF9C7AB4E15B}"/>
              </c:ext>
            </c:extLst>
          </c:dPt>
          <c:dPt>
            <c:idx val="1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7-2F93-4F9D-8613-BF9C7AB4E15B}"/>
              </c:ext>
            </c:extLst>
          </c:dPt>
          <c:dPt>
            <c:idx val="1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9-2F93-4F9D-8613-BF9C7AB4E15B}"/>
              </c:ext>
            </c:extLst>
          </c:dPt>
          <c:dPt>
            <c:idx val="1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B-2F93-4F9D-8613-BF9C7AB4E15B}"/>
              </c:ext>
            </c:extLst>
          </c:dPt>
          <c:dPt>
            <c:idx val="1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D-2F93-4F9D-8613-BF9C7AB4E15B}"/>
              </c:ext>
            </c:extLst>
          </c:dPt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F93-4F9D-8613-BF9C7AB4E15B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F93-4F9D-8613-BF9C7AB4E15B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2F93-4F9D-8613-BF9C7AB4E15B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2F93-4F9D-8613-BF9C7AB4E15B}"/>
                </c:ext>
              </c:extLst>
            </c:dLbl>
            <c:dLbl>
              <c:idx val="4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2F93-4F9D-8613-BF9C7AB4E15B}"/>
                </c:ext>
              </c:extLst>
            </c:dLbl>
            <c:dLbl>
              <c:idx val="5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2F93-4F9D-8613-BF9C7AB4E15B}"/>
                </c:ext>
              </c:extLst>
            </c:dLbl>
            <c:dLbl>
              <c:idx val="6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2F93-4F9D-8613-BF9C7AB4E15B}"/>
                </c:ext>
              </c:extLst>
            </c:dLbl>
            <c:dLbl>
              <c:idx val="7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2F93-4F9D-8613-BF9C7AB4E15B}"/>
                </c:ext>
              </c:extLst>
            </c:dLbl>
            <c:dLbl>
              <c:idx val="8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2F93-4F9D-8613-BF9C7AB4E15B}"/>
                </c:ext>
              </c:extLst>
            </c:dLbl>
            <c:dLbl>
              <c:idx val="9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2F93-4F9D-8613-BF9C7AB4E15B}"/>
                </c:ext>
              </c:extLst>
            </c:dLbl>
            <c:dLbl>
              <c:idx val="10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2F93-4F9D-8613-BF9C7AB4E15B}"/>
                </c:ext>
              </c:extLst>
            </c:dLbl>
            <c:dLbl>
              <c:idx val="11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2F93-4F9D-8613-BF9C7AB4E15B}"/>
                </c:ext>
              </c:extLst>
            </c:dLbl>
            <c:dLbl>
              <c:idx val="12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2F93-4F9D-8613-BF9C7AB4E15B}"/>
                </c:ext>
              </c:extLst>
            </c:dLbl>
            <c:dLbl>
              <c:idx val="13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B-2F93-4F9D-8613-BF9C7AB4E15B}"/>
                </c:ext>
              </c:extLst>
            </c:dLbl>
            <c:dLbl>
              <c:idx val="14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D-2F93-4F9D-8613-BF9C7AB4E15B}"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404040"/>
                    </a:solidFill>
                    <a:latin typeface="Century Gothic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5"/>
              <c:pt idx="0">
                <c:v>Precjenjuju svoje vozačke sposobnosti</c:v>
              </c:pt>
              <c:pt idx="1">
                <c:v>Podcjenjuju uvjete na cesti (voze neprilagođenom vožnjom)</c:v>
              </c:pt>
              <c:pt idx="2">
                <c:v>Voze prebrzo</c:v>
              </c:pt>
              <c:pt idx="3">
                <c:v>Koriste mobitel za vrijeme vožnje</c:v>
              </c:pt>
              <c:pt idx="4">
                <c:v>Žele se dokazati društvu koje voze u automobilu</c:v>
              </c:pt>
              <c:pt idx="5">
                <c:v>Voze pod utjecajem alkohola ili drugih opijata</c:v>
              </c:pt>
              <c:pt idx="6">
                <c:v>Voze agresivno</c:v>
              </c:pt>
              <c:pt idx="7">
                <c:v>Dokazuju se tijekom vožnje </c:v>
              </c:pt>
              <c:pt idx="8">
                <c:v>Slušaju glasnu glazbu za vrijeme vožnje / ne čuju</c:v>
              </c:pt>
              <c:pt idx="9">
                <c:v>Ne ostavljaju dovoljan razmak između automobila</c:v>
              </c:pt>
              <c:pt idx="10">
                <c:v>Voze rizično</c:v>
              </c:pt>
              <c:pt idx="11">
                <c:v>Ne poštuju prometne propise</c:v>
              </c:pt>
              <c:pt idx="12">
                <c:v>Ne vežu pojas</c:v>
              </c:pt>
              <c:pt idx="13">
                <c:v>Voze stari ili neispravan automobil</c:v>
              </c:pt>
              <c:pt idx="14">
                <c:v>Noćna vožnja</c:v>
              </c:pt>
            </c:strLit>
          </c:cat>
          <c:val>
            <c:numLit>
              <c:formatCode>General</c:formatCode>
              <c:ptCount val="15"/>
              <c:pt idx="0">
                <c:v>77.102804000000006</c:v>
              </c:pt>
              <c:pt idx="1">
                <c:v>61.682243</c:v>
              </c:pt>
              <c:pt idx="2">
                <c:v>53.738318</c:v>
              </c:pt>
              <c:pt idx="3">
                <c:v>52.803738000000003</c:v>
              </c:pt>
              <c:pt idx="4">
                <c:v>26.635514000000001</c:v>
              </c:pt>
              <c:pt idx="5">
                <c:v>25.700935000000001</c:v>
              </c:pt>
              <c:pt idx="6">
                <c:v>24.299064999999999</c:v>
              </c:pt>
              <c:pt idx="7">
                <c:v>18.224298999999998</c:v>
              </c:pt>
              <c:pt idx="8">
                <c:v>11.682243</c:v>
              </c:pt>
              <c:pt idx="9">
                <c:v>11.214953</c:v>
              </c:pt>
              <c:pt idx="10">
                <c:v>8.8785050000000005</c:v>
              </c:pt>
              <c:pt idx="11">
                <c:v>5.6074770000000003</c:v>
              </c:pt>
              <c:pt idx="12">
                <c:v>1.401869</c:v>
              </c:pt>
              <c:pt idx="13">
                <c:v>0.93457900000000005</c:v>
              </c:pt>
              <c:pt idx="14">
                <c:v>0.46728999999999998</c:v>
              </c:pt>
            </c:numLit>
          </c:val>
          <c:extLst>
            <c:ext xmlns:c16="http://schemas.microsoft.com/office/drawing/2014/chart" uri="{C3380CC4-5D6E-409C-BE32-E72D297353CC}">
              <c16:uniqueId val="{0000001E-2F93-4F9D-8613-BF9C7AB4E1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595959"/>
                </a:solidFill>
                <a:latin typeface="Century Gothic"/>
              </a:defRPr>
            </a:pPr>
            <a:endParaRPr lang="sr-Latn-R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1000" b="0" i="0" u="none" strike="noStrike">
                <a:solidFill>
                  <a:srgbClr val="000000"/>
                </a:solidFill>
                <a:latin typeface="Century Gothic"/>
              </a:defRPr>
            </a:pPr>
            <a:endParaRPr lang="sr-Latn-RS"/>
          </a:p>
        </c:txPr>
        <c:crossAx val="2094734552"/>
        <c:crosses val="autoZero"/>
        <c:crossBetween val="between"/>
        <c:majorUnit val="20"/>
        <c:minorUnit val="1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title>
      <c:tx>
        <c:rich>
          <a:bodyPr rot="0"/>
          <a:lstStyle/>
          <a:p>
            <a:pPr>
              <a:defRPr sz="1000" b="0" i="0" u="none" strike="noStrike">
                <a:solidFill>
                  <a:srgbClr val="000000"/>
                </a:solidFill>
                <a:latin typeface="Century Gothic"/>
              </a:defRPr>
            </a:pPr>
            <a:r>
              <a:rPr lang="hr-HR" sz="1000" b="0" i="0" u="none" strike="noStrike">
                <a:solidFill>
                  <a:srgbClr val="000000"/>
                </a:solidFill>
                <a:latin typeface="Century Gothic"/>
              </a:rPr>
              <a:t>Stupac1</a:t>
            </a:r>
          </a:p>
        </c:rich>
      </c:tx>
      <c:layout>
        <c:manualLayout>
          <c:xMode val="edge"/>
          <c:yMode val="edge"/>
          <c:x val="0.45786700000000002"/>
          <c:y val="0"/>
          <c:w val="8.4266900000000006E-2"/>
          <c:h val="5.9960899999999998E-2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45615099999999997"/>
          <c:y val="5.9960899999999998E-2"/>
          <c:w val="0.53884900000000002"/>
          <c:h val="0.90690099999999996"/>
        </c:manualLayout>
      </c:layout>
      <c:barChart>
        <c:barDir val="bar"/>
        <c:grouping val="clustered"/>
        <c:varyColors val="0"/>
        <c:ser>
          <c:idx val="0"/>
          <c:order val="0"/>
          <c:tx>
            <c:v>Stupac1</c:v>
          </c:tx>
          <c:spPr>
            <a:solidFill>
              <a:srgbClr val="ADCDED"/>
            </a:solidFill>
            <a:ln w="12700" cap="flat">
              <a:noFill/>
              <a:miter lim="400000"/>
            </a:ln>
            <a:effectLst/>
          </c:spPr>
          <c:invertIfNegative val="0"/>
          <c:dPt>
            <c:idx val="0"/>
            <c:invertIfNegative val="1"/>
            <c:bubble3D val="0"/>
            <c:spPr>
              <a:solidFill>
                <a:srgbClr val="ADCDED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03-4450-B003-C45E2C708207}"/>
              </c:ext>
            </c:extLst>
          </c:dPt>
          <c:dPt>
            <c:idx val="1"/>
            <c:invertIfNegative val="1"/>
            <c:bubble3D val="0"/>
            <c:spPr>
              <a:solidFill>
                <a:srgbClr val="ADCDED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1303-4450-B003-C45E2C708207}"/>
              </c:ext>
            </c:extLst>
          </c:dPt>
          <c:dPt>
            <c:idx val="2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1303-4450-B003-C45E2C708207}"/>
              </c:ext>
            </c:extLst>
          </c:dPt>
          <c:dPt>
            <c:idx val="3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7-1303-4450-B003-C45E2C708207}"/>
              </c:ext>
            </c:extLst>
          </c:dPt>
          <c:dPt>
            <c:idx val="4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9-1303-4450-B003-C45E2C708207}"/>
              </c:ext>
            </c:extLst>
          </c:dPt>
          <c:dPt>
            <c:idx val="5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B-1303-4450-B003-C45E2C708207}"/>
              </c:ext>
            </c:extLst>
          </c:dPt>
          <c:dPt>
            <c:idx val="6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D-1303-4450-B003-C45E2C708207}"/>
              </c:ext>
            </c:extLst>
          </c:dPt>
          <c:dPt>
            <c:idx val="7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F-1303-4450-B003-C45E2C708207}"/>
              </c:ext>
            </c:extLst>
          </c:dPt>
          <c:dPt>
            <c:idx val="8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1-1303-4450-B003-C45E2C708207}"/>
              </c:ext>
            </c:extLst>
          </c:dPt>
          <c:dPt>
            <c:idx val="9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3-1303-4450-B003-C45E2C708207}"/>
              </c:ext>
            </c:extLst>
          </c:dPt>
          <c:dPt>
            <c:idx val="10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5-1303-4450-B003-C45E2C708207}"/>
              </c:ext>
            </c:extLst>
          </c:dPt>
          <c:dPt>
            <c:idx val="11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7-1303-4450-B003-C45E2C708207}"/>
              </c:ext>
            </c:extLst>
          </c:dPt>
          <c:dPt>
            <c:idx val="12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9-1303-4450-B003-C45E2C708207}"/>
              </c:ext>
            </c:extLst>
          </c:dPt>
          <c:dPt>
            <c:idx val="13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B-1303-4450-B003-C45E2C708207}"/>
              </c:ext>
            </c:extLst>
          </c:dPt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303-4450-B003-C45E2C708207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303-4450-B003-C45E2C708207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303-4450-B003-C45E2C708207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1303-4450-B003-C45E2C708207}"/>
                </c:ext>
              </c:extLst>
            </c:dLbl>
            <c:dLbl>
              <c:idx val="4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1303-4450-B003-C45E2C708207}"/>
                </c:ext>
              </c:extLst>
            </c:dLbl>
            <c:dLbl>
              <c:idx val="5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1303-4450-B003-C45E2C708207}"/>
                </c:ext>
              </c:extLst>
            </c:dLbl>
            <c:dLbl>
              <c:idx val="6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1303-4450-B003-C45E2C708207}"/>
                </c:ext>
              </c:extLst>
            </c:dLbl>
            <c:dLbl>
              <c:idx val="7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1303-4450-B003-C45E2C708207}"/>
                </c:ext>
              </c:extLst>
            </c:dLbl>
            <c:dLbl>
              <c:idx val="8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1303-4450-B003-C45E2C708207}"/>
                </c:ext>
              </c:extLst>
            </c:dLbl>
            <c:dLbl>
              <c:idx val="9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1303-4450-B003-C45E2C708207}"/>
                </c:ext>
              </c:extLst>
            </c:dLbl>
            <c:dLbl>
              <c:idx val="10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1303-4450-B003-C45E2C708207}"/>
                </c:ext>
              </c:extLst>
            </c:dLbl>
            <c:dLbl>
              <c:idx val="11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1303-4450-B003-C45E2C708207}"/>
                </c:ext>
              </c:extLst>
            </c:dLbl>
            <c:dLbl>
              <c:idx val="12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1303-4450-B003-C45E2C708207}"/>
                </c:ext>
              </c:extLst>
            </c:dLbl>
            <c:dLbl>
              <c:idx val="13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B-1303-4450-B003-C45E2C708207}"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404040"/>
                    </a:solidFill>
                    <a:latin typeface="Century Gothic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4"/>
              <c:pt idx="0">
                <c:v>Imaju usporene reakcije</c:v>
              </c:pt>
              <c:pt idx="1">
                <c:v>Lošije vide / lošije vidno polje</c:v>
              </c:pt>
              <c:pt idx="2">
                <c:v>Koriste lijekove koje mogu usporiti reflekse</c:v>
              </c:pt>
              <c:pt idx="3">
                <c:v>Lošije čuju</c:v>
              </c:pt>
              <c:pt idx="4">
                <c:v>Precjenjuju svoje vozačke sposobnosti</c:v>
              </c:pt>
              <c:pt idx="5">
                <c:v>Voze stari ili neispravan automobil</c:v>
              </c:pt>
              <c:pt idx="6">
                <c:v>Voze presporo</c:v>
              </c:pt>
              <c:pt idx="7">
                <c:v>Noćna vožnja</c:v>
              </c:pt>
              <c:pt idx="8">
                <c:v>Ne poštuju prometne propise</c:v>
              </c:pt>
              <c:pt idx="9">
                <c:v>Voze pod utjecajem alkohola ili drugih opijata</c:v>
              </c:pt>
              <c:pt idx="10">
                <c:v>Voze neprilagođeno uvjetima na cesti</c:v>
              </c:pt>
              <c:pt idx="11">
                <c:v>Ne ostavljaju dovoljan razmak između automobila</c:v>
              </c:pt>
              <c:pt idx="12">
                <c:v>Ne vežu pojas</c:v>
              </c:pt>
              <c:pt idx="13">
                <c:v>Voze prebrzo</c:v>
              </c:pt>
            </c:strLit>
          </c:cat>
          <c:val>
            <c:numLit>
              <c:formatCode>General</c:formatCode>
              <c:ptCount val="14"/>
              <c:pt idx="0">
                <c:v>86.448598000000004</c:v>
              </c:pt>
              <c:pt idx="1">
                <c:v>85.046728999999999</c:v>
              </c:pt>
              <c:pt idx="2">
                <c:v>43.457943999999998</c:v>
              </c:pt>
              <c:pt idx="3">
                <c:v>31.308411</c:v>
              </c:pt>
              <c:pt idx="4">
                <c:v>29.906542000000002</c:v>
              </c:pt>
              <c:pt idx="5">
                <c:v>29.906542000000002</c:v>
              </c:pt>
              <c:pt idx="6">
                <c:v>12.149533</c:v>
              </c:pt>
              <c:pt idx="7">
                <c:v>11.214953</c:v>
              </c:pt>
              <c:pt idx="8">
                <c:v>5.6074770000000003</c:v>
              </c:pt>
              <c:pt idx="9">
                <c:v>5.1401870000000001</c:v>
              </c:pt>
              <c:pt idx="10">
                <c:v>4.6728969999999999</c:v>
              </c:pt>
              <c:pt idx="11">
                <c:v>3.2710279999999998</c:v>
              </c:pt>
              <c:pt idx="12">
                <c:v>2.336449</c:v>
              </c:pt>
              <c:pt idx="13">
                <c:v>0.93457900000000005</c:v>
              </c:pt>
            </c:numLit>
          </c:val>
          <c:extLst>
            <c:ext xmlns:c16="http://schemas.microsoft.com/office/drawing/2014/chart" uri="{C3380CC4-5D6E-409C-BE32-E72D297353CC}">
              <c16:uniqueId val="{0000001C-1303-4450-B003-C45E2C708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595959"/>
                </a:solidFill>
                <a:latin typeface="Century Gothic"/>
              </a:defRPr>
            </a:pPr>
            <a:endParaRPr lang="sr-Latn-R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1000" b="0" i="0" u="none" strike="noStrike">
                <a:solidFill>
                  <a:srgbClr val="000000"/>
                </a:solidFill>
                <a:latin typeface="Century Gothic"/>
              </a:defRPr>
            </a:pPr>
            <a:endParaRPr lang="sr-Latn-RS"/>
          </a:p>
        </c:txPr>
        <c:crossAx val="2094734552"/>
        <c:crosses val="autoZero"/>
        <c:crossBetween val="between"/>
        <c:majorUnit val="22.5"/>
        <c:minorUnit val="11.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title>
      <c:tx>
        <c:rich>
          <a:bodyPr rot="0"/>
          <a:lstStyle/>
          <a:p>
            <a:pPr>
              <a:defRPr sz="1000" b="0" i="0" u="none" strike="noStrike">
                <a:solidFill>
                  <a:srgbClr val="000000"/>
                </a:solidFill>
                <a:latin typeface="Century Gothic"/>
              </a:defRPr>
            </a:pPr>
            <a:r>
              <a:rPr lang="hr-HR" sz="1000" b="0" i="0" u="none" strike="noStrike">
                <a:solidFill>
                  <a:srgbClr val="000000"/>
                </a:solidFill>
                <a:latin typeface="Century Gothic"/>
              </a:rPr>
              <a:t>Stupac1</a:t>
            </a:r>
          </a:p>
        </c:rich>
      </c:tx>
      <c:layout>
        <c:manualLayout>
          <c:xMode val="edge"/>
          <c:yMode val="edge"/>
          <c:x val="0.45786700000000002"/>
          <c:y val="0"/>
          <c:w val="8.4266900000000006E-2"/>
          <c:h val="5.9960899999999998E-2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45615099999999997"/>
          <c:y val="5.9960899999999998E-2"/>
          <c:w val="0.53884900000000002"/>
          <c:h val="0.90690099999999996"/>
        </c:manualLayout>
      </c:layout>
      <c:barChart>
        <c:barDir val="bar"/>
        <c:grouping val="clustered"/>
        <c:varyColors val="0"/>
        <c:ser>
          <c:idx val="0"/>
          <c:order val="0"/>
          <c:tx>
            <c:v>Stupac1</c:v>
          </c:tx>
          <c:spPr>
            <a:solidFill>
              <a:srgbClr val="D9D9D9"/>
            </a:solidFill>
            <a:ln w="12700" cap="flat">
              <a:noFill/>
              <a:miter lim="400000"/>
            </a:ln>
            <a:effectLst/>
          </c:spPr>
          <c:invertIfNegative val="0"/>
          <c:dPt>
            <c:idx val="0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A0-4237-BE73-8093A6CA078A}"/>
              </c:ext>
            </c:extLst>
          </c:dPt>
          <c:dPt>
            <c:idx val="1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A0-4237-BE73-8093A6CA078A}"/>
              </c:ext>
            </c:extLst>
          </c:dPt>
          <c:dPt>
            <c:idx val="2"/>
            <c:invertIfNegative val="1"/>
            <c:bubble3D val="0"/>
            <c:spPr>
              <a:solidFill>
                <a:srgbClr val="ADCDED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A0-4237-BE73-8093A6CA078A}"/>
              </c:ext>
            </c:extLst>
          </c:dPt>
          <c:dPt>
            <c:idx val="3"/>
            <c:invertIfNegative val="1"/>
            <c:bubble3D val="0"/>
            <c:spPr>
              <a:solidFill>
                <a:srgbClr val="ADCDED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A0-4237-BE73-8093A6CA078A}"/>
              </c:ext>
            </c:extLst>
          </c:dPt>
          <c:dPt>
            <c:idx val="4"/>
            <c:invertIfNegative val="1"/>
            <c:bubble3D val="0"/>
            <c:spPr>
              <a:solidFill>
                <a:srgbClr val="ADCDED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9-32A0-4237-BE73-8093A6CA078A}"/>
              </c:ext>
            </c:extLst>
          </c:dPt>
          <c:dPt>
            <c:idx val="5"/>
            <c:invertIfNegative val="1"/>
            <c:bubble3D val="0"/>
            <c:spPr>
              <a:solidFill>
                <a:srgbClr val="ADCDED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B-32A0-4237-BE73-8093A6CA078A}"/>
              </c:ext>
            </c:extLst>
          </c:dPt>
          <c:dPt>
            <c:idx val="6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D-32A0-4237-BE73-8093A6CA078A}"/>
              </c:ext>
            </c:extLst>
          </c:dPt>
          <c:dPt>
            <c:idx val="7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F-32A0-4237-BE73-8093A6CA078A}"/>
              </c:ext>
            </c:extLst>
          </c:dPt>
          <c:dPt>
            <c:idx val="8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1-32A0-4237-BE73-8093A6CA078A}"/>
              </c:ext>
            </c:extLst>
          </c:dPt>
          <c:dPt>
            <c:idx val="9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3-32A0-4237-BE73-8093A6CA078A}"/>
              </c:ext>
            </c:extLst>
          </c:dPt>
          <c:dPt>
            <c:idx val="10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5-32A0-4237-BE73-8093A6CA078A}"/>
              </c:ext>
            </c:extLst>
          </c:dPt>
          <c:dPt>
            <c:idx val="11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7-32A0-4237-BE73-8093A6CA078A}"/>
              </c:ext>
            </c:extLst>
          </c:dPt>
          <c:dPt>
            <c:idx val="12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9-32A0-4237-BE73-8093A6CA078A}"/>
              </c:ext>
            </c:extLst>
          </c:dPt>
          <c:dPt>
            <c:idx val="13"/>
            <c:invertIfNegative val="1"/>
            <c:bubble3D val="0"/>
            <c:spPr>
              <a:solidFill>
                <a:srgbClr val="D9D9D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B-32A0-4237-BE73-8093A6CA078A}"/>
              </c:ext>
            </c:extLst>
          </c:dPt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2A0-4237-BE73-8093A6CA078A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2A0-4237-BE73-8093A6CA078A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32A0-4237-BE73-8093A6CA078A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32A0-4237-BE73-8093A6CA078A}"/>
                </c:ext>
              </c:extLst>
            </c:dLbl>
            <c:dLbl>
              <c:idx val="4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32A0-4237-BE73-8093A6CA078A}"/>
                </c:ext>
              </c:extLst>
            </c:dLbl>
            <c:dLbl>
              <c:idx val="5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32A0-4237-BE73-8093A6CA078A}"/>
                </c:ext>
              </c:extLst>
            </c:dLbl>
            <c:dLbl>
              <c:idx val="6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32A0-4237-BE73-8093A6CA078A}"/>
                </c:ext>
              </c:extLst>
            </c:dLbl>
            <c:dLbl>
              <c:idx val="7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32A0-4237-BE73-8093A6CA078A}"/>
                </c:ext>
              </c:extLst>
            </c:dLbl>
            <c:dLbl>
              <c:idx val="8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32A0-4237-BE73-8093A6CA078A}"/>
                </c:ext>
              </c:extLst>
            </c:dLbl>
            <c:dLbl>
              <c:idx val="9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32A0-4237-BE73-8093A6CA078A}"/>
                </c:ext>
              </c:extLst>
            </c:dLbl>
            <c:dLbl>
              <c:idx val="10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32A0-4237-BE73-8093A6CA078A}"/>
                </c:ext>
              </c:extLst>
            </c:dLbl>
            <c:dLbl>
              <c:idx val="11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32A0-4237-BE73-8093A6CA078A}"/>
                </c:ext>
              </c:extLst>
            </c:dLbl>
            <c:dLbl>
              <c:idx val="12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32A0-4237-BE73-8093A6CA078A}"/>
                </c:ext>
              </c:extLst>
            </c:dLbl>
            <c:dLbl>
              <c:idx val="13"/>
              <c:numFmt formatCode="0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404040"/>
                      </a:solidFill>
                      <a:latin typeface="Century Gothic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B-32A0-4237-BE73-8093A6CA078A}"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404040"/>
                    </a:solidFill>
                    <a:latin typeface="Century Gothic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4"/>
              <c:pt idx="0">
                <c:v>Imaju usporene reakcije</c:v>
              </c:pt>
              <c:pt idx="1">
                <c:v>Lošije vide / lošije vidno polje</c:v>
              </c:pt>
              <c:pt idx="2">
                <c:v>Koriste lijekove koje mogu usporiti reflekse</c:v>
              </c:pt>
              <c:pt idx="3">
                <c:v>Lošije čuju</c:v>
              </c:pt>
              <c:pt idx="4">
                <c:v>Precjenjuju svoje vozačke sposobnosti</c:v>
              </c:pt>
              <c:pt idx="5">
                <c:v>Voze stari ili neispravan automobil</c:v>
              </c:pt>
              <c:pt idx="6">
                <c:v>Voze presporo</c:v>
              </c:pt>
              <c:pt idx="7">
                <c:v>Noćna vožnja</c:v>
              </c:pt>
              <c:pt idx="8">
                <c:v>Ne poštuju prometne propise</c:v>
              </c:pt>
              <c:pt idx="9">
                <c:v>Voze pod utjecajem alkohola ili drugih opijata</c:v>
              </c:pt>
              <c:pt idx="10">
                <c:v>Voze neprilagođeno uvjetima na cesti</c:v>
              </c:pt>
              <c:pt idx="11">
                <c:v>Ne ostavljaju dovoljan razmak između automobila</c:v>
              </c:pt>
              <c:pt idx="12">
                <c:v>Ne vežu pojas</c:v>
              </c:pt>
              <c:pt idx="13">
                <c:v>Voze prebrzo</c:v>
              </c:pt>
            </c:strLit>
          </c:cat>
          <c:val>
            <c:numLit>
              <c:formatCode>General</c:formatCode>
              <c:ptCount val="14"/>
              <c:pt idx="0">
                <c:v>86.448598000000004</c:v>
              </c:pt>
              <c:pt idx="1">
                <c:v>85.046728999999999</c:v>
              </c:pt>
              <c:pt idx="2">
                <c:v>43.457943999999998</c:v>
              </c:pt>
              <c:pt idx="3">
                <c:v>31.308411</c:v>
              </c:pt>
              <c:pt idx="4">
                <c:v>29.906542000000002</c:v>
              </c:pt>
              <c:pt idx="5">
                <c:v>29.906542000000002</c:v>
              </c:pt>
              <c:pt idx="6">
                <c:v>12.149533</c:v>
              </c:pt>
              <c:pt idx="7">
                <c:v>11.214953</c:v>
              </c:pt>
              <c:pt idx="8">
                <c:v>5.6074770000000003</c:v>
              </c:pt>
              <c:pt idx="9">
                <c:v>5.1401870000000001</c:v>
              </c:pt>
              <c:pt idx="10">
                <c:v>4.6728969999999999</c:v>
              </c:pt>
              <c:pt idx="11">
                <c:v>3.2710279999999998</c:v>
              </c:pt>
              <c:pt idx="12">
                <c:v>2.336449</c:v>
              </c:pt>
              <c:pt idx="13">
                <c:v>0.93457900000000005</c:v>
              </c:pt>
            </c:numLit>
          </c:val>
          <c:extLst>
            <c:ext xmlns:c16="http://schemas.microsoft.com/office/drawing/2014/chart" uri="{C3380CC4-5D6E-409C-BE32-E72D297353CC}">
              <c16:uniqueId val="{0000001C-32A0-4237-BE73-8093A6CA07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595959"/>
                </a:solidFill>
                <a:latin typeface="Century Gothic"/>
              </a:defRPr>
            </a:pPr>
            <a:endParaRPr lang="sr-Latn-R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1000" b="0" i="0" u="none" strike="noStrike">
                <a:solidFill>
                  <a:srgbClr val="000000"/>
                </a:solidFill>
                <a:latin typeface="Century Gothic"/>
              </a:defRPr>
            </a:pPr>
            <a:endParaRPr lang="sr-Latn-RS"/>
          </a:p>
        </c:txPr>
        <c:crossAx val="2094734552"/>
        <c:crosses val="autoZero"/>
        <c:crossBetween val="between"/>
        <c:majorUnit val="22.5"/>
        <c:minorUnit val="11.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1.7823499999999999E-2"/>
          <c:y val="1.55715E-2"/>
          <c:w val="0.97717600000000004"/>
          <c:h val="0.877156999999999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mladi</c:v>
                </c:pt>
              </c:strCache>
            </c:strRef>
          </c:tx>
          <c:spPr>
            <a:solidFill>
              <a:srgbClr val="ADCDED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 i="0" u="none" strike="noStrike">
                    <a:solidFill>
                      <a:srgbClr val="ADCDED"/>
                    </a:solidFill>
                    <a:latin typeface="Century Gothic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vožnja preblizu automobilu ispred </c:v>
                </c:pt>
                <c:pt idx="1">
                  <c:v> Vožnja nepropisnom brzinom</c:v>
                </c:pt>
                <c:pt idx="2">
                  <c:v> Vožnja neprilagođenom brzinom</c:v>
                </c:pt>
                <c:pt idx="3">
                  <c:v>nedovoljno brze reakcije</c:v>
                </c:pt>
                <c:pt idx="4">
                  <c:v>vožnja pod utjecajem alkohola</c:v>
                </c:pt>
                <c:pt idx="5">
                  <c:v>ne poštuju prometne propise</c:v>
                </c:pt>
                <c:pt idx="6">
                  <c:v>loša procjena prometnih situacija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60.747664</c:v>
                </c:pt>
                <c:pt idx="1">
                  <c:v>67.289720000000003</c:v>
                </c:pt>
                <c:pt idx="2">
                  <c:v>70.560748000000004</c:v>
                </c:pt>
                <c:pt idx="3">
                  <c:v>11.214953</c:v>
                </c:pt>
                <c:pt idx="4">
                  <c:v>58.411214999999999</c:v>
                </c:pt>
                <c:pt idx="5">
                  <c:v>39.719625999999998</c:v>
                </c:pt>
                <c:pt idx="6">
                  <c:v>44.859813000000003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9F-4FA0-8F69-2CC84A3A1C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stari </c:v>
                </c:pt>
              </c:strCache>
            </c:strRef>
          </c:tx>
          <c:spPr>
            <a:solidFill>
              <a:srgbClr val="BFBFBF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 i="0" u="none" strike="noStrike">
                    <a:solidFill>
                      <a:srgbClr val="A6A6A6"/>
                    </a:solidFill>
                    <a:latin typeface="Century Gothic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vožnja preblizu automobilu ispred </c:v>
                </c:pt>
                <c:pt idx="1">
                  <c:v> Vožnja nepropisnom brzinom</c:v>
                </c:pt>
                <c:pt idx="2">
                  <c:v> Vožnja neprilagođenom brzinom</c:v>
                </c:pt>
                <c:pt idx="3">
                  <c:v>nedovoljno brze reakcije</c:v>
                </c:pt>
                <c:pt idx="4">
                  <c:v>vožnja pod utjecajem alkohola</c:v>
                </c:pt>
                <c:pt idx="5">
                  <c:v>ne poštuju prometne propise</c:v>
                </c:pt>
                <c:pt idx="6">
                  <c:v>loša procjena prometnih situacija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7.0093459999999999</c:v>
                </c:pt>
                <c:pt idx="1">
                  <c:v>14.485981000000001</c:v>
                </c:pt>
                <c:pt idx="2">
                  <c:v>4.2056069999999997</c:v>
                </c:pt>
                <c:pt idx="3">
                  <c:v>21.028037000000001</c:v>
                </c:pt>
                <c:pt idx="4">
                  <c:v>9.3457939999999997</c:v>
                </c:pt>
                <c:pt idx="5">
                  <c:v>9.8130839999999999</c:v>
                </c:pt>
                <c:pt idx="6">
                  <c:v>18.224298999999998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9F-4FA0-8F69-2CC84A3A1C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500" b="0" i="0" u="none" strike="noStrike">
                <a:solidFill>
                  <a:srgbClr val="595959"/>
                </a:solidFill>
                <a:latin typeface="Century Gothic"/>
              </a:defRPr>
            </a:pPr>
            <a:endParaRPr lang="sr-Latn-R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00"/>
        </c:scaling>
        <c:delete val="0"/>
        <c:axPos val="l"/>
        <c:numFmt formatCode="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1000" b="0" i="0" u="none" strike="noStrike">
                <a:solidFill>
                  <a:srgbClr val="000000"/>
                </a:solidFill>
                <a:latin typeface="Century Gothic"/>
              </a:defRPr>
            </a:pPr>
            <a:endParaRPr lang="sr-Latn-RS"/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8.0790799999999996E-2"/>
          <c:y val="0.93040500000000004"/>
          <c:w val="0.13772999999999999"/>
          <c:h val="6.9595400000000002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900" b="0" i="0" u="none" strike="noStrike">
              <a:solidFill>
                <a:srgbClr val="595959"/>
              </a:solidFill>
              <a:latin typeface="Century Gothic"/>
            </a:defRPr>
          </a:pPr>
          <a:endParaRPr lang="sr-Latn-R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3.7529899999999998E-2"/>
          <c:y val="4.11235E-2"/>
          <c:w val="0.95747000000000004"/>
          <c:h val="0.79403000000000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stariji vozač</c:v>
                </c:pt>
              </c:strCache>
            </c:strRef>
          </c:tx>
          <c:spPr>
            <a:solidFill>
              <a:srgbClr val="D2CBC9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FFFFFF"/>
                    </a:solidFill>
                    <a:latin typeface="Century Gothic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total </c:v>
                </c:pt>
                <c:pt idx="1">
                  <c:v>35-44</c:v>
                </c:pt>
                <c:pt idx="2">
                  <c:v>45-54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14.953271000000001</c:v>
                </c:pt>
                <c:pt idx="1">
                  <c:v>16.513760999999999</c:v>
                </c:pt>
                <c:pt idx="2">
                  <c:v>13.333333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AD-4303-B79E-8CE6B4AF24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mlađi vozač</c:v>
                </c:pt>
              </c:strCache>
            </c:strRef>
          </c:tx>
          <c:spPr>
            <a:solidFill>
              <a:srgbClr val="ADCDED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FFFFFF"/>
                    </a:solidFill>
                    <a:latin typeface="Century Gothic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total </c:v>
                </c:pt>
                <c:pt idx="1">
                  <c:v>35-44</c:v>
                </c:pt>
                <c:pt idx="2">
                  <c:v>45-54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85.046728999999999</c:v>
                </c:pt>
                <c:pt idx="1">
                  <c:v>83.486238999999998</c:v>
                </c:pt>
                <c:pt idx="2">
                  <c:v>86.666667000000004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AD-4303-B79E-8CE6B4AF24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-4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595959"/>
                </a:solidFill>
                <a:latin typeface="Century Gothic"/>
              </a:defRPr>
            </a:pPr>
            <a:endParaRPr lang="sr-Latn-R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000000"/>
                </a:solidFill>
                <a:latin typeface="Century Gothic"/>
              </a:defRPr>
            </a:pPr>
            <a:endParaRPr lang="sr-Latn-RS"/>
          </a:p>
        </c:txPr>
        <c:crossAx val="2094734552"/>
        <c:crosses val="autoZero"/>
        <c:crossBetween val="between"/>
        <c:majorUnit val="22.5"/>
        <c:minorUnit val="11.2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6.4019800000000002E-2"/>
          <c:y val="0.92581500000000005"/>
          <c:w val="0.92461199999999999"/>
          <c:h val="7.4185299999999996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1200" b="0" i="0" u="none" strike="noStrike">
              <a:solidFill>
                <a:srgbClr val="595959"/>
              </a:solidFill>
              <a:latin typeface="Century Gothic"/>
            </a:defRPr>
          </a:pPr>
          <a:endParaRPr lang="sr-Latn-R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3.7529899999999998E-2"/>
          <c:y val="4.11235E-2"/>
          <c:w val="0.95747000000000004"/>
          <c:h val="0.79403000000000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stariji vozač</c:v>
                </c:pt>
              </c:strCache>
            </c:strRef>
          </c:tx>
          <c:spPr>
            <a:solidFill>
              <a:srgbClr val="D2CBC9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FFFFFF"/>
                    </a:solidFill>
                    <a:latin typeface="Century Gothic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total </c:v>
                </c:pt>
                <c:pt idx="1">
                  <c:v>35-44</c:v>
                </c:pt>
                <c:pt idx="2">
                  <c:v>45-54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15.88785</c:v>
                </c:pt>
                <c:pt idx="1">
                  <c:v>18.348624000000001</c:v>
                </c:pt>
                <c:pt idx="2">
                  <c:v>13.333333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39-40CD-80B0-B8425A8F2D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mlađi vozač</c:v>
                </c:pt>
              </c:strCache>
            </c:strRef>
          </c:tx>
          <c:spPr>
            <a:solidFill>
              <a:srgbClr val="ADCDED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FFFFFF"/>
                    </a:solidFill>
                    <a:latin typeface="Century Gothic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total </c:v>
                </c:pt>
                <c:pt idx="1">
                  <c:v>35-44</c:v>
                </c:pt>
                <c:pt idx="2">
                  <c:v>45-54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84.11215</c:v>
                </c:pt>
                <c:pt idx="1">
                  <c:v>81.651375999999999</c:v>
                </c:pt>
                <c:pt idx="2">
                  <c:v>86.666667000000004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39-40CD-80B0-B8425A8F2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-4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595959"/>
                </a:solidFill>
                <a:latin typeface="Century Gothic"/>
              </a:defRPr>
            </a:pPr>
            <a:endParaRPr lang="sr-Latn-R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000000"/>
                </a:solidFill>
                <a:latin typeface="Century Gothic"/>
              </a:defRPr>
            </a:pPr>
            <a:endParaRPr lang="sr-Latn-RS"/>
          </a:p>
        </c:txPr>
        <c:crossAx val="2094734552"/>
        <c:crosses val="autoZero"/>
        <c:crossBetween val="between"/>
        <c:majorUnit val="22.5"/>
        <c:minorUnit val="11.2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4.12842E-2"/>
          <c:y val="0.92581500000000005"/>
          <c:w val="0.92461199999999999"/>
          <c:h val="7.4185299999999996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1200" b="0" i="0" u="none" strike="noStrike">
              <a:solidFill>
                <a:srgbClr val="808080"/>
              </a:solidFill>
              <a:latin typeface="Century Gothic"/>
            </a:defRPr>
          </a:pPr>
          <a:endParaRPr lang="sr-Latn-R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3.7529899999999998E-2"/>
          <c:y val="4.11235E-2"/>
          <c:w val="0.95747000000000004"/>
          <c:h val="0.79403000000000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stariji vozač</c:v>
                </c:pt>
              </c:strCache>
            </c:strRef>
          </c:tx>
          <c:spPr>
            <a:solidFill>
              <a:srgbClr val="D2CBC9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FFFFFF"/>
                    </a:solidFill>
                    <a:latin typeface="Century Gothic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total </c:v>
                </c:pt>
                <c:pt idx="1">
                  <c:v>35-44</c:v>
                </c:pt>
                <c:pt idx="2">
                  <c:v>45-54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72.897195999999994</c:v>
                </c:pt>
                <c:pt idx="1">
                  <c:v>66.972476999999998</c:v>
                </c:pt>
                <c:pt idx="2">
                  <c:v>79.047618999999997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80-4686-983B-86D82219E1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mlađi vozač</c:v>
                </c:pt>
              </c:strCache>
            </c:strRef>
          </c:tx>
          <c:spPr>
            <a:solidFill>
              <a:srgbClr val="ADCDED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FFFFFF"/>
                    </a:solidFill>
                    <a:latin typeface="Century Gothic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total </c:v>
                </c:pt>
                <c:pt idx="1">
                  <c:v>35-44</c:v>
                </c:pt>
                <c:pt idx="2">
                  <c:v>45-54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27.102803999999999</c:v>
                </c:pt>
                <c:pt idx="1">
                  <c:v>33.027523000000002</c:v>
                </c:pt>
                <c:pt idx="2">
                  <c:v>20.952380999999999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80-4686-983B-86D82219E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-4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595959"/>
                </a:solidFill>
                <a:latin typeface="Century Gothic"/>
              </a:defRPr>
            </a:pPr>
            <a:endParaRPr lang="sr-Latn-R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000000"/>
                </a:solidFill>
                <a:latin typeface="Century Gothic"/>
              </a:defRPr>
            </a:pPr>
            <a:endParaRPr lang="sr-Latn-RS"/>
          </a:p>
        </c:txPr>
        <c:crossAx val="2094734552"/>
        <c:crosses val="autoZero"/>
        <c:crossBetween val="between"/>
        <c:majorUnit val="20"/>
        <c:minorUnit val="10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4.12842E-2"/>
          <c:y val="0.92581500000000005"/>
          <c:w val="0.92461199999999999"/>
          <c:h val="7.4185299999999996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1200" b="0" i="0" u="none" strike="noStrike">
              <a:solidFill>
                <a:srgbClr val="595959"/>
              </a:solidFill>
              <a:latin typeface="Century Gothic"/>
            </a:defRPr>
          </a:pPr>
          <a:endParaRPr lang="sr-Latn-R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962E38-F9D3-4B22-845E-983C5935D2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BA1B66-BB2B-4089-9E40-E1D73C462CC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D2021-1AF6-4F55-8EE3-3737BD6D049E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1798DA-D702-40A8-81DB-E52F98EB2D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1E29AD-A603-463E-A215-3E126304B4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5F19A-2DD1-4585-8047-502F42EBAA7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443381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300"/>
      </a:spcBef>
      <a:defRPr sz="900">
        <a:latin typeface="+mn-lt"/>
        <a:ea typeface="+mn-ea"/>
        <a:cs typeface="+mn-cs"/>
        <a:sym typeface="Arial"/>
      </a:defRPr>
    </a:lvl1pPr>
    <a:lvl2pPr indent="228600" latinLnBrk="0">
      <a:spcBef>
        <a:spcPts val="300"/>
      </a:spcBef>
      <a:defRPr sz="900">
        <a:latin typeface="+mn-lt"/>
        <a:ea typeface="+mn-ea"/>
        <a:cs typeface="+mn-cs"/>
        <a:sym typeface="Arial"/>
      </a:defRPr>
    </a:lvl2pPr>
    <a:lvl3pPr indent="457200" latinLnBrk="0">
      <a:spcBef>
        <a:spcPts val="300"/>
      </a:spcBef>
      <a:defRPr sz="900">
        <a:latin typeface="+mn-lt"/>
        <a:ea typeface="+mn-ea"/>
        <a:cs typeface="+mn-cs"/>
        <a:sym typeface="Arial"/>
      </a:defRPr>
    </a:lvl3pPr>
    <a:lvl4pPr indent="685800" latinLnBrk="0">
      <a:spcBef>
        <a:spcPts val="300"/>
      </a:spcBef>
      <a:defRPr sz="900">
        <a:latin typeface="+mn-lt"/>
        <a:ea typeface="+mn-ea"/>
        <a:cs typeface="+mn-cs"/>
        <a:sym typeface="Arial"/>
      </a:defRPr>
    </a:lvl4pPr>
    <a:lvl5pPr indent="914400" latinLnBrk="0">
      <a:spcBef>
        <a:spcPts val="300"/>
      </a:spcBef>
      <a:defRPr sz="900">
        <a:latin typeface="+mn-lt"/>
        <a:ea typeface="+mn-ea"/>
        <a:cs typeface="+mn-cs"/>
        <a:sym typeface="Arial"/>
      </a:defRPr>
    </a:lvl5pPr>
    <a:lvl6pPr indent="1143000" latinLnBrk="0">
      <a:spcBef>
        <a:spcPts val="300"/>
      </a:spcBef>
      <a:defRPr sz="900">
        <a:latin typeface="+mn-lt"/>
        <a:ea typeface="+mn-ea"/>
        <a:cs typeface="+mn-cs"/>
        <a:sym typeface="Arial"/>
      </a:defRPr>
    </a:lvl6pPr>
    <a:lvl7pPr indent="1371600" latinLnBrk="0">
      <a:spcBef>
        <a:spcPts val="300"/>
      </a:spcBef>
      <a:defRPr sz="900">
        <a:latin typeface="+mn-lt"/>
        <a:ea typeface="+mn-ea"/>
        <a:cs typeface="+mn-cs"/>
        <a:sym typeface="Arial"/>
      </a:defRPr>
    </a:lvl7pPr>
    <a:lvl8pPr indent="1600200" latinLnBrk="0">
      <a:spcBef>
        <a:spcPts val="300"/>
      </a:spcBef>
      <a:defRPr sz="900">
        <a:latin typeface="+mn-lt"/>
        <a:ea typeface="+mn-ea"/>
        <a:cs typeface="+mn-cs"/>
        <a:sym typeface="Arial"/>
      </a:defRPr>
    </a:lvl8pPr>
    <a:lvl9pPr indent="1828800" latinLnBrk="0">
      <a:spcBef>
        <a:spcPts val="300"/>
      </a:spcBef>
      <a:defRPr sz="9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Shape 18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with pictur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with pictur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uppieren 14"/>
          <p:cNvGrpSpPr/>
          <p:nvPr/>
        </p:nvGrpSpPr>
        <p:grpSpPr>
          <a:xfrm>
            <a:off x="324485" y="-314886"/>
            <a:ext cx="8496741" cy="216031"/>
            <a:chOff x="0" y="0"/>
            <a:chExt cx="8496740" cy="216030"/>
          </a:xfrm>
        </p:grpSpPr>
        <p:sp>
          <p:nvSpPr>
            <p:cNvPr id="33" name="Gerade Verbindung 15"/>
            <p:cNvSpPr/>
            <p:nvPr/>
          </p:nvSpPr>
          <p:spPr>
            <a:xfrm flipH="1">
              <a:off x="-1" y="0"/>
              <a:ext cx="2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" name="Gerade Verbindung 16"/>
            <p:cNvSpPr/>
            <p:nvPr/>
          </p:nvSpPr>
          <p:spPr>
            <a:xfrm>
              <a:off x="129573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5" name="Gerade Verbindung 17"/>
            <p:cNvSpPr/>
            <p:nvPr/>
          </p:nvSpPr>
          <p:spPr>
            <a:xfrm>
              <a:off x="14397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" name="Gerade Verbindung 18"/>
            <p:cNvSpPr/>
            <p:nvPr/>
          </p:nvSpPr>
          <p:spPr>
            <a:xfrm>
              <a:off x="27359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" name="Gerade Verbindung 19"/>
            <p:cNvSpPr/>
            <p:nvPr/>
          </p:nvSpPr>
          <p:spPr>
            <a:xfrm>
              <a:off x="28799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8" name="Gerade Verbindung 20"/>
            <p:cNvSpPr/>
            <p:nvPr/>
          </p:nvSpPr>
          <p:spPr>
            <a:xfrm>
              <a:off x="417613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9" name="Gerade Verbindung 21"/>
            <p:cNvSpPr/>
            <p:nvPr/>
          </p:nvSpPr>
          <p:spPr>
            <a:xfrm>
              <a:off x="432016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0" name="Gerade Verbindung 22"/>
            <p:cNvSpPr/>
            <p:nvPr/>
          </p:nvSpPr>
          <p:spPr>
            <a:xfrm>
              <a:off x="56163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1" name="Gerade Verbindung 23"/>
            <p:cNvSpPr/>
            <p:nvPr/>
          </p:nvSpPr>
          <p:spPr>
            <a:xfrm>
              <a:off x="57603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2" name="Gerade Verbindung 24"/>
            <p:cNvSpPr/>
            <p:nvPr/>
          </p:nvSpPr>
          <p:spPr>
            <a:xfrm>
              <a:off x="70565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3" name="Gerade Verbindung 25"/>
            <p:cNvSpPr/>
            <p:nvPr/>
          </p:nvSpPr>
          <p:spPr>
            <a:xfrm>
              <a:off x="720056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4" name="Gerade Verbindung 26"/>
            <p:cNvSpPr/>
            <p:nvPr/>
          </p:nvSpPr>
          <p:spPr>
            <a:xfrm>
              <a:off x="84967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46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523"/>
            <a:ext cx="9144000" cy="5145024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Pravokutnik 1"/>
          <p:cNvSpPr/>
          <p:nvPr/>
        </p:nvSpPr>
        <p:spPr>
          <a:xfrm>
            <a:off x="3352800" y="4629150"/>
            <a:ext cx="2819400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uppieren 14"/>
          <p:cNvGrpSpPr/>
          <p:nvPr/>
        </p:nvGrpSpPr>
        <p:grpSpPr>
          <a:xfrm>
            <a:off x="324485" y="-314886"/>
            <a:ext cx="8496741" cy="216031"/>
            <a:chOff x="0" y="0"/>
            <a:chExt cx="8496740" cy="216030"/>
          </a:xfrm>
        </p:grpSpPr>
        <p:sp>
          <p:nvSpPr>
            <p:cNvPr id="55" name="Gerade Verbindung 15"/>
            <p:cNvSpPr/>
            <p:nvPr/>
          </p:nvSpPr>
          <p:spPr>
            <a:xfrm flipH="1">
              <a:off x="-1" y="0"/>
              <a:ext cx="2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6" name="Gerade Verbindung 16"/>
            <p:cNvSpPr/>
            <p:nvPr/>
          </p:nvSpPr>
          <p:spPr>
            <a:xfrm>
              <a:off x="129573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7" name="Gerade Verbindung 17"/>
            <p:cNvSpPr/>
            <p:nvPr/>
          </p:nvSpPr>
          <p:spPr>
            <a:xfrm>
              <a:off x="14397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8" name="Gerade Verbindung 18"/>
            <p:cNvSpPr/>
            <p:nvPr/>
          </p:nvSpPr>
          <p:spPr>
            <a:xfrm>
              <a:off x="27359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" name="Gerade Verbindung 19"/>
            <p:cNvSpPr/>
            <p:nvPr/>
          </p:nvSpPr>
          <p:spPr>
            <a:xfrm>
              <a:off x="28799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0" name="Gerade Verbindung 20"/>
            <p:cNvSpPr/>
            <p:nvPr/>
          </p:nvSpPr>
          <p:spPr>
            <a:xfrm>
              <a:off x="417613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1" name="Gerade Verbindung 21"/>
            <p:cNvSpPr/>
            <p:nvPr/>
          </p:nvSpPr>
          <p:spPr>
            <a:xfrm>
              <a:off x="432016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" name="Gerade Verbindung 22"/>
            <p:cNvSpPr/>
            <p:nvPr/>
          </p:nvSpPr>
          <p:spPr>
            <a:xfrm>
              <a:off x="56163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" name="Gerade Verbindung 23"/>
            <p:cNvSpPr/>
            <p:nvPr/>
          </p:nvSpPr>
          <p:spPr>
            <a:xfrm>
              <a:off x="57603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4" name="Gerade Verbindung 24"/>
            <p:cNvSpPr/>
            <p:nvPr/>
          </p:nvSpPr>
          <p:spPr>
            <a:xfrm>
              <a:off x="70565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5" name="Gerade Verbindung 25"/>
            <p:cNvSpPr/>
            <p:nvPr/>
          </p:nvSpPr>
          <p:spPr>
            <a:xfrm>
              <a:off x="720056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" name="Gerade Verbindung 26"/>
            <p:cNvSpPr/>
            <p:nvPr/>
          </p:nvSpPr>
          <p:spPr>
            <a:xfrm>
              <a:off x="84967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68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523"/>
            <a:ext cx="9144000" cy="5145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2740"/>
            <a:ext cx="9144000" cy="5145024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rilagođeni izg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uppieren 14"/>
          <p:cNvGrpSpPr/>
          <p:nvPr/>
        </p:nvGrpSpPr>
        <p:grpSpPr>
          <a:xfrm>
            <a:off x="324485" y="-314886"/>
            <a:ext cx="8496741" cy="216031"/>
            <a:chOff x="0" y="0"/>
            <a:chExt cx="8496740" cy="216030"/>
          </a:xfrm>
        </p:grpSpPr>
        <p:sp>
          <p:nvSpPr>
            <p:cNvPr id="77" name="Gerade Verbindung 15"/>
            <p:cNvSpPr/>
            <p:nvPr/>
          </p:nvSpPr>
          <p:spPr>
            <a:xfrm flipH="1">
              <a:off x="-1" y="0"/>
              <a:ext cx="2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8" name="Gerade Verbindung 16"/>
            <p:cNvSpPr/>
            <p:nvPr/>
          </p:nvSpPr>
          <p:spPr>
            <a:xfrm>
              <a:off x="129573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9" name="Gerade Verbindung 17"/>
            <p:cNvSpPr/>
            <p:nvPr/>
          </p:nvSpPr>
          <p:spPr>
            <a:xfrm>
              <a:off x="14397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0" name="Gerade Verbindung 18"/>
            <p:cNvSpPr/>
            <p:nvPr/>
          </p:nvSpPr>
          <p:spPr>
            <a:xfrm>
              <a:off x="27359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1" name="Gerade Verbindung 19"/>
            <p:cNvSpPr/>
            <p:nvPr/>
          </p:nvSpPr>
          <p:spPr>
            <a:xfrm>
              <a:off x="28799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2" name="Gerade Verbindung 20"/>
            <p:cNvSpPr/>
            <p:nvPr/>
          </p:nvSpPr>
          <p:spPr>
            <a:xfrm>
              <a:off x="417613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3" name="Gerade Verbindung 21"/>
            <p:cNvSpPr/>
            <p:nvPr/>
          </p:nvSpPr>
          <p:spPr>
            <a:xfrm>
              <a:off x="432016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4" name="Gerade Verbindung 22"/>
            <p:cNvSpPr/>
            <p:nvPr/>
          </p:nvSpPr>
          <p:spPr>
            <a:xfrm>
              <a:off x="56163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5" name="Gerade Verbindung 23"/>
            <p:cNvSpPr/>
            <p:nvPr/>
          </p:nvSpPr>
          <p:spPr>
            <a:xfrm>
              <a:off x="57603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6" name="Gerade Verbindung 24"/>
            <p:cNvSpPr/>
            <p:nvPr/>
          </p:nvSpPr>
          <p:spPr>
            <a:xfrm>
              <a:off x="70565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7" name="Gerade Verbindung 25"/>
            <p:cNvSpPr/>
            <p:nvPr/>
          </p:nvSpPr>
          <p:spPr>
            <a:xfrm>
              <a:off x="720056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8" name="Gerade Verbindung 26"/>
            <p:cNvSpPr/>
            <p:nvPr/>
          </p:nvSpPr>
          <p:spPr>
            <a:xfrm>
              <a:off x="84967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90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523"/>
            <a:ext cx="9144000" cy="5145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91" name="Slika 1" descr="Slika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39429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Prilagođeni izg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ruppieren 14"/>
          <p:cNvGrpSpPr/>
          <p:nvPr/>
        </p:nvGrpSpPr>
        <p:grpSpPr>
          <a:xfrm>
            <a:off x="324485" y="-314886"/>
            <a:ext cx="8496741" cy="216031"/>
            <a:chOff x="0" y="0"/>
            <a:chExt cx="8496740" cy="216030"/>
          </a:xfrm>
        </p:grpSpPr>
        <p:sp>
          <p:nvSpPr>
            <p:cNvPr id="99" name="Gerade Verbindung 15"/>
            <p:cNvSpPr/>
            <p:nvPr/>
          </p:nvSpPr>
          <p:spPr>
            <a:xfrm flipH="1">
              <a:off x="-1" y="0"/>
              <a:ext cx="2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0" name="Gerade Verbindung 16"/>
            <p:cNvSpPr/>
            <p:nvPr/>
          </p:nvSpPr>
          <p:spPr>
            <a:xfrm>
              <a:off x="129573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" name="Gerade Verbindung 17"/>
            <p:cNvSpPr/>
            <p:nvPr/>
          </p:nvSpPr>
          <p:spPr>
            <a:xfrm>
              <a:off x="14397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2" name="Gerade Verbindung 18"/>
            <p:cNvSpPr/>
            <p:nvPr/>
          </p:nvSpPr>
          <p:spPr>
            <a:xfrm>
              <a:off x="27359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3" name="Gerade Verbindung 19"/>
            <p:cNvSpPr/>
            <p:nvPr/>
          </p:nvSpPr>
          <p:spPr>
            <a:xfrm>
              <a:off x="28799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" name="Gerade Verbindung 20"/>
            <p:cNvSpPr/>
            <p:nvPr/>
          </p:nvSpPr>
          <p:spPr>
            <a:xfrm>
              <a:off x="417613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" name="Gerade Verbindung 21"/>
            <p:cNvSpPr/>
            <p:nvPr/>
          </p:nvSpPr>
          <p:spPr>
            <a:xfrm>
              <a:off x="432016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" name="Gerade Verbindung 22"/>
            <p:cNvSpPr/>
            <p:nvPr/>
          </p:nvSpPr>
          <p:spPr>
            <a:xfrm>
              <a:off x="56163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" name="Gerade Verbindung 23"/>
            <p:cNvSpPr/>
            <p:nvPr/>
          </p:nvSpPr>
          <p:spPr>
            <a:xfrm>
              <a:off x="57603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" name="Gerade Verbindung 24"/>
            <p:cNvSpPr/>
            <p:nvPr/>
          </p:nvSpPr>
          <p:spPr>
            <a:xfrm>
              <a:off x="70565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9" name="Gerade Verbindung 25"/>
            <p:cNvSpPr/>
            <p:nvPr/>
          </p:nvSpPr>
          <p:spPr>
            <a:xfrm>
              <a:off x="720056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0" name="Gerade Verbindung 26"/>
            <p:cNvSpPr/>
            <p:nvPr/>
          </p:nvSpPr>
          <p:spPr>
            <a:xfrm>
              <a:off x="84967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1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523"/>
            <a:ext cx="9144000" cy="5145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Slika 2" descr="Slika 2"/>
          <p:cNvPicPr>
            <a:picLocks noChangeAspect="1"/>
          </p:cNvPicPr>
          <p:nvPr/>
        </p:nvPicPr>
        <p:blipFill>
          <a:blip r:embed="rId3">
            <a:extLst/>
          </a:blip>
          <a:srcRect b="12743"/>
          <a:stretch>
            <a:fillRect/>
          </a:stretch>
        </p:blipFill>
        <p:spPr>
          <a:xfrm>
            <a:off x="228600" y="-19051"/>
            <a:ext cx="8610600" cy="51128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9050"/>
            <a:ext cx="9144000" cy="5145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Slika 5" descr="Slika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848599" y="4770335"/>
            <a:ext cx="851914" cy="187406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uppieren 14"/>
          <p:cNvGrpSpPr/>
          <p:nvPr/>
        </p:nvGrpSpPr>
        <p:grpSpPr>
          <a:xfrm>
            <a:off x="324485" y="-314886"/>
            <a:ext cx="8496741" cy="216031"/>
            <a:chOff x="0" y="0"/>
            <a:chExt cx="8496740" cy="216030"/>
          </a:xfrm>
        </p:grpSpPr>
        <p:sp>
          <p:nvSpPr>
            <p:cNvPr id="123" name="Gerade Verbindung 15"/>
            <p:cNvSpPr/>
            <p:nvPr/>
          </p:nvSpPr>
          <p:spPr>
            <a:xfrm flipH="1">
              <a:off x="-1" y="0"/>
              <a:ext cx="2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4" name="Gerade Verbindung 16"/>
            <p:cNvSpPr/>
            <p:nvPr/>
          </p:nvSpPr>
          <p:spPr>
            <a:xfrm>
              <a:off x="129573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5" name="Gerade Verbindung 17"/>
            <p:cNvSpPr/>
            <p:nvPr/>
          </p:nvSpPr>
          <p:spPr>
            <a:xfrm>
              <a:off x="14397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6" name="Gerade Verbindung 18"/>
            <p:cNvSpPr/>
            <p:nvPr/>
          </p:nvSpPr>
          <p:spPr>
            <a:xfrm>
              <a:off x="27359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7" name="Gerade Verbindung 19"/>
            <p:cNvSpPr/>
            <p:nvPr/>
          </p:nvSpPr>
          <p:spPr>
            <a:xfrm>
              <a:off x="28799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8" name="Gerade Verbindung 20"/>
            <p:cNvSpPr/>
            <p:nvPr/>
          </p:nvSpPr>
          <p:spPr>
            <a:xfrm>
              <a:off x="417613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9" name="Gerade Verbindung 21"/>
            <p:cNvSpPr/>
            <p:nvPr/>
          </p:nvSpPr>
          <p:spPr>
            <a:xfrm>
              <a:off x="432016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0" name="Gerade Verbindung 22"/>
            <p:cNvSpPr/>
            <p:nvPr/>
          </p:nvSpPr>
          <p:spPr>
            <a:xfrm>
              <a:off x="56163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1" name="Gerade Verbindung 23"/>
            <p:cNvSpPr/>
            <p:nvPr/>
          </p:nvSpPr>
          <p:spPr>
            <a:xfrm>
              <a:off x="57603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2" name="Gerade Verbindung 24"/>
            <p:cNvSpPr/>
            <p:nvPr/>
          </p:nvSpPr>
          <p:spPr>
            <a:xfrm>
              <a:off x="70565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3" name="Gerade Verbindung 25"/>
            <p:cNvSpPr/>
            <p:nvPr/>
          </p:nvSpPr>
          <p:spPr>
            <a:xfrm>
              <a:off x="720056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4" name="Gerade Verbindung 26"/>
            <p:cNvSpPr/>
            <p:nvPr/>
          </p:nvSpPr>
          <p:spPr>
            <a:xfrm>
              <a:off x="84967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36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523"/>
            <a:ext cx="9144000" cy="5145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76928" y="829815"/>
            <a:ext cx="3390146" cy="3483872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Rectangle 2"/>
          <p:cNvSpPr/>
          <p:nvPr/>
        </p:nvSpPr>
        <p:spPr>
          <a:xfrm>
            <a:off x="3867150" y="4619625"/>
            <a:ext cx="1352550" cy="371475"/>
          </a:xfrm>
          <a:prstGeom prst="rect">
            <a:avLst/>
          </a:prstGeom>
          <a:solidFill>
            <a:srgbClr val="FFFFFF"/>
          </a:solidFill>
          <a:ln w="25400">
            <a:solidFill>
              <a:srgbClr val="FFFFFF"/>
            </a:solidFill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en 14"/>
          <p:cNvGrpSpPr/>
          <p:nvPr/>
        </p:nvGrpSpPr>
        <p:grpSpPr>
          <a:xfrm>
            <a:off x="324485" y="-314886"/>
            <a:ext cx="8496741" cy="216031"/>
            <a:chOff x="0" y="0"/>
            <a:chExt cx="8496740" cy="216030"/>
          </a:xfrm>
        </p:grpSpPr>
        <p:sp>
          <p:nvSpPr>
            <p:cNvPr id="2" name="Gerade Verbindung 15"/>
            <p:cNvSpPr/>
            <p:nvPr/>
          </p:nvSpPr>
          <p:spPr>
            <a:xfrm flipH="1">
              <a:off x="-1" y="0"/>
              <a:ext cx="2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" name="Gerade Verbindung 16"/>
            <p:cNvSpPr/>
            <p:nvPr/>
          </p:nvSpPr>
          <p:spPr>
            <a:xfrm>
              <a:off x="129573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" name="Gerade Verbindung 17"/>
            <p:cNvSpPr/>
            <p:nvPr/>
          </p:nvSpPr>
          <p:spPr>
            <a:xfrm>
              <a:off x="14397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" name="Gerade Verbindung 18"/>
            <p:cNvSpPr/>
            <p:nvPr/>
          </p:nvSpPr>
          <p:spPr>
            <a:xfrm>
              <a:off x="27359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" name="Gerade Verbindung 19"/>
            <p:cNvSpPr/>
            <p:nvPr/>
          </p:nvSpPr>
          <p:spPr>
            <a:xfrm>
              <a:off x="28799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" name="Gerade Verbindung 20"/>
            <p:cNvSpPr/>
            <p:nvPr/>
          </p:nvSpPr>
          <p:spPr>
            <a:xfrm>
              <a:off x="417613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" name="Gerade Verbindung 21"/>
            <p:cNvSpPr/>
            <p:nvPr/>
          </p:nvSpPr>
          <p:spPr>
            <a:xfrm>
              <a:off x="432016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" name="Gerade Verbindung 22"/>
            <p:cNvSpPr/>
            <p:nvPr/>
          </p:nvSpPr>
          <p:spPr>
            <a:xfrm>
              <a:off x="56163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Gerade Verbindung 23"/>
            <p:cNvSpPr/>
            <p:nvPr/>
          </p:nvSpPr>
          <p:spPr>
            <a:xfrm>
              <a:off x="5760359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" name="Gerade Verbindung 24"/>
            <p:cNvSpPr/>
            <p:nvPr/>
          </p:nvSpPr>
          <p:spPr>
            <a:xfrm>
              <a:off x="70565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" name="Gerade Verbindung 25"/>
            <p:cNvSpPr/>
            <p:nvPr/>
          </p:nvSpPr>
          <p:spPr>
            <a:xfrm>
              <a:off x="720056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" name="Gerade Verbindung 26"/>
            <p:cNvSpPr/>
            <p:nvPr/>
          </p:nvSpPr>
          <p:spPr>
            <a:xfrm>
              <a:off x="8496740" y="0"/>
              <a:ext cx="1" cy="21603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5" name="Picture 7" descr="Picture 7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0" y="-1523"/>
            <a:ext cx="9144000" cy="5145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icture 7" descr="Picture 7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Title Text"/>
          <p:cNvSpPr txBox="1">
            <a:spLocks noGrp="1"/>
          </p:cNvSpPr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18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626292"/>
            <a:ext cx="2133600" cy="2819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179999" marR="0" indent="-179999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▪"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359999" marR="0" indent="-180975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▪"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539999" marR="0" indent="-180975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▪"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719999" marR="0" indent="-180975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▪"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719999" marR="0" indent="-180975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▪"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719999" marR="0" indent="-180975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▪"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539999" marR="0" indent="-18000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719999" marR="0" indent="-180975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▪"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unroadsafetyweek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9.png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kstniOkvir 2"/>
          <p:cNvSpPr txBox="1"/>
          <p:nvPr/>
        </p:nvSpPr>
        <p:spPr>
          <a:xfrm>
            <a:off x="1114425" y="1476753"/>
            <a:ext cx="7277100" cy="3077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hr-HR" sz="2000" b="0" dirty="0"/>
              <a:t>1,35 milijuna smrtno stradalih na cestama u svijetu godišnje</a:t>
            </a:r>
          </a:p>
          <a:p>
            <a:pPr marL="342900" indent="-342900">
              <a:buFont typeface="Arial" panose="020B0604020202020204" pitchFamily="34" charset="0"/>
              <a:buChar char="•"/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hr-HR" sz="2000" b="0" dirty="0"/>
              <a:t>3.700 smrtno stradalih dnevno</a:t>
            </a:r>
          </a:p>
          <a:p>
            <a:pPr marL="342900" indent="-342900">
              <a:buFont typeface="Arial" panose="020B0604020202020204" pitchFamily="34" charset="0"/>
              <a:buChar char="•"/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hr-HR" sz="2000" dirty="0"/>
              <a:t>Vodeći uzrok smrti djece i mladih 5-29 godina starosti u svijetu, EU i RH</a:t>
            </a:r>
            <a:endParaRPr lang="hr-HR" sz="2000" b="0" dirty="0"/>
          </a:p>
          <a:p>
            <a:pPr marL="342900" indent="-342900">
              <a:buFont typeface="Arial" panose="020B0604020202020204" pitchFamily="34" charset="0"/>
              <a:buChar char="•"/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en-US" sz="2000" b="0" dirty="0"/>
              <a:t>5. </a:t>
            </a:r>
            <a:r>
              <a:rPr lang="en-US" sz="2000" b="0" dirty="0" err="1"/>
              <a:t>Globalni</a:t>
            </a:r>
            <a:r>
              <a:rPr lang="en-US" sz="2000" b="0" dirty="0"/>
              <a:t> </a:t>
            </a:r>
            <a:r>
              <a:rPr lang="en-US" sz="2000" b="0" dirty="0" err="1"/>
              <a:t>tjedan</a:t>
            </a:r>
            <a:r>
              <a:rPr lang="en-US" sz="2000" b="0" dirty="0"/>
              <a:t> </a:t>
            </a:r>
            <a:r>
              <a:rPr lang="en-US" sz="2000" b="0" dirty="0" err="1"/>
              <a:t>cestovne</a:t>
            </a:r>
            <a:r>
              <a:rPr lang="en-US" sz="2000" b="0" dirty="0"/>
              <a:t> </a:t>
            </a:r>
            <a:r>
              <a:rPr lang="en-US" sz="2000" b="0" dirty="0" err="1"/>
              <a:t>s</a:t>
            </a:r>
            <a:r>
              <a:rPr lang="en-US" sz="2000" dirty="0" err="1"/>
              <a:t>igurnosti</a:t>
            </a:r>
            <a:r>
              <a:rPr lang="en-US" sz="2000" dirty="0"/>
              <a:t> UN</a:t>
            </a:r>
            <a:r>
              <a:rPr lang="hr-HR" sz="2000" dirty="0"/>
              <a:t>-a 6.-12.5.2019</a:t>
            </a:r>
          </a:p>
          <a:p>
            <a:pPr marL="342900" indent="-342900">
              <a:buFont typeface="Arial" panose="020B0604020202020204" pitchFamily="34" charset="0"/>
              <a:buChar char="•"/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hr-HR" sz="2000" b="0" dirty="0"/>
              <a:t>FIA poziva autoklubove na podržavanje, </a:t>
            </a:r>
            <a:r>
              <a:rPr lang="hr-HR" sz="2000" dirty="0"/>
              <a:t>HAK se odazvao</a:t>
            </a:r>
          </a:p>
          <a:p>
            <a:pPr marL="342900" indent="-342900">
              <a:buFont typeface="Arial" panose="020B0604020202020204" pitchFamily="34" charset="0"/>
              <a:buChar char="•"/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hr-HR" sz="2000" b="0" dirty="0"/>
              <a:t>WHO </a:t>
            </a:r>
            <a:r>
              <a:rPr lang="hr-HR" sz="2000" dirty="0"/>
              <a:t>konkretne mjere za poboljšanje upravljanja, sigurnije ceste, vozila i korisnike te osnaživanje hitne medicinske skrbi</a:t>
            </a:r>
          </a:p>
          <a:p>
            <a:pPr marL="342900" indent="-342900">
              <a:buFont typeface="Arial" panose="020B0604020202020204" pitchFamily="34" charset="0"/>
              <a:buChar char="•"/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lang="hr-HR" sz="2000" b="0" dirty="0"/>
              <a:t>Poziv svim sudionicima prometa na progovaranje o problemima: </a:t>
            </a:r>
            <a:r>
              <a:rPr lang="hr-HR" sz="2000" dirty="0">
                <a:sym typeface="Arial"/>
                <a:hlinkClick r:id="rId2"/>
              </a:rPr>
              <a:t>https://www.unroadsafetyweek.org</a:t>
            </a:r>
            <a:endParaRPr sz="2400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3A3D3F-325B-4292-B2E7-C32E67234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063" y="226334"/>
            <a:ext cx="2383874" cy="12199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99FAB0-2223-48C6-8655-FE7C89053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4574" y="622248"/>
            <a:ext cx="1519238" cy="461398"/>
          </a:xfrm>
          <a:prstGeom prst="rect">
            <a:avLst/>
          </a:prstGeom>
        </p:spPr>
      </p:pic>
      <p:pic>
        <p:nvPicPr>
          <p:cNvPr id="1026" name="Picture 2" descr="http://www.roadsafety.fia-grants.com/images/logo-header.jpg">
            <a:extLst>
              <a:ext uri="{FF2B5EF4-FFF2-40B4-BE49-F238E27FC236}">
                <a16:creationId xmlns:a16="http://schemas.microsoft.com/office/drawing/2014/main" id="{1D8CE6CB-51EA-49FA-B5AF-1219949BF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7" y="735224"/>
            <a:ext cx="2519363" cy="34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upa 7"/>
          <p:cNvGrpSpPr/>
          <p:nvPr/>
        </p:nvGrpSpPr>
        <p:grpSpPr>
          <a:xfrm>
            <a:off x="169080" y="211915"/>
            <a:ext cx="8951036" cy="4349779"/>
            <a:chOff x="0" y="0"/>
            <a:chExt cx="8951035" cy="4349778"/>
          </a:xfrm>
        </p:grpSpPr>
        <p:sp>
          <p:nvSpPr>
            <p:cNvPr id="149" name="Title 1"/>
            <p:cNvSpPr txBox="1"/>
            <p:nvPr/>
          </p:nvSpPr>
          <p:spPr>
            <a:xfrm>
              <a:off x="108835" y="522340"/>
              <a:ext cx="8842201" cy="307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400">
                  <a:solidFill>
                    <a:srgbClr val="808080"/>
                  </a:solidFill>
                </a:defRPr>
              </a:lvl1pPr>
            </a:lstStyle>
            <a:p>
              <a:r>
                <a:t>PREZENTACIJA JE NAPRAVLJENA ISKLJUČIVO ZA HAK</a:t>
              </a:r>
            </a:p>
          </p:txBody>
        </p:sp>
        <p:sp>
          <p:nvSpPr>
            <p:cNvPr id="150" name="Subtitle 2"/>
            <p:cNvSpPr txBox="1"/>
            <p:nvPr/>
          </p:nvSpPr>
          <p:spPr>
            <a:xfrm>
              <a:off x="0" y="0"/>
              <a:ext cx="8842200" cy="5613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spcBef>
                  <a:spcPts val="300"/>
                </a:spcBef>
                <a:defRPr sz="3000">
                  <a:solidFill>
                    <a:srgbClr val="808080"/>
                  </a:solidFill>
                </a:defRPr>
              </a:lvl1pPr>
            </a:lstStyle>
            <a:p>
              <a:r>
                <a:t>VOZAČ vs. VOZAČ</a:t>
              </a:r>
            </a:p>
          </p:txBody>
        </p:sp>
        <p:pic>
          <p:nvPicPr>
            <p:cNvPr id="151" name="Picture 9" descr="Picture 9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172643" y="1182283"/>
              <a:ext cx="2728088" cy="28251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2" name="TextBox 10"/>
            <p:cNvSpPr txBox="1"/>
            <p:nvPr/>
          </p:nvSpPr>
          <p:spPr>
            <a:xfrm>
              <a:off x="2530695" y="3743777"/>
              <a:ext cx="4011984" cy="307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400">
                  <a:solidFill>
                    <a:srgbClr val="808080"/>
                  </a:solidFill>
                  <a:latin typeface="Lekton"/>
                  <a:ea typeface="Lekton"/>
                  <a:cs typeface="Lekton"/>
                  <a:sym typeface="Lekton"/>
                </a:defRPr>
              </a:lvl1pPr>
            </a:lstStyle>
            <a:p>
              <a:r>
                <a:t>Kvaka – Ured za kreativnu analizu</a:t>
              </a:r>
            </a:p>
          </p:txBody>
        </p:sp>
        <p:sp>
          <p:nvSpPr>
            <p:cNvPr id="153" name="TextBox 11"/>
            <p:cNvSpPr txBox="1"/>
            <p:nvPr/>
          </p:nvSpPr>
          <p:spPr>
            <a:xfrm>
              <a:off x="2530695" y="4042438"/>
              <a:ext cx="4011984" cy="307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400">
                  <a:solidFill>
                    <a:srgbClr val="808080"/>
                  </a:solidFill>
                  <a:latin typeface="Lekton"/>
                  <a:ea typeface="Lekton"/>
                  <a:cs typeface="Lekton"/>
                  <a:sym typeface="Lekton"/>
                </a:defRPr>
              </a:lvl1pPr>
            </a:lstStyle>
            <a:p>
              <a:r>
                <a:t>Zagreb, 13. svibanj 2019.</a:t>
              </a:r>
            </a:p>
          </p:txBody>
        </p:sp>
      </p:grpSp>
      <p:sp>
        <p:nvSpPr>
          <p:cNvPr id="155" name="TextBox 11"/>
          <p:cNvSpPr txBox="1"/>
          <p:nvPr/>
        </p:nvSpPr>
        <p:spPr>
          <a:xfrm>
            <a:off x="2667000" y="4626173"/>
            <a:ext cx="4011985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solidFill>
                  <a:srgbClr val="808080"/>
                </a:solidFill>
                <a:latin typeface="Lekton"/>
                <a:ea typeface="Lekton"/>
                <a:cs typeface="Lekton"/>
                <a:sym typeface="Lekton"/>
              </a:defRPr>
            </a:lvl1pPr>
          </a:lstStyle>
          <a:p>
            <a:r>
              <a:t>mr.sc. Tatjana Rajković MBA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kstniOkvir 2"/>
          <p:cNvSpPr txBox="1"/>
          <p:nvPr/>
        </p:nvSpPr>
        <p:spPr>
          <a:xfrm>
            <a:off x="1790700" y="1276350"/>
            <a:ext cx="5562600" cy="2199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“Kada se krene u bilo kakvu priču, svi se žale da su ili predebeli ili premršavi ili preniski ili preružni ili previsoki… nitko nije rekao da loše vozi. (M, 52) </a:t>
            </a:r>
          </a:p>
          <a:p>
            <a:pPr algn="ctr"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 algn="ctr">
              <a:defRPr sz="2500"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Svi misle da dobro voze</a:t>
            </a:r>
            <a:r>
              <a:rPr b="0"/>
              <a:t>.”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432E96-D318-439B-9A67-17A98B025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B37DCB-5A20-46DB-B428-5239B9A6F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62325E-F3B9-4BB9-B10C-0F9062FBC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4882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kstniOkvir 2"/>
          <p:cNvSpPr txBox="1"/>
          <p:nvPr/>
        </p:nvSpPr>
        <p:spPr>
          <a:xfrm>
            <a:off x="1790700" y="1276350"/>
            <a:ext cx="5562600" cy="2199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Osnovni cilj istraživanja je </a:t>
            </a:r>
          </a:p>
          <a:p>
            <a:pPr algn="ctr">
              <a:defRPr sz="2500"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utvrditi razlike u ponašanju mladih i starih vozača</a:t>
            </a:r>
            <a:r>
              <a:rPr b="0"/>
              <a:t> </a:t>
            </a:r>
          </a:p>
          <a:p>
            <a:pPr algn="ctr"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i </a:t>
            </a:r>
          </a:p>
          <a:p>
            <a:pPr algn="ctr">
              <a:defRPr sz="2500"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utjecaj njihove vožnje na sigurnost u cestovnom prometu</a:t>
            </a:r>
            <a:r>
              <a:rPr b="0"/>
              <a:t>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45F0AB-F997-402A-9201-11F5686FC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84FCB6-3035-41A7-8D72-2AD894523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55C3A9-F286-41DF-B64B-4C618143F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kstniOkvir 1"/>
          <p:cNvSpPr txBox="1"/>
          <p:nvPr/>
        </p:nvSpPr>
        <p:spPr>
          <a:xfrm>
            <a:off x="1752600" y="819150"/>
            <a:ext cx="5562600" cy="293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Rezultati koje ćemo predstaviti dobiveni su </a:t>
            </a:r>
            <a:r>
              <a:rPr b="1"/>
              <a:t>kombinacijom kvantitativnog </a:t>
            </a:r>
            <a:r>
              <a:t>(n=214) </a:t>
            </a:r>
            <a:r>
              <a:rPr b="1"/>
              <a:t>i kvalitativnog istraživanja</a:t>
            </a:r>
            <a:r>
              <a:t> (grupna diskusija) s </a:t>
            </a:r>
            <a:r>
              <a:rPr b="1"/>
              <a:t>vozačima u dobi od 35-55 godina </a:t>
            </a:r>
            <a:r>
              <a:t>koji imaju </a:t>
            </a:r>
            <a:r>
              <a:rPr b="1"/>
              <a:t>minimalno 10 godina vozačkog iskustva</a:t>
            </a:r>
            <a:r>
              <a:t> i voze </a:t>
            </a:r>
            <a:r>
              <a:rPr b="1"/>
              <a:t>jednom tjedno ili češće.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07951C-71BF-4EBC-B455-ACA63F90E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3B6185-8FDF-41C7-B1BC-EAF4639BF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52048E-D242-44F0-BCCB-CFD4A9CBE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lika 8" descr="Slika 8"/>
          <p:cNvPicPr>
            <a:picLocks noChangeAspect="1"/>
          </p:cNvPicPr>
          <p:nvPr/>
        </p:nvPicPr>
        <p:blipFill>
          <a:blip r:embed="rId2">
            <a:alphaModFix amt="70000"/>
            <a:extLst/>
          </a:blip>
          <a:srcRect t="2668" b="8858"/>
          <a:stretch>
            <a:fillRect/>
          </a:stretch>
        </p:blipFill>
        <p:spPr>
          <a:xfrm>
            <a:off x="304800" y="64307"/>
            <a:ext cx="8534400" cy="5053783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TekstniOkvir 2"/>
          <p:cNvSpPr txBox="1"/>
          <p:nvPr/>
        </p:nvSpPr>
        <p:spPr>
          <a:xfrm>
            <a:off x="457200" y="1504950"/>
            <a:ext cx="2895600" cy="3001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50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MLADI VOZAČI </a:t>
            </a:r>
          </a:p>
          <a:p>
            <a:pPr algn="ctr">
              <a:spcBef>
                <a:spcPts val="300"/>
              </a:spcBef>
              <a:defRPr sz="50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U </a:t>
            </a:r>
          </a:p>
          <a:p>
            <a:pPr algn="ctr">
              <a:spcBef>
                <a:spcPts val="300"/>
              </a:spcBef>
              <a:defRPr sz="50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FOKUSU </a:t>
            </a:r>
          </a:p>
        </p:txBody>
      </p:sp>
      <p:pic>
        <p:nvPicPr>
          <p:cNvPr id="165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327" y="-762"/>
            <a:ext cx="9144001" cy="51450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ravokutnik 4"/>
          <p:cNvSpPr txBox="1"/>
          <p:nvPr/>
        </p:nvSpPr>
        <p:spPr>
          <a:xfrm>
            <a:off x="6476998" y="2686062"/>
            <a:ext cx="1530230" cy="815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PTICA               „U smislu neke brzine”</a:t>
            </a:r>
          </a:p>
        </p:txBody>
      </p:sp>
      <p:pic>
        <p:nvPicPr>
          <p:cNvPr id="168" name="Slika 13" descr="Slika 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0" y="1271455"/>
            <a:ext cx="1530229" cy="11766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Slika 14" descr="Slika 1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59636" y="1271455"/>
            <a:ext cx="1542423" cy="11705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Slika 15" descr="Slika 1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42272" y="1271455"/>
            <a:ext cx="1542423" cy="11766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Slika 16" descr="Slika 1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24907" y="1271455"/>
            <a:ext cx="1542424" cy="1152245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Pravokutnik 17"/>
          <p:cNvSpPr txBox="1"/>
          <p:nvPr/>
        </p:nvSpPr>
        <p:spPr>
          <a:xfrm>
            <a:off x="1050310" y="2636902"/>
            <a:ext cx="1517020" cy="1297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ZEC            „Brzo, u strahu, ne zna tko mu glavu nosi.” </a:t>
            </a:r>
          </a:p>
        </p:txBody>
      </p:sp>
      <p:sp>
        <p:nvSpPr>
          <p:cNvPr id="173" name="Pravokutnik 18"/>
          <p:cNvSpPr txBox="1"/>
          <p:nvPr/>
        </p:nvSpPr>
        <p:spPr>
          <a:xfrm>
            <a:off x="2842272" y="2660868"/>
            <a:ext cx="1542423" cy="202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LAV             „Malo agresivnija vožnja. Ne razmišlja se u stvari o mogućm posljedicama.” </a:t>
            </a:r>
          </a:p>
        </p:txBody>
      </p:sp>
      <p:sp>
        <p:nvSpPr>
          <p:cNvPr id="174" name="Pravokutnik 19"/>
          <p:cNvSpPr txBox="1"/>
          <p:nvPr/>
        </p:nvSpPr>
        <p:spPr>
          <a:xfrm>
            <a:off x="4659634" y="2686062"/>
            <a:ext cx="1542423" cy="1881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16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GAZELA            „Onako frajerski kad se postavi, sjedne za volan. Glava gore, sad sam ja tu i idemo…” </a:t>
            </a:r>
          </a:p>
        </p:txBody>
      </p:sp>
      <p:sp>
        <p:nvSpPr>
          <p:cNvPr id="175" name="Pravokutnik 20"/>
          <p:cNvSpPr txBox="1"/>
          <p:nvPr/>
        </p:nvSpPr>
        <p:spPr>
          <a:xfrm>
            <a:off x="1066800" y="412750"/>
            <a:ext cx="7162800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KAKO DOŽIVLJAVAMO MLADE VOZAČE U 4 SLIKE</a:t>
            </a:r>
          </a:p>
        </p:txBody>
      </p:sp>
      <p:sp>
        <p:nvSpPr>
          <p:cNvPr id="176" name="TekstniOkvir 21"/>
          <p:cNvSpPr txBox="1"/>
          <p:nvPr/>
        </p:nvSpPr>
        <p:spPr>
          <a:xfrm>
            <a:off x="457200" y="4875571"/>
            <a:ext cx="3352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grupna diskusija s iskusnim vozačima u dobi 30-60 godina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9742411-537E-478C-AEAC-9C71D8D3F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D2989F-C4E5-42BA-B8E6-4EEE28B08E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52ECD0-303B-4648-9311-676504EB39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Slika 2" descr="Slika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29497"/>
            <a:ext cx="9139429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Pravokutnik 1"/>
          <p:cNvSpPr txBox="1"/>
          <p:nvPr/>
        </p:nvSpPr>
        <p:spPr>
          <a:xfrm>
            <a:off x="5867400" y="2266950"/>
            <a:ext cx="2438400" cy="2237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3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Dob do koje mladi vozači predstavljaju riskantnu skupinu </a:t>
            </a:r>
          </a:p>
        </p:txBody>
      </p:sp>
      <p:sp>
        <p:nvSpPr>
          <p:cNvPr id="180" name="Pravokutnik 6"/>
          <p:cNvSpPr txBox="1"/>
          <p:nvPr/>
        </p:nvSpPr>
        <p:spPr>
          <a:xfrm>
            <a:off x="609600" y="209550"/>
            <a:ext cx="2707386" cy="1819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6000">
                <a:solidFill>
                  <a:srgbClr val="7DB4E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25 godina </a:t>
            </a:r>
          </a:p>
        </p:txBody>
      </p:sp>
      <p:sp>
        <p:nvSpPr>
          <p:cNvPr id="181" name="TekstniOkvir 4"/>
          <p:cNvSpPr txBox="1"/>
          <p:nvPr/>
        </p:nvSpPr>
        <p:spPr>
          <a:xfrm>
            <a:off x="7315200" y="4781550"/>
            <a:ext cx="1371600" cy="12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Uzorak: total (n=214) / mode 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Slika 2" descr="Slika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39429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TekstniOkvir 3"/>
          <p:cNvSpPr txBox="1"/>
          <p:nvPr/>
        </p:nvSpPr>
        <p:spPr>
          <a:xfrm>
            <a:off x="1219200" y="3486150"/>
            <a:ext cx="7010400" cy="357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300"/>
              </a:spcBef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ALI NIJE BAŠ TAKO JEDNOSTAVNO…. 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kstniOkvir 3"/>
          <p:cNvSpPr txBox="1"/>
          <p:nvPr/>
        </p:nvSpPr>
        <p:spPr>
          <a:xfrm>
            <a:off x="1181100" y="552836"/>
            <a:ext cx="6781800" cy="1160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 sz="25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KARAKTERISTIKE LIČNOSTI</a:t>
            </a:r>
          </a:p>
          <a:p>
            <a:pPr algn="ctr"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“Mislim da ona, zato što je normalna, normalno i vozi. Netko tko je bahat, bahat je i kao vozač. Mislim da je to stvar nekih drugih čimbenika, a ne samo godina.” (Ž, 35)</a:t>
            </a:r>
          </a:p>
        </p:txBody>
      </p:sp>
      <p:sp>
        <p:nvSpPr>
          <p:cNvPr id="189" name="TekstniOkvir 4"/>
          <p:cNvSpPr txBox="1"/>
          <p:nvPr/>
        </p:nvSpPr>
        <p:spPr>
          <a:xfrm>
            <a:off x="1219200" y="2419350"/>
            <a:ext cx="6781800" cy="1427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 sz="25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DRUŠTVENA KLIMA</a:t>
            </a:r>
          </a:p>
          <a:p>
            <a:pPr algn="ctr"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„Nažalost, svi smo svjedoci da je razna ekipa na razne načine došla do sredstava. To nije samo problem u vožnji, to je nedostatak elementarne kulture, obiteljskog odgoja, ljudskosti. I na kraju rezultira problemom u prometu.” (M, 52)</a:t>
            </a:r>
          </a:p>
        </p:txBody>
      </p:sp>
      <p:sp>
        <p:nvSpPr>
          <p:cNvPr id="190" name="TekstniOkvir 6"/>
          <p:cNvSpPr txBox="1"/>
          <p:nvPr/>
        </p:nvSpPr>
        <p:spPr>
          <a:xfrm>
            <a:off x="457200" y="4875571"/>
            <a:ext cx="3352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grupna diskusija s iskusnim vozačima u dobi 30-60 godina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DFD25D-D67E-4B8D-A897-398CFC8B0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9FA7E7-A0FB-40C7-9D7F-A88E58CB6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CC2FAB-E6B5-4A83-B097-895696C9A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ravokutnik 11"/>
          <p:cNvSpPr txBox="1"/>
          <p:nvPr/>
        </p:nvSpPr>
        <p:spPr>
          <a:xfrm>
            <a:off x="1905000" y="1962150"/>
            <a:ext cx="5715000" cy="264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3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MLADI SU… MLADI SU… MLADI!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2000">
                <a:solidFill>
                  <a:srgbClr val="59595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“Kada si mlad uvijek misliš da si pametniji nego što jesi. I da sve možeš, a tebi nitko ništa ne može. I da si besmrtan. Ne razmišljaš o tome da ako se zakucaš sa 200 na sat u zid, da te više nema.” (Ž, 42)</a:t>
            </a:r>
          </a:p>
        </p:txBody>
      </p:sp>
      <p:sp>
        <p:nvSpPr>
          <p:cNvPr id="193" name="TekstniOkvir 13"/>
          <p:cNvSpPr txBox="1"/>
          <p:nvPr/>
        </p:nvSpPr>
        <p:spPr>
          <a:xfrm>
            <a:off x="457200" y="4875571"/>
            <a:ext cx="3352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grupna diskusija s iskusnim vozačima u dobi 30-60 godina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E23DAA-923C-45F2-81F9-522639C26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2" y="4758642"/>
            <a:ext cx="971549" cy="2439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8D1FBC-0880-4A6C-B89F-402FB5EBC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945" y="4752357"/>
            <a:ext cx="349439" cy="2502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517665-7422-4BEC-A9CC-35E5AB87D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5778" y="4727947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" name="Grafikon 5"/>
          <p:cNvGraphicFramePr/>
          <p:nvPr/>
        </p:nvGraphicFramePr>
        <p:xfrm>
          <a:off x="1316433" y="1949450"/>
          <a:ext cx="6552034" cy="2541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6" name="Pravokutnik 3"/>
          <p:cNvSpPr txBox="1"/>
          <p:nvPr/>
        </p:nvSpPr>
        <p:spPr>
          <a:xfrm>
            <a:off x="1066800" y="412750"/>
            <a:ext cx="7162800" cy="1251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Kao najčešći uzroci prometnih nesreća kod mladih vozača spominju se: </a:t>
            </a:r>
          </a:p>
          <a:p>
            <a:pPr algn="ctr"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PRECJENJIVANJE VOZAČKIH SPOSOBNOSTI i</a:t>
            </a:r>
          </a:p>
          <a:p>
            <a:pPr algn="ctr"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VOŽNJA NEPRILAGOĐENOM BRZINOM </a:t>
            </a:r>
          </a:p>
        </p:txBody>
      </p:sp>
      <p:sp>
        <p:nvSpPr>
          <p:cNvPr id="197" name="TekstniOkvir 4"/>
          <p:cNvSpPr txBox="1"/>
          <p:nvPr/>
        </p:nvSpPr>
        <p:spPr>
          <a:xfrm>
            <a:off x="457200" y="4875571"/>
            <a:ext cx="2590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total (n=214)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F200E1-D595-4307-834B-B83CC9E36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E86B34-15A4-4E65-A18C-FF9EE5DBF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3F4586-6B4B-4EE9-B643-67967AD563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" name="Grafikon 5"/>
          <p:cNvGraphicFramePr/>
          <p:nvPr/>
        </p:nvGraphicFramePr>
        <p:xfrm>
          <a:off x="1316433" y="1924050"/>
          <a:ext cx="6552034" cy="2541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0" name="Pravokutnik 3"/>
          <p:cNvSpPr txBox="1"/>
          <p:nvPr/>
        </p:nvSpPr>
        <p:spPr>
          <a:xfrm>
            <a:off x="1066800" y="412750"/>
            <a:ext cx="7162800" cy="1251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Svaki drugi ispitanik smatra da je jedan od uzorka prometnih nesreća kod mladih  </a:t>
            </a:r>
          </a:p>
          <a:p>
            <a:pPr algn="ctr"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PREBRZA VOŽNJA i</a:t>
            </a:r>
          </a:p>
          <a:p>
            <a:pPr algn="ctr"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KORIŠTENJE MOBITELA</a:t>
            </a:r>
          </a:p>
        </p:txBody>
      </p:sp>
      <p:sp>
        <p:nvSpPr>
          <p:cNvPr id="201" name="TekstniOkvir 4"/>
          <p:cNvSpPr txBox="1"/>
          <p:nvPr/>
        </p:nvSpPr>
        <p:spPr>
          <a:xfrm>
            <a:off x="457200" y="4875571"/>
            <a:ext cx="2590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total (n=214)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6D69B4-1890-41DF-A31E-AA8D8546D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BADCB3-257D-40C3-BDA8-5916A1B5F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808048-C03D-430E-9DF8-EDC14861F6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ravokutnik 3"/>
          <p:cNvSpPr txBox="1"/>
          <p:nvPr/>
        </p:nvSpPr>
        <p:spPr>
          <a:xfrm>
            <a:off x="1066800" y="412750"/>
            <a:ext cx="7162800" cy="1251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Otprilike svaki četvrti ispitanik smatra da je uzrok nesreće  </a:t>
            </a:r>
          </a:p>
          <a:p>
            <a:pPr algn="ctr"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DOKAZIVANJE PRIJATELJIMA, </a:t>
            </a:r>
          </a:p>
          <a:p>
            <a:pPr algn="ctr"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VOŽNJA POD UTJECAJEM ALKOHOLA i </a:t>
            </a:r>
          </a:p>
          <a:p>
            <a:pPr algn="ctr"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AGRESIVNA VOŽNJA</a:t>
            </a:r>
          </a:p>
        </p:txBody>
      </p:sp>
      <p:graphicFrame>
        <p:nvGraphicFramePr>
          <p:cNvPr id="204" name="Grafikon 4"/>
          <p:cNvGraphicFramePr/>
          <p:nvPr/>
        </p:nvGraphicFramePr>
        <p:xfrm>
          <a:off x="1314909" y="1953259"/>
          <a:ext cx="6552034" cy="2541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5" name="TekstniOkvir 5"/>
          <p:cNvSpPr txBox="1"/>
          <p:nvPr/>
        </p:nvSpPr>
        <p:spPr>
          <a:xfrm>
            <a:off x="457200" y="4875571"/>
            <a:ext cx="2590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total (n=214)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8C40DA-8CAE-499C-B858-26A5BC9B9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BCFBA1-1954-4935-9FE7-F0A3521F0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6BB69D-9C37-40A7-84BB-9C49B195BE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kstniOkvir 2"/>
          <p:cNvSpPr txBox="1"/>
          <p:nvPr/>
        </p:nvSpPr>
        <p:spPr>
          <a:xfrm>
            <a:off x="457200" y="1657350"/>
            <a:ext cx="2667000" cy="2345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4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STARIJI VOZAČI </a:t>
            </a:r>
          </a:p>
          <a:p>
            <a:pPr algn="ctr">
              <a:spcBef>
                <a:spcPts val="300"/>
              </a:spcBef>
              <a:defRPr sz="4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U </a:t>
            </a:r>
          </a:p>
          <a:p>
            <a:pPr algn="ctr">
              <a:spcBef>
                <a:spcPts val="300"/>
              </a:spcBef>
              <a:defRPr sz="4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FOKUSU 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ravokutnik 1"/>
          <p:cNvSpPr txBox="1"/>
          <p:nvPr/>
        </p:nvSpPr>
        <p:spPr>
          <a:xfrm>
            <a:off x="6477000" y="833556"/>
            <a:ext cx="1905000" cy="2669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3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Dob u kojoj stariji vozači postaju riskantna skupina</a:t>
            </a:r>
          </a:p>
        </p:txBody>
      </p:sp>
      <p:sp>
        <p:nvSpPr>
          <p:cNvPr id="210" name="Pravokutnik 6"/>
          <p:cNvSpPr txBox="1"/>
          <p:nvPr/>
        </p:nvSpPr>
        <p:spPr>
          <a:xfrm>
            <a:off x="228600" y="2495550"/>
            <a:ext cx="3124200" cy="807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5000" b="1">
                <a:solidFill>
                  <a:srgbClr val="7DB4E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70 godina </a:t>
            </a:r>
          </a:p>
        </p:txBody>
      </p:sp>
      <p:sp>
        <p:nvSpPr>
          <p:cNvPr id="211" name="TekstniOkvir 3"/>
          <p:cNvSpPr txBox="1"/>
          <p:nvPr/>
        </p:nvSpPr>
        <p:spPr>
          <a:xfrm>
            <a:off x="457200" y="4875571"/>
            <a:ext cx="2590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Uzorak: total (n=214) / mode 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ravokutnik 4"/>
          <p:cNvSpPr txBox="1"/>
          <p:nvPr/>
        </p:nvSpPr>
        <p:spPr>
          <a:xfrm>
            <a:off x="6476998" y="2686062"/>
            <a:ext cx="1530230" cy="1056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MAJMUN</a:t>
            </a:r>
          </a:p>
          <a:p>
            <a:pPr algn="ctr">
              <a:defRPr sz="16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„Onaj koji razmišlja polako”</a:t>
            </a:r>
          </a:p>
        </p:txBody>
      </p:sp>
      <p:sp>
        <p:nvSpPr>
          <p:cNvPr id="214" name="Pravokutnik 17"/>
          <p:cNvSpPr txBox="1"/>
          <p:nvPr/>
        </p:nvSpPr>
        <p:spPr>
          <a:xfrm>
            <a:off x="1050310" y="2636902"/>
            <a:ext cx="1517020" cy="178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KRTICA</a:t>
            </a:r>
          </a:p>
          <a:p>
            <a:pPr algn="ctr">
              <a:defRPr sz="16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„Ruje neki svoj put i ide tim prokopanim tunelima, a zapravo je slijepa. ” </a:t>
            </a:r>
          </a:p>
        </p:txBody>
      </p:sp>
      <p:sp>
        <p:nvSpPr>
          <p:cNvPr id="215" name="Pravokutnik 18"/>
          <p:cNvSpPr txBox="1"/>
          <p:nvPr/>
        </p:nvSpPr>
        <p:spPr>
          <a:xfrm>
            <a:off x="2842272" y="2660868"/>
            <a:ext cx="1542423" cy="1056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LJENIVAC</a:t>
            </a:r>
          </a:p>
          <a:p>
            <a:pPr algn="ctr">
              <a:defRPr sz="16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„Radi sporih kretnji, sporih reakcija” </a:t>
            </a:r>
          </a:p>
        </p:txBody>
      </p:sp>
      <p:sp>
        <p:nvSpPr>
          <p:cNvPr id="216" name="Pravokutnik 19"/>
          <p:cNvSpPr txBox="1"/>
          <p:nvPr/>
        </p:nvSpPr>
        <p:spPr>
          <a:xfrm>
            <a:off x="4659634" y="2686062"/>
            <a:ext cx="1542423" cy="1365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16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ŽIRAFA          „Oni bi sve nadgledali, ali to sve sporo ide” </a:t>
            </a:r>
          </a:p>
        </p:txBody>
      </p:sp>
      <p:sp>
        <p:nvSpPr>
          <p:cNvPr id="217" name="Pravokutnik 20"/>
          <p:cNvSpPr txBox="1"/>
          <p:nvPr/>
        </p:nvSpPr>
        <p:spPr>
          <a:xfrm>
            <a:off x="1066800" y="412750"/>
            <a:ext cx="7162800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KAKO DOŽIVLJAVAMO STARE VOZAČE U 4 SLIKE</a:t>
            </a:r>
          </a:p>
        </p:txBody>
      </p:sp>
      <p:sp>
        <p:nvSpPr>
          <p:cNvPr id="218" name="TekstniOkvir 21"/>
          <p:cNvSpPr txBox="1"/>
          <p:nvPr/>
        </p:nvSpPr>
        <p:spPr>
          <a:xfrm>
            <a:off x="457200" y="4875571"/>
            <a:ext cx="3352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grupna diskusija s iskusnim vozačima u dobi 30-60 godina </a:t>
            </a:r>
          </a:p>
        </p:txBody>
      </p:sp>
      <p:pic>
        <p:nvPicPr>
          <p:cNvPr id="219" name="Slika 3" descr="Slika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55699" y="1283648"/>
            <a:ext cx="1530230" cy="11644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Slika 6" descr="Slika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0310" y="1283647"/>
            <a:ext cx="1558745" cy="11644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Slika 8" descr="Slika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64137" y="1271971"/>
            <a:ext cx="1566810" cy="117663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Slika 5" descr="Slika 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440418" y="1283647"/>
            <a:ext cx="1566809" cy="11751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C3629C-0E3D-46B0-AC3B-2AD165BAFD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5896B7-07B4-4DC3-A4C2-BE9EDD6C72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E67895-B310-45D9-96F1-F891D75856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4" name="Grafikon 5"/>
          <p:cNvGraphicFramePr/>
          <p:nvPr/>
        </p:nvGraphicFramePr>
        <p:xfrm>
          <a:off x="1810953" y="1953259"/>
          <a:ext cx="6045392" cy="2541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5" name="Pravokutnik 3"/>
          <p:cNvSpPr txBox="1"/>
          <p:nvPr/>
        </p:nvSpPr>
        <p:spPr>
          <a:xfrm>
            <a:off x="1066800" y="412750"/>
            <a:ext cx="7162800" cy="1251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8 od 10 ispitanika kao uzrok prometnih nesreća kod starih vozača spominju </a:t>
            </a:r>
          </a:p>
          <a:p>
            <a:pPr algn="ctr"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USPORENE REAKCIJE i</a:t>
            </a:r>
          </a:p>
          <a:p>
            <a:pPr algn="ctr"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LOŠIJI VID / VIDNO POLJE </a:t>
            </a:r>
          </a:p>
        </p:txBody>
      </p:sp>
      <p:sp>
        <p:nvSpPr>
          <p:cNvPr id="226" name="TekstniOkvir 4"/>
          <p:cNvSpPr txBox="1"/>
          <p:nvPr/>
        </p:nvSpPr>
        <p:spPr>
          <a:xfrm>
            <a:off x="457200" y="4875571"/>
            <a:ext cx="2590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total (n=214)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EA2949-653B-4E1B-B955-C3ADF05FC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5C580A-739D-473D-BE1D-5F7FDFCE34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E077AE-530F-44D7-B5DA-072B673839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ravokutnik 3"/>
          <p:cNvSpPr txBox="1"/>
          <p:nvPr/>
        </p:nvSpPr>
        <p:spPr>
          <a:xfrm>
            <a:off x="1066800" y="412750"/>
            <a:ext cx="7162800" cy="1543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Dodatno, češće se spominju:  </a:t>
            </a:r>
          </a:p>
          <a:p>
            <a:pPr algn="ctr"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KORIŠTENJE LIJEKOVA, </a:t>
            </a:r>
          </a:p>
          <a:p>
            <a:pPr algn="ctr"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LOŠIJI SLUH, </a:t>
            </a:r>
          </a:p>
          <a:p>
            <a:pPr algn="ctr"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PRECJENJIVANJE VOZAČKIH SPOSOBNOSTI i STAROST/ISPRAVNOST AUTOMOBILA</a:t>
            </a:r>
          </a:p>
        </p:txBody>
      </p:sp>
      <p:graphicFrame>
        <p:nvGraphicFramePr>
          <p:cNvPr id="229" name="Grafikon 4"/>
          <p:cNvGraphicFramePr/>
          <p:nvPr/>
        </p:nvGraphicFramePr>
        <p:xfrm>
          <a:off x="1812477" y="1949450"/>
          <a:ext cx="6045392" cy="2541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0" name="TekstniOkvir 5"/>
          <p:cNvSpPr txBox="1"/>
          <p:nvPr/>
        </p:nvSpPr>
        <p:spPr>
          <a:xfrm>
            <a:off x="457200" y="4875571"/>
            <a:ext cx="2590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total (n=214)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276FEA-22CE-4DF7-A0F0-54531782F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CEFEDB-07B9-4D2B-A1A5-BFCB4B0E0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70A243-492C-42B6-836F-6FC34DA6BD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ravokutnik 8"/>
          <p:cNvSpPr txBox="1"/>
          <p:nvPr/>
        </p:nvSpPr>
        <p:spPr>
          <a:xfrm>
            <a:off x="571500" y="361950"/>
            <a:ext cx="2286000" cy="4132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Trebaju li vozači, s navršenih 67 godina, ići na obvezan liječnički pregled kao uvjet za produljenje vozačke dozvole? </a:t>
            </a:r>
          </a:p>
        </p:txBody>
      </p:sp>
      <p:sp>
        <p:nvSpPr>
          <p:cNvPr id="233" name="Pravokutnik 9"/>
          <p:cNvSpPr txBox="1"/>
          <p:nvPr/>
        </p:nvSpPr>
        <p:spPr>
          <a:xfrm>
            <a:off x="6096000" y="361950"/>
            <a:ext cx="3124200" cy="1700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5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DA  </a:t>
            </a:r>
          </a:p>
          <a:p>
            <a:pPr algn="ctr">
              <a:defRPr sz="5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84% </a:t>
            </a:r>
          </a:p>
          <a:p>
            <a:pPr algn="ctr">
              <a:defRPr sz="1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(35-44=90% / 45-54=77%)</a:t>
            </a:r>
          </a:p>
        </p:txBody>
      </p:sp>
      <p:sp>
        <p:nvSpPr>
          <p:cNvPr id="234" name="TekstniOkvir 3"/>
          <p:cNvSpPr txBox="1"/>
          <p:nvPr/>
        </p:nvSpPr>
        <p:spPr>
          <a:xfrm>
            <a:off x="457200" y="4875571"/>
            <a:ext cx="2590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Uzorak: total (n=214) / mode 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Slika 11" descr="Slika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2145" y="1"/>
            <a:ext cx="8839966" cy="51414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3586"/>
            <a:ext cx="9144000" cy="5145024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Pravokutnik 3"/>
          <p:cNvSpPr txBox="1"/>
          <p:nvPr/>
        </p:nvSpPr>
        <p:spPr>
          <a:xfrm>
            <a:off x="5105400" y="590549"/>
            <a:ext cx="3286481" cy="339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„Da, ali zašto nije 65 ako već dozvola vrijedi do 65-te. Sa 65 odem po dozvolu, dobijem je na 10 godina i onda za dvije godine moram ići na lječnički. Idemo onda napraviti lječnički sa 65.” (M, 60)</a:t>
            </a:r>
          </a:p>
        </p:txBody>
      </p:sp>
      <p:sp>
        <p:nvSpPr>
          <p:cNvPr id="239" name="TekstniOkvir 26"/>
          <p:cNvSpPr txBox="1"/>
          <p:nvPr/>
        </p:nvSpPr>
        <p:spPr>
          <a:xfrm>
            <a:off x="457200" y="4875571"/>
            <a:ext cx="3352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grupna diskusija s iskusnim vozačima u dobi 30-60 godina 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7821"/>
            <a:ext cx="9144000" cy="5145024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TekstniOkvir 2"/>
          <p:cNvSpPr txBox="1"/>
          <p:nvPr/>
        </p:nvSpPr>
        <p:spPr>
          <a:xfrm>
            <a:off x="914400" y="361949"/>
            <a:ext cx="2667000" cy="226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4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Usporedba starih i mladih vozača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ravokutnik 3"/>
          <p:cNvSpPr txBox="1"/>
          <p:nvPr/>
        </p:nvSpPr>
        <p:spPr>
          <a:xfrm>
            <a:off x="950544" y="209550"/>
            <a:ext cx="7282113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Kratkim presjekom vozačkih navika i karakteristika, jasno je vidljivo da su mladi vozači riskantnija skupina od starih vozača.</a:t>
            </a:r>
          </a:p>
        </p:txBody>
      </p:sp>
      <p:sp>
        <p:nvSpPr>
          <p:cNvPr id="245" name="TekstniOkvir 17"/>
          <p:cNvSpPr txBox="1"/>
          <p:nvPr/>
        </p:nvSpPr>
        <p:spPr>
          <a:xfrm>
            <a:off x="457200" y="4875571"/>
            <a:ext cx="2590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total (n=214)</a:t>
            </a:r>
          </a:p>
        </p:txBody>
      </p:sp>
      <p:graphicFrame>
        <p:nvGraphicFramePr>
          <p:cNvPr id="246" name="Grafikon 5"/>
          <p:cNvGraphicFramePr/>
          <p:nvPr/>
        </p:nvGraphicFramePr>
        <p:xfrm>
          <a:off x="555502" y="135361"/>
          <a:ext cx="7930842" cy="4893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CC4A9D2-58D7-4351-80C0-A5A5A6E4B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2E08E2-E2B7-42C9-9868-18AA3B911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035E0B-BC52-4A20-85E5-6DD9297FEA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5400"/>
            <a:ext cx="9141291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Pravokutnik 3"/>
          <p:cNvSpPr txBox="1"/>
          <p:nvPr/>
        </p:nvSpPr>
        <p:spPr>
          <a:xfrm>
            <a:off x="1066800" y="3105150"/>
            <a:ext cx="7162800" cy="1251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Ali što od toga su karakteristike mladih vozača, a što su karakteristike mladih osoba</a:t>
            </a:r>
          </a:p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i</a:t>
            </a:r>
          </a:p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na temelju čega zaključujemo kakvi su mladi vozači.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ravokutnik 3"/>
          <p:cNvSpPr txBox="1"/>
          <p:nvPr/>
        </p:nvSpPr>
        <p:spPr>
          <a:xfrm>
            <a:off x="1295400" y="1276350"/>
            <a:ext cx="6781801" cy="1543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„Dojam o mladim vozačima uglavnom stječemo iz crnih kronika. To nam opet nekako formira mišljenje što ne mora biti nužno pravilo. Čitamo samo najgore. Ne čita se: mladi vozači rjeđe voze pijani, mladi vozači se uvijek vežu, mladi vozači manje razgovaraju na mobitel.” (Ž, 35)</a:t>
            </a:r>
          </a:p>
        </p:txBody>
      </p:sp>
      <p:sp>
        <p:nvSpPr>
          <p:cNvPr id="252" name="TekstniOkvir 6"/>
          <p:cNvSpPr txBox="1"/>
          <p:nvPr/>
        </p:nvSpPr>
        <p:spPr>
          <a:xfrm>
            <a:off x="457200" y="4875571"/>
            <a:ext cx="3352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grupna diskusija s iskusnim vozačima u dobi 30-60 godina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C001E4-B849-4A98-AB89-CF6802163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9E5327-D9EF-4624-A720-D5CB534D1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79D1C6-0395-420C-A98E-13F9F424D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ravokutnik 1"/>
          <p:cNvSpPr txBox="1"/>
          <p:nvPr/>
        </p:nvSpPr>
        <p:spPr>
          <a:xfrm>
            <a:off x="876300" y="285750"/>
            <a:ext cx="7277100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Ako vidite  automobil koji se</a:t>
            </a:r>
            <a:r>
              <a:rPr sz="2000"/>
              <a:t> </a:t>
            </a:r>
            <a:r>
              <a:rPr sz="2000" b="1">
                <a:solidFill>
                  <a:srgbClr val="ADCDED"/>
                </a:solidFill>
              </a:rPr>
              <a:t>NIJE ZAUSTAVIO PJEŠACIMA NA PJEŠAČKOM PRIJELAZU</a:t>
            </a:r>
            <a:r>
              <a:rPr sz="2000">
                <a:solidFill>
                  <a:srgbClr val="ADCDED"/>
                </a:solidFill>
              </a:rPr>
              <a:t>, </a:t>
            </a:r>
            <a:r>
              <a:t>smatrate da  je to vjerojatno...</a:t>
            </a:r>
          </a:p>
        </p:txBody>
      </p:sp>
      <p:graphicFrame>
        <p:nvGraphicFramePr>
          <p:cNvPr id="255" name="Grafikon 10"/>
          <p:cNvGraphicFramePr/>
          <p:nvPr/>
        </p:nvGraphicFramePr>
        <p:xfrm>
          <a:off x="1017215" y="1339849"/>
          <a:ext cx="3351585" cy="3088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6" name="Pravokutnik 3"/>
          <p:cNvSpPr txBox="1"/>
          <p:nvPr/>
        </p:nvSpPr>
        <p:spPr>
          <a:xfrm>
            <a:off x="5029200" y="1733550"/>
            <a:ext cx="3248025" cy="2142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“To ima veze s nečim drugim … </a:t>
            </a:r>
          </a:p>
          <a:p>
            <a:pPr algn="ctr">
              <a:defRPr sz="16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mlađi će to napraviti zato što se žure, a stariji zbog toga što su koncentrirani na cestu i ne primaju informacije sa strane o tome tko stoji na pješačkom. Previše im je toga. </a:t>
            </a:r>
          </a:p>
          <a:p>
            <a:pPr algn="ctr">
              <a:defRPr sz="16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Razlozi nestajanja će biti različiti, jedino to.” (M, 60)</a:t>
            </a:r>
          </a:p>
        </p:txBody>
      </p:sp>
      <p:sp>
        <p:nvSpPr>
          <p:cNvPr id="257" name="TekstniOkvir 2"/>
          <p:cNvSpPr txBox="1"/>
          <p:nvPr/>
        </p:nvSpPr>
        <p:spPr>
          <a:xfrm>
            <a:off x="457200" y="4875571"/>
            <a:ext cx="2590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total (n=214) / 35-44 (n=109) / 45-54 (n=105)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310252-3C5E-46D1-B2C6-2AD4883F0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A06DCD-8B56-49FC-A3D1-F55418F6E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69090D-7915-4E37-B44F-74CA736664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ravokutnik 1"/>
          <p:cNvSpPr txBox="1"/>
          <p:nvPr/>
        </p:nvSpPr>
        <p:spPr>
          <a:xfrm>
            <a:off x="876300" y="285750"/>
            <a:ext cx="7391400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Ako vidite automobil koji </a:t>
            </a:r>
            <a:r>
              <a:rPr sz="2000" b="1">
                <a:solidFill>
                  <a:srgbClr val="ADCDED"/>
                </a:solidFill>
              </a:rPr>
              <a:t>IZNENADA ILI NEOPREZNO PRELAZI IZ JEDNE TRAKE U DRUGU</a:t>
            </a:r>
            <a:r>
              <a:rPr sz="2000">
                <a:solidFill>
                  <a:srgbClr val="ADCDED"/>
                </a:solidFill>
              </a:rPr>
              <a:t>, </a:t>
            </a:r>
            <a:r>
              <a:t>pretpostavit ćete da je to vjerojatno...</a:t>
            </a:r>
          </a:p>
        </p:txBody>
      </p:sp>
      <p:graphicFrame>
        <p:nvGraphicFramePr>
          <p:cNvPr id="260" name="Grafikon 10"/>
          <p:cNvGraphicFramePr/>
          <p:nvPr/>
        </p:nvGraphicFramePr>
        <p:xfrm>
          <a:off x="1017215" y="1339849"/>
          <a:ext cx="3351585" cy="3088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1" name="Pravokutnik 4"/>
          <p:cNvSpPr txBox="1"/>
          <p:nvPr/>
        </p:nvSpPr>
        <p:spPr>
          <a:xfrm>
            <a:off x="4867275" y="2114550"/>
            <a:ext cx="3248025" cy="1407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“Nema neke socijalizacije u prometu. Ne postoje drugi vozači. On po svome. On ima svoj put i on će ga slijediti.” (Ž, 42)</a:t>
            </a:r>
          </a:p>
          <a:p>
            <a:pPr algn="ctr">
              <a:defRPr sz="16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 algn="r">
              <a:defRPr sz="12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o starim vozačima</a:t>
            </a:r>
          </a:p>
        </p:txBody>
      </p:sp>
      <p:sp>
        <p:nvSpPr>
          <p:cNvPr id="262" name="TekstniOkvir 5"/>
          <p:cNvSpPr txBox="1"/>
          <p:nvPr/>
        </p:nvSpPr>
        <p:spPr>
          <a:xfrm>
            <a:off x="457200" y="4875571"/>
            <a:ext cx="2590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total (n=214) / 35-44 (n=109) / 45-54 (n=105)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1EB32A-1026-4219-9AED-57D0669F2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E9E158-D714-43EF-A29C-B47588F4C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A3E127-4119-437F-9566-792B73A8AE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ravokutnik 1"/>
          <p:cNvSpPr txBox="1"/>
          <p:nvPr/>
        </p:nvSpPr>
        <p:spPr>
          <a:xfrm>
            <a:off x="876300" y="285750"/>
            <a:ext cx="7391400" cy="6054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Što mislite, koji vozač je </a:t>
            </a:r>
            <a:r>
              <a:rPr sz="2000" b="1">
                <a:solidFill>
                  <a:srgbClr val="ADCDED"/>
                </a:solidFill>
              </a:rPr>
              <a:t>SIGURNIJI</a:t>
            </a:r>
            <a:r>
              <a:rPr sz="2000"/>
              <a:t>, </a:t>
            </a:r>
            <a:r>
              <a:t>odn. za kojeg je manje vjerojatno da će biti sudionik prometne nezgode?</a:t>
            </a:r>
          </a:p>
        </p:txBody>
      </p:sp>
      <p:graphicFrame>
        <p:nvGraphicFramePr>
          <p:cNvPr id="265" name="Grafikon 10"/>
          <p:cNvGraphicFramePr/>
          <p:nvPr/>
        </p:nvGraphicFramePr>
        <p:xfrm>
          <a:off x="1017215" y="1339849"/>
          <a:ext cx="3351585" cy="3088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6" name="Pravokutnik 4"/>
          <p:cNvSpPr txBox="1"/>
          <p:nvPr/>
        </p:nvSpPr>
        <p:spPr>
          <a:xfrm>
            <a:off x="5029200" y="1885950"/>
            <a:ext cx="3248025" cy="1684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“Stari, jer sporije voze. </a:t>
            </a:r>
          </a:p>
          <a:p>
            <a:pPr algn="ctr">
              <a:defRPr sz="16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Statistička im je šansa manja.  Zbog te sporosti nema mogućnosti da se nešto dogodi. </a:t>
            </a:r>
          </a:p>
          <a:p>
            <a:pPr algn="ctr">
              <a:defRPr sz="16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Oni će imati malu štetu, možda će udubiti blatobran i malo će ogrepsti lim…” (Ž, 53)</a:t>
            </a:r>
          </a:p>
        </p:txBody>
      </p:sp>
      <p:sp>
        <p:nvSpPr>
          <p:cNvPr id="267" name="TekstniOkvir 5"/>
          <p:cNvSpPr txBox="1"/>
          <p:nvPr/>
        </p:nvSpPr>
        <p:spPr>
          <a:xfrm>
            <a:off x="457200" y="4875571"/>
            <a:ext cx="2590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total (n=214) / 35-44 (n=109) / 45-54 (n=105)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ABC1E1-75A4-4EE4-8D7E-DFC7B665E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512D32-284D-4F6C-BCD4-0D268133F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C6742A-DFF5-4529-82D5-B916FFCDF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Ravni poveznik sa strelicom 15"/>
          <p:cNvSpPr/>
          <p:nvPr/>
        </p:nvSpPr>
        <p:spPr>
          <a:xfrm>
            <a:off x="1143000" y="2232712"/>
            <a:ext cx="6924414" cy="1"/>
          </a:xfrm>
          <a:prstGeom prst="line">
            <a:avLst/>
          </a:prstGeom>
          <a:ln>
            <a:solidFill>
              <a:srgbClr val="ADCDED"/>
            </a:solidFill>
            <a:headEnd type="triangle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70" name="Pravokutnik 28"/>
          <p:cNvSpPr/>
          <p:nvPr/>
        </p:nvSpPr>
        <p:spPr>
          <a:xfrm>
            <a:off x="2438618" y="2229858"/>
            <a:ext cx="3113826" cy="43548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71" name="Pravokutnik 3"/>
          <p:cNvSpPr txBox="1"/>
          <p:nvPr/>
        </p:nvSpPr>
        <p:spPr>
          <a:xfrm>
            <a:off x="950545" y="278366"/>
            <a:ext cx="7162801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PERCEPCIJA JE DA SU MLADE OSOBE MANJE </a:t>
            </a:r>
            <a:r>
              <a:rPr b="1">
                <a:solidFill>
                  <a:srgbClr val="ADCDED"/>
                </a:solidFill>
              </a:rPr>
              <a:t>OPREZNI </a:t>
            </a:r>
            <a:r>
              <a:t>VOZAČI OD STARIH</a:t>
            </a:r>
          </a:p>
        </p:txBody>
      </p:sp>
      <p:sp>
        <p:nvSpPr>
          <p:cNvPr id="272" name="TekstniOkvir 10"/>
          <p:cNvSpPr txBox="1"/>
          <p:nvPr/>
        </p:nvSpPr>
        <p:spPr>
          <a:xfrm>
            <a:off x="6904738" y="1876673"/>
            <a:ext cx="1752600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OPREZNI </a:t>
            </a:r>
          </a:p>
        </p:txBody>
      </p:sp>
      <p:sp>
        <p:nvSpPr>
          <p:cNvPr id="273" name="TekstniOkvir 11"/>
          <p:cNvSpPr txBox="1"/>
          <p:nvPr/>
        </p:nvSpPr>
        <p:spPr>
          <a:xfrm>
            <a:off x="1168506" y="1912118"/>
            <a:ext cx="1505664" cy="283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spcBef>
                <a:spcPts val="300"/>
              </a:spcBef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NEOPREZNI </a:t>
            </a:r>
          </a:p>
        </p:txBody>
      </p:sp>
      <p:sp>
        <p:nvSpPr>
          <p:cNvPr id="274" name="TekstniOkvir 23"/>
          <p:cNvSpPr txBox="1"/>
          <p:nvPr/>
        </p:nvSpPr>
        <p:spPr>
          <a:xfrm>
            <a:off x="4870992" y="2707356"/>
            <a:ext cx="1317183" cy="868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64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STARI 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500"/>
              <a:t>mean</a:t>
            </a:r>
            <a:r>
              <a:t> </a:t>
            </a:r>
          </a:p>
        </p:txBody>
      </p:sp>
      <p:sp>
        <p:nvSpPr>
          <p:cNvPr id="275" name="TekstniOkvir 27"/>
          <p:cNvSpPr txBox="1"/>
          <p:nvPr/>
        </p:nvSpPr>
        <p:spPr>
          <a:xfrm>
            <a:off x="1736222" y="2707356"/>
            <a:ext cx="1404793" cy="868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28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MLADI 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500"/>
              <a:t>mean</a:t>
            </a:r>
            <a:r>
              <a:t> </a:t>
            </a:r>
          </a:p>
        </p:txBody>
      </p:sp>
      <p:sp>
        <p:nvSpPr>
          <p:cNvPr id="276" name="TekstniOkvir 31"/>
          <p:cNvSpPr txBox="1"/>
          <p:nvPr/>
        </p:nvSpPr>
        <p:spPr>
          <a:xfrm>
            <a:off x="2743568" y="2336462"/>
            <a:ext cx="2449108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300"/>
              </a:spcBef>
              <a:defRPr sz="1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Razlika u percepciji</a:t>
            </a:r>
          </a:p>
        </p:txBody>
      </p:sp>
      <p:sp>
        <p:nvSpPr>
          <p:cNvPr id="277" name="Pravokutnik 5"/>
          <p:cNvSpPr/>
          <p:nvPr/>
        </p:nvSpPr>
        <p:spPr>
          <a:xfrm>
            <a:off x="5506723" y="2238862"/>
            <a:ext cx="45720" cy="435481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78" name="Pravokutnik 20"/>
          <p:cNvSpPr/>
          <p:nvPr/>
        </p:nvSpPr>
        <p:spPr>
          <a:xfrm>
            <a:off x="2415758" y="2238862"/>
            <a:ext cx="45720" cy="435481"/>
          </a:xfrm>
          <a:prstGeom prst="rect">
            <a:avLst/>
          </a:prstGeom>
          <a:solidFill>
            <a:srgbClr val="ADCDE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79" name="TekstniOkvir 16"/>
          <p:cNvSpPr txBox="1"/>
          <p:nvPr/>
        </p:nvSpPr>
        <p:spPr>
          <a:xfrm>
            <a:off x="457200" y="4875571"/>
            <a:ext cx="2590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total (n=214)</a:t>
            </a:r>
          </a:p>
        </p:txBody>
      </p:sp>
      <p:sp>
        <p:nvSpPr>
          <p:cNvPr id="280" name="TekstniOkvir 27"/>
          <p:cNvSpPr txBox="1"/>
          <p:nvPr/>
        </p:nvSpPr>
        <p:spPr>
          <a:xfrm>
            <a:off x="504322" y="2364456"/>
            <a:ext cx="1404793" cy="868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b="1">
                <a:solidFill>
                  <a:srgbClr val="9CD0FF">
                    <a:alpha val="85075"/>
                  </a:srgb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0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81" name="TekstniOkvir 27"/>
          <p:cNvSpPr txBox="1"/>
          <p:nvPr/>
        </p:nvSpPr>
        <p:spPr>
          <a:xfrm>
            <a:off x="7199121" y="2364456"/>
            <a:ext cx="1404793" cy="868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b="1">
                <a:solidFill>
                  <a:srgbClr val="9CD0FF">
                    <a:alpha val="85075"/>
                  </a:srgb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100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41EE0AF-8E73-4B86-8754-ADBDE36A2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65B2351-9F78-41F5-A5A4-D28695EF5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3CBB424-8113-4696-B535-D95F1D2E8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ravokutnik 3"/>
          <p:cNvSpPr txBox="1"/>
          <p:nvPr/>
        </p:nvSpPr>
        <p:spPr>
          <a:xfrm>
            <a:off x="950545" y="278366"/>
            <a:ext cx="7431455" cy="4585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ZAŠTO</a:t>
            </a:r>
            <a:r>
              <a:rPr sz="2000" b="0" dirty="0">
                <a:solidFill>
                  <a:srgbClr val="808080"/>
                </a:solidFill>
              </a:rPr>
              <a:t> </a:t>
            </a:r>
            <a:endParaRPr sz="2000" dirty="0">
              <a:solidFill>
                <a:srgbClr val="808080"/>
              </a:solidFill>
            </a:endParaRPr>
          </a:p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SU MLAĐI VOZAČI PERCIPIRANI KAO NEOPREZNI?</a:t>
            </a:r>
          </a:p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 err="1"/>
              <a:t>Razlog</a:t>
            </a:r>
            <a:r>
              <a:rPr dirty="0"/>
              <a:t> je u tome </a:t>
            </a:r>
            <a:r>
              <a:rPr dirty="0" err="1"/>
              <a:t>što</a:t>
            </a:r>
            <a:r>
              <a:rPr dirty="0"/>
              <a:t> se </a:t>
            </a:r>
            <a:r>
              <a:rPr dirty="0" err="1"/>
              <a:t>tradicionalno</a:t>
            </a:r>
            <a:r>
              <a:rPr dirty="0"/>
              <a:t>, </a:t>
            </a:r>
            <a:r>
              <a:rPr dirty="0" err="1"/>
              <a:t>neopreznost</a:t>
            </a:r>
            <a:r>
              <a:rPr dirty="0"/>
              <a:t> </a:t>
            </a:r>
            <a:r>
              <a:rPr dirty="0" err="1"/>
              <a:t>veže</a:t>
            </a:r>
            <a:r>
              <a:rPr dirty="0"/>
              <a:t> </a:t>
            </a:r>
            <a:r>
              <a:rPr dirty="0" err="1"/>
              <a:t>uz</a:t>
            </a:r>
            <a:r>
              <a:rPr dirty="0"/>
              <a:t> </a:t>
            </a:r>
            <a:r>
              <a:rPr dirty="0" err="1"/>
              <a:t>mladost</a:t>
            </a:r>
            <a:r>
              <a:rPr dirty="0"/>
              <a:t>, a </a:t>
            </a:r>
            <a:r>
              <a:rPr dirty="0" err="1"/>
              <a:t>opreznost</a:t>
            </a:r>
            <a:r>
              <a:rPr dirty="0"/>
              <a:t> </a:t>
            </a:r>
            <a:r>
              <a:rPr dirty="0" err="1"/>
              <a:t>uz</a:t>
            </a:r>
            <a:r>
              <a:rPr dirty="0"/>
              <a:t> starost. </a:t>
            </a:r>
          </a:p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algn="ctr">
              <a:defRPr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„To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predrasude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to </a:t>
            </a:r>
            <a:r>
              <a:rPr dirty="0" err="1"/>
              <a:t>kakvo</a:t>
            </a:r>
            <a:r>
              <a:rPr dirty="0"/>
              <a:t> </a:t>
            </a:r>
            <a:r>
              <a:rPr dirty="0" err="1"/>
              <a:t>mišljenje</a:t>
            </a:r>
            <a:r>
              <a:rPr dirty="0"/>
              <a:t> o </a:t>
            </a:r>
            <a:r>
              <a:rPr dirty="0" err="1"/>
              <a:t>mladima</a:t>
            </a:r>
            <a:r>
              <a:rPr dirty="0"/>
              <a:t> </a:t>
            </a:r>
            <a:r>
              <a:rPr dirty="0" err="1"/>
              <a:t>imamo</a:t>
            </a:r>
            <a:r>
              <a:rPr dirty="0"/>
              <a:t>. Ne </a:t>
            </a:r>
            <a:r>
              <a:rPr dirty="0" err="1"/>
              <a:t>znam</a:t>
            </a:r>
            <a:r>
              <a:rPr dirty="0"/>
              <a:t> </a:t>
            </a:r>
            <a:r>
              <a:rPr dirty="0" err="1"/>
              <a:t>kako</a:t>
            </a:r>
            <a:r>
              <a:rPr dirty="0"/>
              <a:t> </a:t>
            </a:r>
            <a:r>
              <a:rPr dirty="0" err="1"/>
              <a:t>mladi</a:t>
            </a:r>
            <a:r>
              <a:rPr dirty="0"/>
              <a:t> </a:t>
            </a:r>
            <a:r>
              <a:rPr dirty="0" err="1"/>
              <a:t>sada</a:t>
            </a:r>
            <a:r>
              <a:rPr dirty="0"/>
              <a:t> </a:t>
            </a:r>
            <a:r>
              <a:rPr dirty="0" err="1"/>
              <a:t>voze</a:t>
            </a:r>
            <a:r>
              <a:rPr dirty="0"/>
              <a:t>, </a:t>
            </a:r>
            <a:r>
              <a:rPr dirty="0" err="1"/>
              <a:t>ali</a:t>
            </a:r>
            <a:r>
              <a:rPr dirty="0"/>
              <a:t> mi </a:t>
            </a:r>
            <a:r>
              <a:rPr dirty="0" err="1"/>
              <a:t>nekako</a:t>
            </a:r>
            <a:r>
              <a:rPr dirty="0"/>
              <a:t> </a:t>
            </a:r>
            <a:r>
              <a:rPr dirty="0" err="1"/>
              <a:t>izgleda</a:t>
            </a:r>
            <a:r>
              <a:rPr dirty="0"/>
              <a:t> da se </a:t>
            </a:r>
            <a:r>
              <a:rPr dirty="0" err="1"/>
              <a:t>više</a:t>
            </a:r>
            <a:r>
              <a:rPr dirty="0"/>
              <a:t> </a:t>
            </a:r>
            <a:r>
              <a:rPr dirty="0" err="1"/>
              <a:t>drže</a:t>
            </a:r>
            <a:r>
              <a:rPr dirty="0"/>
              <a:t> pravila </a:t>
            </a:r>
            <a:r>
              <a:rPr dirty="0" err="1"/>
              <a:t>nego</a:t>
            </a:r>
            <a:r>
              <a:rPr dirty="0"/>
              <a:t> </a:t>
            </a:r>
            <a:r>
              <a:rPr dirty="0" err="1"/>
              <a:t>što</a:t>
            </a:r>
            <a:r>
              <a:rPr dirty="0"/>
              <a:t> </a:t>
            </a:r>
            <a:r>
              <a:rPr dirty="0" err="1"/>
              <a:t>smo</a:t>
            </a:r>
            <a:r>
              <a:rPr dirty="0"/>
              <a:t> se mi </a:t>
            </a:r>
            <a:r>
              <a:rPr dirty="0" err="1"/>
              <a:t>držali</a:t>
            </a:r>
            <a:r>
              <a:rPr dirty="0"/>
              <a:t>.” (M, 60)</a:t>
            </a:r>
          </a:p>
          <a:p>
            <a:pPr algn="ctr">
              <a:defRPr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algn="ctr">
              <a:defRPr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endParaRPr sz="1000" dirty="0"/>
          </a:p>
          <a:p>
            <a:pPr algn="ctr">
              <a:defRPr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„Ja </a:t>
            </a:r>
            <a:r>
              <a:rPr dirty="0" err="1"/>
              <a:t>sam</a:t>
            </a:r>
            <a:r>
              <a:rPr dirty="0"/>
              <a:t> </a:t>
            </a:r>
            <a:r>
              <a:rPr dirty="0" err="1"/>
              <a:t>oftalmolog</a:t>
            </a:r>
            <a:r>
              <a:rPr dirty="0"/>
              <a:t>, </a:t>
            </a:r>
            <a:r>
              <a:rPr dirty="0" err="1"/>
              <a:t>kada</a:t>
            </a:r>
            <a:r>
              <a:rPr dirty="0"/>
              <a:t> vi </a:t>
            </a:r>
            <a:r>
              <a:rPr dirty="0" err="1"/>
              <a:t>čovjeku</a:t>
            </a:r>
            <a:r>
              <a:rPr dirty="0"/>
              <a:t> </a:t>
            </a:r>
            <a:r>
              <a:rPr dirty="0" err="1"/>
              <a:t>kažete</a:t>
            </a:r>
            <a:r>
              <a:rPr dirty="0"/>
              <a:t> da ne </a:t>
            </a:r>
            <a:r>
              <a:rPr dirty="0" err="1"/>
              <a:t>može</a:t>
            </a:r>
            <a:r>
              <a:rPr dirty="0"/>
              <a:t> </a:t>
            </a:r>
            <a:r>
              <a:rPr dirty="0" err="1"/>
              <a:t>voziti</a:t>
            </a:r>
            <a:r>
              <a:rPr dirty="0"/>
              <a:t> </a:t>
            </a:r>
            <a:r>
              <a:rPr dirty="0" err="1"/>
              <a:t>jer</a:t>
            </a:r>
            <a:r>
              <a:rPr dirty="0"/>
              <a:t> ne </a:t>
            </a:r>
            <a:r>
              <a:rPr dirty="0" err="1"/>
              <a:t>vidi</a:t>
            </a:r>
            <a:r>
              <a:rPr dirty="0"/>
              <a:t>,  on da </a:t>
            </a:r>
            <a:r>
              <a:rPr dirty="0" err="1"/>
              <a:t>kod</a:t>
            </a:r>
            <a:r>
              <a:rPr dirty="0"/>
              <a:t> </a:t>
            </a:r>
            <a:r>
              <a:rPr dirty="0" err="1"/>
              <a:t>sebe</a:t>
            </a:r>
            <a:r>
              <a:rPr dirty="0"/>
              <a:t> </a:t>
            </a:r>
            <a:r>
              <a:rPr dirty="0" err="1"/>
              <a:t>ima</a:t>
            </a:r>
            <a:r>
              <a:rPr dirty="0"/>
              <a:t> </a:t>
            </a:r>
            <a:r>
              <a:rPr dirty="0" err="1"/>
              <a:t>pištolj</a:t>
            </a:r>
            <a:r>
              <a:rPr dirty="0"/>
              <a:t>, on bi </a:t>
            </a:r>
            <a:r>
              <a:rPr dirty="0" err="1"/>
              <a:t>mene</a:t>
            </a:r>
            <a:r>
              <a:rPr dirty="0"/>
              <a:t> </a:t>
            </a:r>
            <a:r>
              <a:rPr dirty="0" err="1"/>
              <a:t>ubio</a:t>
            </a:r>
            <a:r>
              <a:rPr dirty="0"/>
              <a:t> </a:t>
            </a:r>
            <a:r>
              <a:rPr dirty="0" err="1"/>
              <a:t>odmah</a:t>
            </a:r>
            <a:r>
              <a:rPr dirty="0"/>
              <a:t>. </a:t>
            </a:r>
            <a:r>
              <a:rPr dirty="0" err="1"/>
              <a:t>Ljudi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apsolutno</a:t>
            </a:r>
            <a:r>
              <a:rPr dirty="0"/>
              <a:t> </a:t>
            </a:r>
            <a:r>
              <a:rPr dirty="0" err="1"/>
              <a:t>nekritični</a:t>
            </a:r>
            <a:r>
              <a:rPr dirty="0"/>
              <a:t>, </a:t>
            </a:r>
            <a:r>
              <a:rPr dirty="0" err="1"/>
              <a:t>nemaju</a:t>
            </a:r>
            <a:r>
              <a:rPr dirty="0"/>
              <a:t> </a:t>
            </a:r>
            <a:r>
              <a:rPr dirty="0" err="1"/>
              <a:t>uvid</a:t>
            </a:r>
            <a:r>
              <a:rPr dirty="0"/>
              <a:t> u </a:t>
            </a:r>
            <a:r>
              <a:rPr dirty="0" err="1"/>
              <a:t>svoje</a:t>
            </a:r>
            <a:r>
              <a:rPr dirty="0"/>
              <a:t> </a:t>
            </a:r>
            <a:r>
              <a:rPr dirty="0" err="1"/>
              <a:t>sposobnosti</a:t>
            </a:r>
            <a:r>
              <a:rPr dirty="0"/>
              <a:t>.” (M, 52)</a:t>
            </a:r>
          </a:p>
        </p:txBody>
      </p:sp>
      <p:sp>
        <p:nvSpPr>
          <p:cNvPr id="284" name="TekstniOkvir 17"/>
          <p:cNvSpPr txBox="1"/>
          <p:nvPr/>
        </p:nvSpPr>
        <p:spPr>
          <a:xfrm>
            <a:off x="457200" y="4875571"/>
            <a:ext cx="3352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grupna diskusija s iskusnim vozačima u dobi 30-60 godina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B8E1AB-A3EE-425C-9707-8CB60CEBC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0A1541-CF98-46F5-ACEB-2EEFEE2B8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F53F53-C7C5-4C3E-9ABC-3DCD825AF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ravokutnik 33"/>
          <p:cNvSpPr/>
          <p:nvPr/>
        </p:nvSpPr>
        <p:spPr>
          <a:xfrm>
            <a:off x="3181248" y="2175083"/>
            <a:ext cx="2383891" cy="43548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87" name="Pravokutnik 3"/>
          <p:cNvSpPr txBox="1"/>
          <p:nvPr/>
        </p:nvSpPr>
        <p:spPr>
          <a:xfrm>
            <a:off x="950544" y="278366"/>
            <a:ext cx="7282113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SLIČNO JE I SA </a:t>
            </a:r>
            <a:r>
              <a:rPr b="1">
                <a:solidFill>
                  <a:srgbClr val="ADCDED"/>
                </a:solidFill>
              </a:rPr>
              <a:t>SKLONOŠĆU RIZIKU</a:t>
            </a:r>
            <a:r>
              <a:t>. MLADI SU DALEKO VIŠE SKLONI RIZIKU OD STARIH VOZAČA</a:t>
            </a:r>
          </a:p>
        </p:txBody>
      </p:sp>
      <p:sp>
        <p:nvSpPr>
          <p:cNvPr id="288" name="TekstniOkvir 10"/>
          <p:cNvSpPr txBox="1"/>
          <p:nvPr/>
        </p:nvSpPr>
        <p:spPr>
          <a:xfrm>
            <a:off x="1637953" y="1590881"/>
            <a:ext cx="2129600" cy="575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SKLONI </a:t>
            </a:r>
          </a:p>
          <a:p>
            <a:pPr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RIZIKU</a:t>
            </a:r>
          </a:p>
        </p:txBody>
      </p:sp>
      <p:sp>
        <p:nvSpPr>
          <p:cNvPr id="289" name="TekstniOkvir 11"/>
          <p:cNvSpPr txBox="1"/>
          <p:nvPr/>
        </p:nvSpPr>
        <p:spPr>
          <a:xfrm>
            <a:off x="5664200" y="1623912"/>
            <a:ext cx="1960197" cy="575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spcBef>
                <a:spcPts val="300"/>
              </a:spcBef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NISU SKLONI RIZIKU</a:t>
            </a:r>
          </a:p>
        </p:txBody>
      </p:sp>
      <p:sp>
        <p:nvSpPr>
          <p:cNvPr id="290" name="Ravni poveznik sa strelicom 15"/>
          <p:cNvSpPr/>
          <p:nvPr/>
        </p:nvSpPr>
        <p:spPr>
          <a:xfrm>
            <a:off x="1225799" y="2160418"/>
            <a:ext cx="6924414" cy="43032"/>
          </a:xfrm>
          <a:prstGeom prst="line">
            <a:avLst/>
          </a:prstGeom>
          <a:ln>
            <a:solidFill>
              <a:srgbClr val="ADCDED"/>
            </a:solidFill>
            <a:headEnd type="triangle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91" name="TekstniOkvir 23"/>
          <p:cNvSpPr txBox="1"/>
          <p:nvPr/>
        </p:nvSpPr>
        <p:spPr>
          <a:xfrm>
            <a:off x="4929409" y="2642877"/>
            <a:ext cx="1317183" cy="819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63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STARI </a:t>
            </a:r>
          </a:p>
          <a:p>
            <a:pPr algn="ctr">
              <a:spcBef>
                <a:spcPts val="300"/>
              </a:spcBef>
              <a:defRPr sz="1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mean</a:t>
            </a:r>
          </a:p>
        </p:txBody>
      </p:sp>
      <p:sp>
        <p:nvSpPr>
          <p:cNvPr id="292" name="TekstniOkvir 37"/>
          <p:cNvSpPr txBox="1"/>
          <p:nvPr/>
        </p:nvSpPr>
        <p:spPr>
          <a:xfrm>
            <a:off x="3310421" y="2283390"/>
            <a:ext cx="2057402" cy="135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300"/>
              </a:spcBef>
              <a:defRPr sz="1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Razlika u percepciji</a:t>
            </a:r>
          </a:p>
        </p:txBody>
      </p:sp>
      <p:sp>
        <p:nvSpPr>
          <p:cNvPr id="293" name="Pravokutnik 38"/>
          <p:cNvSpPr/>
          <p:nvPr/>
        </p:nvSpPr>
        <p:spPr>
          <a:xfrm>
            <a:off x="3135528" y="2163340"/>
            <a:ext cx="45720" cy="435481"/>
          </a:xfrm>
          <a:prstGeom prst="rect">
            <a:avLst/>
          </a:prstGeom>
          <a:solidFill>
            <a:srgbClr val="ADCDE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94" name="Pravokutnik 39"/>
          <p:cNvSpPr/>
          <p:nvPr/>
        </p:nvSpPr>
        <p:spPr>
          <a:xfrm>
            <a:off x="5542277" y="2182453"/>
            <a:ext cx="45720" cy="435482"/>
          </a:xfrm>
          <a:prstGeom prst="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95" name="TekstniOkvir 40"/>
          <p:cNvSpPr txBox="1"/>
          <p:nvPr/>
        </p:nvSpPr>
        <p:spPr>
          <a:xfrm>
            <a:off x="2497846" y="2607219"/>
            <a:ext cx="1317183" cy="819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27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MLADI 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sz="1500"/>
              <a:t>mean</a:t>
            </a:r>
          </a:p>
        </p:txBody>
      </p:sp>
      <p:sp>
        <p:nvSpPr>
          <p:cNvPr id="296" name="TekstniOkvir 16"/>
          <p:cNvSpPr txBox="1"/>
          <p:nvPr/>
        </p:nvSpPr>
        <p:spPr>
          <a:xfrm>
            <a:off x="457200" y="4875571"/>
            <a:ext cx="2590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total (n=214)</a:t>
            </a:r>
          </a:p>
        </p:txBody>
      </p:sp>
      <p:sp>
        <p:nvSpPr>
          <p:cNvPr id="297" name="TekstniOkvir 27"/>
          <p:cNvSpPr txBox="1"/>
          <p:nvPr/>
        </p:nvSpPr>
        <p:spPr>
          <a:xfrm>
            <a:off x="555122" y="2300956"/>
            <a:ext cx="1404793" cy="868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b="1">
                <a:solidFill>
                  <a:srgbClr val="9CD0FF">
                    <a:alpha val="85075"/>
                  </a:srgb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0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98" name="TekstniOkvir 27"/>
          <p:cNvSpPr txBox="1"/>
          <p:nvPr/>
        </p:nvSpPr>
        <p:spPr>
          <a:xfrm>
            <a:off x="7383048" y="2346890"/>
            <a:ext cx="1404793" cy="868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b="1">
                <a:solidFill>
                  <a:srgbClr val="9CD0FF">
                    <a:alpha val="85075"/>
                  </a:srgb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100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A4FA1B-AE34-48C4-A8E2-69453CB80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7893ACB-5EF4-4CFA-B7E5-635B2B5D9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6A24CC8-417F-453E-A961-00C258745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kstniOkvir 16"/>
          <p:cNvSpPr txBox="1"/>
          <p:nvPr/>
        </p:nvSpPr>
        <p:spPr>
          <a:xfrm>
            <a:off x="1676400" y="1581150"/>
            <a:ext cx="5943600" cy="2761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1600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„Sada nitko više ne vozi pijan. To je sada nova moda. Sami od sebe, kažu da ne idu autom. Možda su pametniji od nas.” (Ž, 53)</a:t>
            </a:r>
          </a:p>
          <a:p>
            <a:pPr algn="ctr">
              <a:spcBef>
                <a:spcPts val="300"/>
              </a:spcBef>
              <a:defRPr sz="1600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 algn="ctr">
              <a:spcBef>
                <a:spcPts val="300"/>
              </a:spcBef>
              <a:defRPr sz="1600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„Meni nećak koji je mlađi od mene rekao da se on ne javlja na telefon. Vozi, zvoni mu i nema šanse da se javi.” (Ž, 42)</a:t>
            </a:r>
          </a:p>
          <a:p>
            <a:pPr algn="ctr">
              <a:spcBef>
                <a:spcPts val="300"/>
              </a:spcBef>
              <a:defRPr sz="1600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 algn="ctr">
              <a:spcBef>
                <a:spcPts val="300"/>
              </a:spcBef>
              <a:defRPr sz="2000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„</a:t>
            </a:r>
            <a:r>
              <a:rPr sz="1600"/>
              <a:t>Ja bih rekao da su klinci danas, baš zbog svega što nas okružuje, totalno nesvjesni svijeta koji ih okružuje. Da su daleko naivniji, da su daleko manje zreli nego naša generacija u njihovim godinama.” (M, 52)</a:t>
            </a:r>
          </a:p>
        </p:txBody>
      </p:sp>
      <p:sp>
        <p:nvSpPr>
          <p:cNvPr id="301" name="Pravokutnik 18"/>
          <p:cNvSpPr txBox="1"/>
          <p:nvPr/>
        </p:nvSpPr>
        <p:spPr>
          <a:xfrm>
            <a:off x="950544" y="278366"/>
            <a:ext cx="7282113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VJEROJATNO I JESU SKLONIJI RIZIKU, ALI…</a:t>
            </a:r>
          </a:p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ako ih usporedimo s mladim vozačima prije 20-30 godina</a:t>
            </a:r>
          </a:p>
        </p:txBody>
      </p:sp>
      <p:sp>
        <p:nvSpPr>
          <p:cNvPr id="302" name="TekstniOkvir 19"/>
          <p:cNvSpPr txBox="1"/>
          <p:nvPr/>
        </p:nvSpPr>
        <p:spPr>
          <a:xfrm>
            <a:off x="457200" y="4875571"/>
            <a:ext cx="3352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grupna diskusija s iskusnim vozačima u dobi 30-60 godina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33D541-A747-432E-B784-57F904E8F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C6CEB9-2082-41AD-A6F3-F076BF53D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9F2D3A-0A08-4709-AADD-1F00DC4B2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ravokutnik 33"/>
          <p:cNvSpPr/>
          <p:nvPr/>
        </p:nvSpPr>
        <p:spPr>
          <a:xfrm>
            <a:off x="2962479" y="2563614"/>
            <a:ext cx="835217" cy="43548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05" name="Pravokutnik 3"/>
          <p:cNvSpPr txBox="1"/>
          <p:nvPr/>
        </p:nvSpPr>
        <p:spPr>
          <a:xfrm>
            <a:off x="950544" y="278366"/>
            <a:ext cx="7282113" cy="959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Ranije se pokazalo da je </a:t>
            </a:r>
            <a:r>
              <a:rPr b="1">
                <a:solidFill>
                  <a:srgbClr val="ADCDED"/>
                </a:solidFill>
              </a:rPr>
              <a:t>PRECJENJIVANJE VOZAČKIH SPOSOBNOSTI </a:t>
            </a:r>
            <a:r>
              <a:t>karakteristika mladih vozača, ali vidljivo je da se po ovome ne razlikuju bitno od starih. </a:t>
            </a:r>
          </a:p>
        </p:txBody>
      </p:sp>
      <p:sp>
        <p:nvSpPr>
          <p:cNvPr id="306" name="TekstniOkvir 10"/>
          <p:cNvSpPr txBox="1"/>
          <p:nvPr/>
        </p:nvSpPr>
        <p:spPr>
          <a:xfrm>
            <a:off x="1354337" y="2262728"/>
            <a:ext cx="2129600" cy="283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PRECJENJUJU</a:t>
            </a:r>
          </a:p>
        </p:txBody>
      </p:sp>
      <p:sp>
        <p:nvSpPr>
          <p:cNvPr id="307" name="TekstniOkvir 11"/>
          <p:cNvSpPr txBox="1"/>
          <p:nvPr/>
        </p:nvSpPr>
        <p:spPr>
          <a:xfrm>
            <a:off x="5962341" y="2299106"/>
            <a:ext cx="1960197" cy="283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spcBef>
                <a:spcPts val="300"/>
              </a:spcBef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PODCJENJUJU</a:t>
            </a:r>
          </a:p>
        </p:txBody>
      </p:sp>
      <p:sp>
        <p:nvSpPr>
          <p:cNvPr id="308" name="Ravni poveznik sa strelicom 15"/>
          <p:cNvSpPr/>
          <p:nvPr/>
        </p:nvSpPr>
        <p:spPr>
          <a:xfrm>
            <a:off x="1143000" y="2559050"/>
            <a:ext cx="6924414" cy="43032"/>
          </a:xfrm>
          <a:prstGeom prst="line">
            <a:avLst/>
          </a:prstGeom>
          <a:ln>
            <a:solidFill>
              <a:srgbClr val="ADCDED"/>
            </a:solidFill>
            <a:headEnd type="triangle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9" name="TekstniOkvir 23"/>
          <p:cNvSpPr txBox="1"/>
          <p:nvPr/>
        </p:nvSpPr>
        <p:spPr>
          <a:xfrm>
            <a:off x="2277260" y="3023563"/>
            <a:ext cx="1317183" cy="755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1600"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25</a:t>
            </a:r>
          </a:p>
          <a:p>
            <a:pPr algn="ctr">
              <a:spcBef>
                <a:spcPts val="300"/>
              </a:spcBef>
              <a:defRPr sz="16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MLADI </a:t>
            </a:r>
          </a:p>
          <a:p>
            <a:pPr algn="ctr">
              <a:spcBef>
                <a:spcPts val="300"/>
              </a:spcBef>
              <a:defRPr sz="16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mean</a:t>
            </a:r>
          </a:p>
        </p:txBody>
      </p:sp>
      <p:sp>
        <p:nvSpPr>
          <p:cNvPr id="310" name="TekstniOkvir 35"/>
          <p:cNvSpPr txBox="1"/>
          <p:nvPr/>
        </p:nvSpPr>
        <p:spPr>
          <a:xfrm>
            <a:off x="1259801" y="2785973"/>
            <a:ext cx="2101026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12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Stari vozači</a:t>
            </a:r>
          </a:p>
        </p:txBody>
      </p:sp>
      <p:sp>
        <p:nvSpPr>
          <p:cNvPr id="311" name="TekstniOkvir 37"/>
          <p:cNvSpPr txBox="1"/>
          <p:nvPr/>
        </p:nvSpPr>
        <p:spPr>
          <a:xfrm>
            <a:off x="2962479" y="2650852"/>
            <a:ext cx="835217" cy="275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300"/>
              </a:spcBef>
              <a:defRPr sz="1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Razlika u percepciji</a:t>
            </a:r>
          </a:p>
        </p:txBody>
      </p:sp>
      <p:sp>
        <p:nvSpPr>
          <p:cNvPr id="312" name="Pravokutnik 38"/>
          <p:cNvSpPr/>
          <p:nvPr/>
        </p:nvSpPr>
        <p:spPr>
          <a:xfrm>
            <a:off x="3797694" y="2570505"/>
            <a:ext cx="45720" cy="435481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13" name="Pravokutnik 39"/>
          <p:cNvSpPr/>
          <p:nvPr/>
        </p:nvSpPr>
        <p:spPr>
          <a:xfrm>
            <a:off x="2923734" y="2564386"/>
            <a:ext cx="45720" cy="435481"/>
          </a:xfrm>
          <a:prstGeom prst="rect">
            <a:avLst/>
          </a:prstGeom>
          <a:solidFill>
            <a:srgbClr val="ADCDE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14" name="TekstniOkvir 40"/>
          <p:cNvSpPr txBox="1"/>
          <p:nvPr/>
        </p:nvSpPr>
        <p:spPr>
          <a:xfrm>
            <a:off x="3161963" y="3024334"/>
            <a:ext cx="1317183" cy="717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1500"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37</a:t>
            </a:r>
          </a:p>
          <a:p>
            <a:pPr algn="ctr">
              <a:spcBef>
                <a:spcPts val="300"/>
              </a:spcBef>
              <a:defRPr sz="1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STARI </a:t>
            </a:r>
          </a:p>
          <a:p>
            <a:pPr algn="ctr">
              <a:spcBef>
                <a:spcPts val="300"/>
              </a:spcBef>
              <a:defRPr sz="1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mean</a:t>
            </a:r>
          </a:p>
        </p:txBody>
      </p:sp>
      <p:sp>
        <p:nvSpPr>
          <p:cNvPr id="315" name="TekstniOkvir 16"/>
          <p:cNvSpPr txBox="1"/>
          <p:nvPr/>
        </p:nvSpPr>
        <p:spPr>
          <a:xfrm>
            <a:off x="457200" y="4875571"/>
            <a:ext cx="2590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total (n=214)</a:t>
            </a:r>
          </a:p>
        </p:txBody>
      </p:sp>
      <p:sp>
        <p:nvSpPr>
          <p:cNvPr id="316" name="TekstniOkvir 27"/>
          <p:cNvSpPr txBox="1"/>
          <p:nvPr/>
        </p:nvSpPr>
        <p:spPr>
          <a:xfrm>
            <a:off x="7294148" y="2715190"/>
            <a:ext cx="1404793" cy="868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b="1">
                <a:solidFill>
                  <a:srgbClr val="9CD0FF">
                    <a:alpha val="85075"/>
                  </a:srgb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100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17" name="TekstniOkvir 27"/>
          <p:cNvSpPr txBox="1"/>
          <p:nvPr/>
        </p:nvSpPr>
        <p:spPr>
          <a:xfrm>
            <a:off x="499536" y="2677090"/>
            <a:ext cx="1404793" cy="868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b="1">
                <a:solidFill>
                  <a:srgbClr val="9CD0FF">
                    <a:alpha val="85075"/>
                  </a:srgb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0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2C777C6-BE43-4616-BD46-D21447D9B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666217-0255-42A4-8821-FA016DB71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53DBD41-97AD-4252-B6B2-7110E8CA3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Slika 1" descr="Slika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70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20" name="TekstniOkvir 16"/>
          <p:cNvSpPr txBox="1"/>
          <p:nvPr/>
        </p:nvSpPr>
        <p:spPr>
          <a:xfrm>
            <a:off x="762000" y="819149"/>
            <a:ext cx="3124200" cy="3193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300"/>
              </a:spcBef>
              <a:defRPr sz="16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„Moja kolegica, kada je napunila 65 došla je na MUP i oni su rekli… „Dobro gospođo, nema problema…” i dali su joj novu vozačku dozvolu. Ona je ostala šokirana tim činom. Rekla im je: „Imam 65 i vozim 40 godina na ovu istu dozvolu. Nitko nikada me nije pitao jesam li ja u stanju. Ja odbijam uzeti ovu vozačku dozvolu, ako vi mene ne pregledate.” Oni su rekli da nema zakonske obveze, a ona “To je sramota”. (Ž, 35)</a:t>
            </a:r>
          </a:p>
        </p:txBody>
      </p:sp>
      <p:sp>
        <p:nvSpPr>
          <p:cNvPr id="321" name="TekstniOkvir 17"/>
          <p:cNvSpPr txBox="1"/>
          <p:nvPr/>
        </p:nvSpPr>
        <p:spPr>
          <a:xfrm>
            <a:off x="457200" y="4875571"/>
            <a:ext cx="3352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grupna diskusija s iskusnim vozačima u dobi 30-60 godina 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ravokutnik 33"/>
          <p:cNvSpPr/>
          <p:nvPr/>
        </p:nvSpPr>
        <p:spPr>
          <a:xfrm>
            <a:off x="3616842" y="2416383"/>
            <a:ext cx="2168414" cy="43548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24" name="Pravokutnik 3"/>
          <p:cNvSpPr txBox="1"/>
          <p:nvPr/>
        </p:nvSpPr>
        <p:spPr>
          <a:xfrm>
            <a:off x="950544" y="278366"/>
            <a:ext cx="7282113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Bez obzira na to, pokazalo se da su stariji vozači percipirani kao </a:t>
            </a:r>
            <a:r>
              <a:rPr b="1">
                <a:solidFill>
                  <a:srgbClr val="ADCDED"/>
                </a:solidFill>
              </a:rPr>
              <a:t>ODGOVORNI</a:t>
            </a:r>
            <a:r>
              <a:t>, za razliku od mladih vozača. </a:t>
            </a:r>
          </a:p>
        </p:txBody>
      </p:sp>
      <p:sp>
        <p:nvSpPr>
          <p:cNvPr id="325" name="TekstniOkvir 10"/>
          <p:cNvSpPr txBox="1"/>
          <p:nvPr/>
        </p:nvSpPr>
        <p:spPr>
          <a:xfrm>
            <a:off x="6400800" y="2125272"/>
            <a:ext cx="2129600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ODGOVORNI</a:t>
            </a:r>
          </a:p>
        </p:txBody>
      </p:sp>
      <p:sp>
        <p:nvSpPr>
          <p:cNvPr id="326" name="TekstniOkvir 11"/>
          <p:cNvSpPr txBox="1"/>
          <p:nvPr/>
        </p:nvSpPr>
        <p:spPr>
          <a:xfrm>
            <a:off x="1411172" y="2084401"/>
            <a:ext cx="1960198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spcBef>
                <a:spcPts val="300"/>
              </a:spcBef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NEODGOVORNI</a:t>
            </a:r>
          </a:p>
        </p:txBody>
      </p:sp>
      <p:sp>
        <p:nvSpPr>
          <p:cNvPr id="327" name="Ravni poveznik sa strelicom 15"/>
          <p:cNvSpPr/>
          <p:nvPr/>
        </p:nvSpPr>
        <p:spPr>
          <a:xfrm>
            <a:off x="1225799" y="2401718"/>
            <a:ext cx="6924414" cy="43032"/>
          </a:xfrm>
          <a:prstGeom prst="line">
            <a:avLst/>
          </a:prstGeom>
          <a:ln>
            <a:solidFill>
              <a:srgbClr val="ADCDED"/>
            </a:solidFill>
            <a:headEnd type="triangle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28" name="TekstniOkvir 23"/>
          <p:cNvSpPr txBox="1"/>
          <p:nvPr/>
        </p:nvSpPr>
        <p:spPr>
          <a:xfrm>
            <a:off x="5154690" y="2882515"/>
            <a:ext cx="1317183" cy="389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1500"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67</a:t>
            </a:r>
          </a:p>
          <a:p>
            <a:pPr algn="ctr">
              <a:spcBef>
                <a:spcPts val="300"/>
              </a:spcBef>
              <a:defRPr sz="1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STARI mean</a:t>
            </a:r>
          </a:p>
        </p:txBody>
      </p:sp>
      <p:sp>
        <p:nvSpPr>
          <p:cNvPr id="329" name="TekstniOkvir 37"/>
          <p:cNvSpPr txBox="1"/>
          <p:nvPr/>
        </p:nvSpPr>
        <p:spPr>
          <a:xfrm>
            <a:off x="3571933" y="2491268"/>
            <a:ext cx="2057402" cy="135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300"/>
              </a:spcBef>
              <a:defRPr sz="1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Razlika u percepciji</a:t>
            </a:r>
          </a:p>
        </p:txBody>
      </p:sp>
      <p:sp>
        <p:nvSpPr>
          <p:cNvPr id="330" name="Pravokutnik 38"/>
          <p:cNvSpPr/>
          <p:nvPr/>
        </p:nvSpPr>
        <p:spPr>
          <a:xfrm>
            <a:off x="3616843" y="2416383"/>
            <a:ext cx="45720" cy="435481"/>
          </a:xfrm>
          <a:prstGeom prst="rect">
            <a:avLst/>
          </a:prstGeom>
          <a:solidFill>
            <a:srgbClr val="ADCDE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31" name="Pravokutnik 39"/>
          <p:cNvSpPr/>
          <p:nvPr/>
        </p:nvSpPr>
        <p:spPr>
          <a:xfrm>
            <a:off x="5790422" y="2416383"/>
            <a:ext cx="45720" cy="435481"/>
          </a:xfrm>
          <a:prstGeom prst="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32" name="TekstniOkvir 40"/>
          <p:cNvSpPr txBox="1"/>
          <p:nvPr/>
        </p:nvSpPr>
        <p:spPr>
          <a:xfrm>
            <a:off x="2981111" y="2882515"/>
            <a:ext cx="1317183" cy="389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1500"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35</a:t>
            </a:r>
          </a:p>
          <a:p>
            <a:pPr algn="ctr">
              <a:spcBef>
                <a:spcPts val="300"/>
              </a:spcBef>
              <a:defRPr sz="1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MLADI mean</a:t>
            </a:r>
          </a:p>
        </p:txBody>
      </p:sp>
      <p:sp>
        <p:nvSpPr>
          <p:cNvPr id="333" name="TekstniOkvir 27"/>
          <p:cNvSpPr txBox="1"/>
          <p:nvPr/>
        </p:nvSpPr>
        <p:spPr>
          <a:xfrm>
            <a:off x="7383495" y="2544951"/>
            <a:ext cx="1404793" cy="868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b="1">
                <a:solidFill>
                  <a:srgbClr val="9CD0FF">
                    <a:alpha val="85075"/>
                  </a:srgb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100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34" name="TekstniOkvir 27"/>
          <p:cNvSpPr txBox="1"/>
          <p:nvPr/>
        </p:nvSpPr>
        <p:spPr>
          <a:xfrm>
            <a:off x="575710" y="2506851"/>
            <a:ext cx="1404793" cy="868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b="1">
                <a:solidFill>
                  <a:srgbClr val="9CD0FF">
                    <a:alpha val="85075"/>
                  </a:srgb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0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9E03F5B-6E33-4E7F-B1C7-EE6B41F8A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3B574C1-F966-4231-A31F-D5DBF43E7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4F67997-251B-43F1-8709-7A253BCAE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ravokutnik 33"/>
          <p:cNvSpPr/>
          <p:nvPr/>
        </p:nvSpPr>
        <p:spPr>
          <a:xfrm>
            <a:off x="3659780" y="2358978"/>
            <a:ext cx="951611" cy="43548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37" name="Pravokutnik 3"/>
          <p:cNvSpPr txBox="1"/>
          <p:nvPr/>
        </p:nvSpPr>
        <p:spPr>
          <a:xfrm>
            <a:off x="950544" y="209550"/>
            <a:ext cx="7282113" cy="959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Niža razina odgovornosti i veća sklonost riziku, bez obzira na fizičko stanje, rezultiralo je time da su mladi vozači percipirani kao manje </a:t>
            </a:r>
            <a:r>
              <a:rPr b="1">
                <a:solidFill>
                  <a:srgbClr val="ADCDED"/>
                </a:solidFill>
              </a:rPr>
              <a:t>SIGURNI</a:t>
            </a:r>
            <a:r>
              <a:t> vozači od starih. </a:t>
            </a:r>
          </a:p>
        </p:txBody>
      </p:sp>
      <p:sp>
        <p:nvSpPr>
          <p:cNvPr id="338" name="TekstniOkvir 10"/>
          <p:cNvSpPr txBox="1"/>
          <p:nvPr/>
        </p:nvSpPr>
        <p:spPr>
          <a:xfrm>
            <a:off x="1407850" y="2002214"/>
            <a:ext cx="2129600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NESIGURNI</a:t>
            </a:r>
          </a:p>
        </p:txBody>
      </p:sp>
      <p:sp>
        <p:nvSpPr>
          <p:cNvPr id="339" name="TekstniOkvir 11"/>
          <p:cNvSpPr txBox="1"/>
          <p:nvPr/>
        </p:nvSpPr>
        <p:spPr>
          <a:xfrm>
            <a:off x="6019800" y="2035245"/>
            <a:ext cx="1960197" cy="283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spcBef>
                <a:spcPts val="300"/>
              </a:spcBef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SIGURNI</a:t>
            </a:r>
          </a:p>
        </p:txBody>
      </p:sp>
      <p:sp>
        <p:nvSpPr>
          <p:cNvPr id="340" name="Ravni poveznik sa strelicom 15"/>
          <p:cNvSpPr/>
          <p:nvPr/>
        </p:nvSpPr>
        <p:spPr>
          <a:xfrm>
            <a:off x="1225799" y="2330450"/>
            <a:ext cx="6924414" cy="43032"/>
          </a:xfrm>
          <a:prstGeom prst="line">
            <a:avLst/>
          </a:prstGeom>
          <a:ln>
            <a:solidFill>
              <a:srgbClr val="ADCDED"/>
            </a:solidFill>
            <a:headEnd type="triangle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1" name="TekstniOkvir 23"/>
          <p:cNvSpPr txBox="1"/>
          <p:nvPr/>
        </p:nvSpPr>
        <p:spPr>
          <a:xfrm>
            <a:off x="3990361" y="2798784"/>
            <a:ext cx="1317183" cy="389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1500"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51</a:t>
            </a:r>
          </a:p>
          <a:p>
            <a:pPr algn="ctr">
              <a:spcBef>
                <a:spcPts val="300"/>
              </a:spcBef>
              <a:defRPr sz="1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STARI mean</a:t>
            </a:r>
          </a:p>
        </p:txBody>
      </p:sp>
      <p:sp>
        <p:nvSpPr>
          <p:cNvPr id="342" name="TekstniOkvir 37"/>
          <p:cNvSpPr txBox="1"/>
          <p:nvPr/>
        </p:nvSpPr>
        <p:spPr>
          <a:xfrm>
            <a:off x="3682639" y="2402011"/>
            <a:ext cx="951611" cy="275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300"/>
              </a:spcBef>
              <a:defRPr sz="1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Razlika u percepciji</a:t>
            </a:r>
          </a:p>
        </p:txBody>
      </p:sp>
      <p:sp>
        <p:nvSpPr>
          <p:cNvPr id="343" name="Pravokutnik 38"/>
          <p:cNvSpPr/>
          <p:nvPr/>
        </p:nvSpPr>
        <p:spPr>
          <a:xfrm>
            <a:off x="3659780" y="2345114"/>
            <a:ext cx="45720" cy="435482"/>
          </a:xfrm>
          <a:prstGeom prst="rect">
            <a:avLst/>
          </a:prstGeom>
          <a:solidFill>
            <a:srgbClr val="ADCDE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44" name="Pravokutnik 39"/>
          <p:cNvSpPr/>
          <p:nvPr/>
        </p:nvSpPr>
        <p:spPr>
          <a:xfrm>
            <a:off x="4617718" y="2351966"/>
            <a:ext cx="45720" cy="435481"/>
          </a:xfrm>
          <a:prstGeom prst="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txBody>
          <a:bodyPr lIns="45719" rIns="45719" anchor="ctr"/>
          <a:lstStyle/>
          <a:p>
            <a:pPr algn="ctr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45" name="TekstniOkvir 40"/>
          <p:cNvSpPr txBox="1"/>
          <p:nvPr/>
        </p:nvSpPr>
        <p:spPr>
          <a:xfrm>
            <a:off x="2998054" y="2797859"/>
            <a:ext cx="1317183" cy="389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1500"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37</a:t>
            </a:r>
          </a:p>
          <a:p>
            <a:pPr algn="ctr">
              <a:spcBef>
                <a:spcPts val="300"/>
              </a:spcBef>
              <a:defRPr sz="1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MLADI mean</a:t>
            </a:r>
          </a:p>
        </p:txBody>
      </p:sp>
      <p:sp>
        <p:nvSpPr>
          <p:cNvPr id="346" name="TekstniOkvir 17"/>
          <p:cNvSpPr txBox="1"/>
          <p:nvPr/>
        </p:nvSpPr>
        <p:spPr>
          <a:xfrm>
            <a:off x="457200" y="4875571"/>
            <a:ext cx="25908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300"/>
              </a:spcBef>
              <a:defRPr sz="8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Uzorak: total (n=214)</a:t>
            </a:r>
          </a:p>
        </p:txBody>
      </p:sp>
      <p:sp>
        <p:nvSpPr>
          <p:cNvPr id="347" name="TekstniOkvir 27"/>
          <p:cNvSpPr txBox="1"/>
          <p:nvPr/>
        </p:nvSpPr>
        <p:spPr>
          <a:xfrm>
            <a:off x="7311541" y="2480967"/>
            <a:ext cx="1404793" cy="868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b="1">
                <a:solidFill>
                  <a:srgbClr val="9CD0FF">
                    <a:alpha val="85075"/>
                  </a:srgb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100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48" name="TekstniOkvir 27"/>
          <p:cNvSpPr txBox="1"/>
          <p:nvPr/>
        </p:nvSpPr>
        <p:spPr>
          <a:xfrm>
            <a:off x="581572" y="2430167"/>
            <a:ext cx="1404793" cy="868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b="1">
                <a:solidFill>
                  <a:srgbClr val="9CD0FF">
                    <a:alpha val="85075"/>
                  </a:srgb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0</a:t>
            </a:r>
          </a:p>
          <a:p>
            <a:pPr algn="ctr">
              <a:spcBef>
                <a:spcPts val="300"/>
              </a:spcBef>
              <a:defRPr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935C688-2238-40EB-BC21-7313BD4A4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2F7A0C-2337-4FCB-94FC-5AD90EEE1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C21B37-FEA2-4640-AB96-9A8271DED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Slika 8" descr="Slika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" y="39675"/>
            <a:ext cx="9144001" cy="5046676"/>
          </a:xfrm>
          <a:prstGeom prst="rect">
            <a:avLst/>
          </a:prstGeom>
          <a:ln w="12700">
            <a:miter lim="400000"/>
          </a:ln>
        </p:spPr>
      </p:pic>
      <p:pic>
        <p:nvPicPr>
          <p:cNvPr id="351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41199"/>
            <a:ext cx="9144000" cy="5145024"/>
          </a:xfrm>
          <a:prstGeom prst="rect">
            <a:avLst/>
          </a:prstGeom>
          <a:ln w="12700">
            <a:miter lim="400000"/>
          </a:ln>
        </p:spPr>
      </p:pic>
      <p:sp>
        <p:nvSpPr>
          <p:cNvPr id="352" name="TekstniOkvir 2"/>
          <p:cNvSpPr txBox="1"/>
          <p:nvPr/>
        </p:nvSpPr>
        <p:spPr>
          <a:xfrm>
            <a:off x="1257300" y="3450137"/>
            <a:ext cx="6629400" cy="128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300"/>
              </a:spcBef>
              <a:defRPr sz="3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I mladi i stari vozači predstavljaju riskantne skupine, ali su razlozi za to različiti.</a:t>
            </a:r>
          </a:p>
        </p:txBody>
      </p:sp>
      <p:pic>
        <p:nvPicPr>
          <p:cNvPr id="353" name="Slika 12" descr="Slika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848599" y="4770335"/>
            <a:ext cx="851914" cy="187406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534A01-C0C3-43A0-9159-991135847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668E03-983F-4A0A-90AC-EE0129351B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AB046B-CA47-4DC2-91C2-F6853C0525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ekstniOkvir 2"/>
          <p:cNvSpPr txBox="1"/>
          <p:nvPr/>
        </p:nvSpPr>
        <p:spPr>
          <a:xfrm>
            <a:off x="1371600" y="2952750"/>
            <a:ext cx="6629400" cy="1528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 algn="ctr">
              <a:spcBef>
                <a:spcPts val="300"/>
              </a:spcBef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Mladi su riskantni prvenstveno iz razloga </a:t>
            </a:r>
            <a:r>
              <a:rPr b="1">
                <a:solidFill>
                  <a:srgbClr val="ADCDED"/>
                </a:solidFill>
              </a:rPr>
              <a:t>neiskustva</a:t>
            </a:r>
            <a:r>
              <a:t> i zbog činjenice da su naprosto mladi, što sa sobom nosi određenu dozu rizika, neopreza, samouvjerenosti…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591825-BFCE-4C10-A4A2-1E1958E6F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0ABB16-31A7-48B0-8334-660FDE102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119E6A-E9B4-4089-BA79-1287EEDF6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TekstniOkvir 2"/>
          <p:cNvSpPr txBox="1"/>
          <p:nvPr/>
        </p:nvSpPr>
        <p:spPr>
          <a:xfrm>
            <a:off x="838200" y="1868201"/>
            <a:ext cx="2819400" cy="1820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 algn="ctr">
              <a:spcBef>
                <a:spcPts val="300"/>
              </a:spcBef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Akcije i zakonski propisi </a:t>
            </a:r>
            <a:r>
              <a:rPr b="0">
                <a:solidFill>
                  <a:srgbClr val="808080"/>
                </a:solidFill>
              </a:rPr>
              <a:t>koji idu u smjeru smanjivanja rizika kod mladih vozača </a:t>
            </a:r>
            <a:r>
              <a:t>postoje</a:t>
            </a:r>
            <a:r>
              <a:rPr b="0">
                <a:solidFill>
                  <a:srgbClr val="808080"/>
                </a:solidFill>
              </a:rPr>
              <a:t>. </a:t>
            </a:r>
          </a:p>
        </p:txBody>
      </p:sp>
      <p:sp>
        <p:nvSpPr>
          <p:cNvPr id="358" name="TekstniOkvir 3"/>
          <p:cNvSpPr txBox="1"/>
          <p:nvPr/>
        </p:nvSpPr>
        <p:spPr>
          <a:xfrm>
            <a:off x="5715000" y="2114550"/>
            <a:ext cx="2819400" cy="265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Ono što ostaje problem je činjenica da su </a:t>
            </a:r>
            <a:r>
              <a:rPr b="1">
                <a:solidFill>
                  <a:srgbClr val="ADCDED"/>
                </a:solidFill>
              </a:rPr>
              <a:t>prometne nezgode u kojima sudjeluju mladi vozači, često s daleko većim posljedicama</a:t>
            </a:r>
            <a:r>
              <a:t> nego one koje uzrokuju stari vozači.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555C0-0E11-4C82-B2DE-607E58F49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74F7B4-CBD3-45F2-89C3-9B08D5C0B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FEA1F6-C0D9-46B6-B75A-8259EE01D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TekstniOkvir 2"/>
          <p:cNvSpPr txBox="1"/>
          <p:nvPr/>
        </p:nvSpPr>
        <p:spPr>
          <a:xfrm>
            <a:off x="1143000" y="3486150"/>
            <a:ext cx="6934200" cy="1528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 algn="ctr">
              <a:spcBef>
                <a:spcPts val="300"/>
              </a:spcBef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I stari vozači predstavljaju riskantnu skupinu iz razloga koje su uzorkovani starošću – sporije reakcije, lošiji vid, lošija percepcija prostora.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C0B58D-C1E6-4BDE-BE05-ED1C92B69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03025B-A696-413D-B116-B6C2C9465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FE161F-FA2E-408E-A31A-8E3E03DD1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kstniOkvir 2"/>
          <p:cNvSpPr txBox="1"/>
          <p:nvPr/>
        </p:nvSpPr>
        <p:spPr>
          <a:xfrm>
            <a:off x="685800" y="209550"/>
            <a:ext cx="2286000" cy="4119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2000" b="1">
                <a:solidFill>
                  <a:srgbClr val="ADCDED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 algn="ctr">
              <a:spcBef>
                <a:spcPts val="300"/>
              </a:spcBef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Iako su prometne nezgode koje uzrokuju stari vozači, često manje (zbog manje brzine), ono što predstavlja </a:t>
            </a:r>
            <a:r>
              <a:rPr b="1">
                <a:solidFill>
                  <a:srgbClr val="ADCDED"/>
                </a:solidFill>
              </a:rPr>
              <a:t>stvarni problem je nedostatak komunikacije </a:t>
            </a:r>
            <a:r>
              <a:t>o ozbiljnosti problema koje su nužno uzrokovane starosti. </a:t>
            </a:r>
          </a:p>
        </p:txBody>
      </p:sp>
      <p:sp>
        <p:nvSpPr>
          <p:cNvPr id="363" name="TekstniOkvir 3"/>
          <p:cNvSpPr txBox="1"/>
          <p:nvPr/>
        </p:nvSpPr>
        <p:spPr>
          <a:xfrm>
            <a:off x="6400800" y="666749"/>
            <a:ext cx="1905000" cy="3496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20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Drugi i puno veći problem je to što </a:t>
            </a:r>
            <a:r>
              <a:rPr b="1">
                <a:solidFill>
                  <a:srgbClr val="ADCDED"/>
                </a:solidFill>
              </a:rPr>
              <a:t>ne postoji zakonska regulativa</a:t>
            </a:r>
            <a:r>
              <a:t> o obveznom zdravstvenom pregledu starijih osoba kod izdavanja nove vozačke dozvole.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281B1F-8217-4BD7-832F-84C32C358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43" y="4742407"/>
            <a:ext cx="971549" cy="2439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51FE3D-781B-4CFD-88F8-27E65F91F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86" y="4736122"/>
            <a:ext cx="349439" cy="2502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455A00-18AB-4BA4-A514-1DBC907DD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19" y="4711712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Picture 7" descr="Picture 7"/>
          <p:cNvPicPr>
            <a:picLocks noChangeAspect="1"/>
          </p:cNvPicPr>
          <p:nvPr/>
        </p:nvPicPr>
        <p:blipFill>
          <a:blip r:embed="rId2">
            <a:alphaModFix amt="50000"/>
            <a:extLst/>
          </a:blip>
          <a:stretch>
            <a:fillRect/>
          </a:stretch>
        </p:blipFill>
        <p:spPr>
          <a:xfrm>
            <a:off x="2667000" y="3423968"/>
            <a:ext cx="990600" cy="1205182"/>
          </a:xfrm>
          <a:prstGeom prst="rect">
            <a:avLst/>
          </a:prstGeom>
          <a:ln w="12700">
            <a:miter lim="400000"/>
          </a:ln>
        </p:spPr>
      </p:pic>
      <p:sp>
        <p:nvSpPr>
          <p:cNvPr id="366" name="Title 1"/>
          <p:cNvSpPr txBox="1">
            <a:spLocks noGrp="1"/>
          </p:cNvSpPr>
          <p:nvPr>
            <p:ph type="title" idx="4294967295"/>
          </p:nvPr>
        </p:nvSpPr>
        <p:spPr>
          <a:xfrm>
            <a:off x="3505200" y="4095750"/>
            <a:ext cx="3124200" cy="576263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defTabSz="896111">
              <a:defRPr sz="3136" b="1">
                <a:solidFill>
                  <a:srgbClr val="ADCDED"/>
                </a:solidFill>
                <a:latin typeface="Lekton"/>
                <a:ea typeface="Lekton"/>
                <a:cs typeface="Lekton"/>
                <a:sym typeface="Lekton"/>
              </a:defRPr>
            </a:pPr>
            <a:r>
              <a:t>Hvala na pažnji!</a:t>
            </a:r>
          </a:p>
        </p:txBody>
      </p:sp>
      <p:sp>
        <p:nvSpPr>
          <p:cNvPr id="367" name="TekstniOkvir 1"/>
          <p:cNvSpPr txBox="1"/>
          <p:nvPr/>
        </p:nvSpPr>
        <p:spPr>
          <a:xfrm>
            <a:off x="1144771" y="514349"/>
            <a:ext cx="6858001" cy="2446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300"/>
              </a:spcBef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Vozite oprezno!</a:t>
            </a:r>
          </a:p>
          <a:p>
            <a:pPr algn="ctr">
              <a:spcBef>
                <a:spcPts val="300"/>
              </a:spcBef>
              <a:defRPr sz="25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</a:p>
          <a:p>
            <a:pPr algn="ctr">
              <a:spcBef>
                <a:spcPts val="300"/>
              </a:spcBef>
              <a:defRPr sz="2500"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KVAKA </a:t>
            </a:r>
          </a:p>
          <a:p>
            <a:pPr algn="ctr">
              <a:spcBef>
                <a:spcPts val="300"/>
              </a:spcBef>
              <a:defRPr sz="2500"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Ured za kreativnu analizu</a:t>
            </a:r>
          </a:p>
          <a:p>
            <a:pPr algn="ctr">
              <a:spcBef>
                <a:spcPts val="300"/>
              </a:spcBef>
              <a:defRPr sz="1200" b="1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Bulićeva 3</a:t>
            </a:r>
          </a:p>
          <a:p>
            <a:pPr algn="ctr">
              <a:spcBef>
                <a:spcPts val="300"/>
              </a:spcBef>
              <a:defRPr sz="12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tamara.kraus@kvaka.com.hr  </a:t>
            </a:r>
          </a:p>
          <a:p>
            <a:pPr algn="ctr">
              <a:spcBef>
                <a:spcPts val="300"/>
              </a:spcBef>
              <a:defRPr sz="12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zora.trgovcevic@kvaka.com.hr </a:t>
            </a:r>
          </a:p>
          <a:p>
            <a:pPr algn="ctr">
              <a:spcBef>
                <a:spcPts val="300"/>
              </a:spcBef>
              <a:defRPr sz="1200">
                <a:solidFill>
                  <a:srgbClr val="80808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tatjana.rajkovic@kvaka.com.hr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2AD9B5-F77B-4FAC-82C1-BE463E713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4702708"/>
            <a:ext cx="971549" cy="2439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B1622C-9EC8-43AB-8952-C1EC93870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2143" y="4696423"/>
            <a:ext cx="349439" cy="250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0591A1-5A5A-4A57-8D5A-2480AF8B2F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6976" y="4672013"/>
            <a:ext cx="904256" cy="27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GfK Group">
  <a:themeElements>
    <a:clrScheme name="GfK Group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64283"/>
      </a:accent1>
      <a:accent2>
        <a:srgbClr val="007DC3"/>
      </a:accent2>
      <a:accent3>
        <a:srgbClr val="A2AD00"/>
      </a:accent3>
      <a:accent4>
        <a:srgbClr val="C1BB00"/>
      </a:accent4>
      <a:accent5>
        <a:srgbClr val="9B1F23"/>
      </a:accent5>
      <a:accent6>
        <a:srgbClr val="DC291E"/>
      </a:accent6>
      <a:hlink>
        <a:srgbClr val="0000FF"/>
      </a:hlink>
      <a:folHlink>
        <a:srgbClr val="FF00FF"/>
      </a:folHlink>
    </a:clrScheme>
    <a:fontScheme name="GfK Group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GfK Grou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fK Group">
  <a:themeElements>
    <a:clrScheme name="GfK Group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64283"/>
      </a:accent1>
      <a:accent2>
        <a:srgbClr val="007DC3"/>
      </a:accent2>
      <a:accent3>
        <a:srgbClr val="A2AD00"/>
      </a:accent3>
      <a:accent4>
        <a:srgbClr val="C1BB00"/>
      </a:accent4>
      <a:accent5>
        <a:srgbClr val="9B1F23"/>
      </a:accent5>
      <a:accent6>
        <a:srgbClr val="DC291E"/>
      </a:accent6>
      <a:hlink>
        <a:srgbClr val="0000FF"/>
      </a:hlink>
      <a:folHlink>
        <a:srgbClr val="FF00FF"/>
      </a:folHlink>
    </a:clrScheme>
    <a:fontScheme name="GfK Group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GfK Grou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2064</Words>
  <Application>Microsoft Office PowerPoint</Application>
  <PresentationFormat>On-screen Show (16:9)</PresentationFormat>
  <Paragraphs>289</Paragraphs>
  <Slides>43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Century Gothic</vt:lpstr>
      <vt:lpstr>Lekton</vt:lpstr>
      <vt:lpstr>GfK Group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Hvala na pažnji!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Vojvodić</dc:creator>
  <cp:lastModifiedBy>Alan Vojvodić</cp:lastModifiedBy>
  <cp:revision>6</cp:revision>
  <dcterms:modified xsi:type="dcterms:W3CDTF">2019-05-13T06:57:16Z</dcterms:modified>
</cp:coreProperties>
</file>