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310" r:id="rId4"/>
    <p:sldId id="273" r:id="rId5"/>
    <p:sldId id="300" r:id="rId6"/>
    <p:sldId id="303" r:id="rId7"/>
    <p:sldId id="301" r:id="rId8"/>
    <p:sldId id="302" r:id="rId9"/>
    <p:sldId id="299" r:id="rId10"/>
    <p:sldId id="304" r:id="rId11"/>
    <p:sldId id="305" r:id="rId12"/>
    <p:sldId id="311" r:id="rId13"/>
    <p:sldId id="306" r:id="rId14"/>
    <p:sldId id="307" r:id="rId15"/>
    <p:sldId id="308" r:id="rId16"/>
    <p:sldId id="295" r:id="rId17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FF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>
      <p:cViewPr varScale="1">
        <p:scale>
          <a:sx n="107" d="100"/>
          <a:sy n="107" d="100"/>
        </p:scale>
        <p:origin x="-17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77104-6E88-4843-ABA5-957B3F51DD5C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DCE00-69FB-4BE9-B2FC-925539C0799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8541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r-H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r-H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54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4423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0833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431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05619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7569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1542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30668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0668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54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4660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3BF77-BDB3-4D9E-839B-627A4011BF14}" type="datetimeFigureOut">
              <a:rPr lang="hr-HR" smtClean="0"/>
              <a:t>13.5.2019.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B3F2B-DC81-4E29-BF6D-67AEC5F3F57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3278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1537" y="86784"/>
            <a:ext cx="8062664" cy="6048672"/>
          </a:xfrm>
        </p:spPr>
        <p:txBody>
          <a:bodyPr>
            <a:normAutofit fontScale="90000"/>
          </a:bodyPr>
          <a:lstStyle/>
          <a:p>
            <a:pPr algn="r"/>
            <a:r>
              <a:rPr lang="hr-HR" sz="2700" b="1" i="1" dirty="0">
                <a:solidFill>
                  <a:srgbClr val="002060"/>
                </a:solidFill>
              </a:rPr>
              <a:t>Zagrebački energetski tjedan </a:t>
            </a:r>
            <a:r>
              <a:rPr lang="hr-HR" sz="2700" b="1" i="1" dirty="0" smtClean="0">
                <a:solidFill>
                  <a:srgbClr val="002060"/>
                </a:solidFill>
              </a:rPr>
              <a:t/>
            </a:r>
            <a:br>
              <a:rPr lang="hr-HR" sz="2700" b="1" i="1" dirty="0" smtClean="0">
                <a:solidFill>
                  <a:srgbClr val="002060"/>
                </a:solidFill>
              </a:rPr>
            </a:br>
            <a:r>
              <a:rPr lang="hr-HR" sz="2700" b="1" dirty="0" smtClean="0">
                <a:solidFill>
                  <a:srgbClr val="FFFF00"/>
                </a:solidFill>
              </a:rPr>
              <a:t>HRVATSKI AUTOKLUB</a:t>
            </a:r>
            <a:r>
              <a:rPr lang="hr-HR" sz="2700" b="1" dirty="0" smtClean="0"/>
              <a:t/>
            </a:r>
            <a:br>
              <a:rPr lang="hr-HR" sz="2700" b="1" dirty="0" smtClean="0"/>
            </a:br>
            <a:r>
              <a:rPr lang="hr-HR" sz="2700" b="1" dirty="0" smtClean="0">
                <a:solidFill>
                  <a:srgbClr val="0000FF"/>
                </a:solidFill>
              </a:rPr>
              <a:t> </a:t>
            </a:r>
            <a:r>
              <a:rPr lang="hr-HR" sz="2200" dirty="0" smtClean="0">
                <a:solidFill>
                  <a:srgbClr val="0000FF"/>
                </a:solidFill>
              </a:rPr>
              <a:t>13. svibnja </a:t>
            </a:r>
            <a:r>
              <a:rPr lang="hr-HR" sz="2200" dirty="0">
                <a:solidFill>
                  <a:srgbClr val="0000FF"/>
                </a:solidFill>
              </a:rPr>
              <a:t>2019. </a:t>
            </a:r>
            <a:r>
              <a:rPr lang="hr-HR" sz="2200" dirty="0" smtClean="0">
                <a:solidFill>
                  <a:srgbClr val="0000FF"/>
                </a:solidFill>
              </a:rPr>
              <a:t>godine</a:t>
            </a:r>
            <a:br>
              <a:rPr lang="hr-HR" sz="2200" dirty="0" smtClean="0">
                <a:solidFill>
                  <a:srgbClr val="0000FF"/>
                </a:solidFill>
              </a:rPr>
            </a:br>
            <a:r>
              <a:rPr lang="hr-HR" sz="2200" dirty="0" smtClean="0">
                <a:solidFill>
                  <a:srgbClr val="0000FF"/>
                </a:solidFill>
              </a:rPr>
              <a:t/>
            </a:r>
            <a:br>
              <a:rPr lang="hr-HR" sz="2200" dirty="0" smtClean="0">
                <a:solidFill>
                  <a:srgbClr val="0000FF"/>
                </a:solidFill>
              </a:rPr>
            </a:br>
            <a:r>
              <a:rPr lang="hr-HR" sz="2200" b="1" dirty="0">
                <a:solidFill>
                  <a:srgbClr val="0000FF"/>
                </a:solidFill>
              </a:rPr>
              <a:t/>
            </a:r>
            <a:br>
              <a:rPr lang="hr-HR" sz="2200" b="1" dirty="0">
                <a:solidFill>
                  <a:srgbClr val="0000FF"/>
                </a:solidFill>
              </a:rPr>
            </a:br>
            <a:r>
              <a:rPr lang="hr-HR" sz="3600" b="1" i="1" dirty="0" smtClean="0">
                <a:solidFill>
                  <a:srgbClr val="002060"/>
                </a:solidFill>
              </a:rPr>
              <a:t>Stanje sigurnosti </a:t>
            </a:r>
            <a:br>
              <a:rPr lang="hr-HR" sz="3600" b="1" i="1" dirty="0" smtClean="0">
                <a:solidFill>
                  <a:srgbClr val="002060"/>
                </a:solidFill>
              </a:rPr>
            </a:br>
            <a:r>
              <a:rPr lang="hr-HR" sz="3600" b="1" i="1" dirty="0" smtClean="0">
                <a:solidFill>
                  <a:srgbClr val="002060"/>
                </a:solidFill>
              </a:rPr>
              <a:t>motociklista i </a:t>
            </a:r>
            <a:r>
              <a:rPr lang="hr-HR" sz="3600" b="1" i="1" dirty="0" err="1" smtClean="0">
                <a:solidFill>
                  <a:srgbClr val="002060"/>
                </a:solidFill>
              </a:rPr>
              <a:t>mopedista</a:t>
            </a:r>
            <a:r>
              <a:rPr lang="hr-HR" sz="3600" b="1" i="1" dirty="0" smtClean="0">
                <a:solidFill>
                  <a:srgbClr val="002060"/>
                </a:solidFill>
              </a:rPr>
              <a:t> u RH </a:t>
            </a:r>
            <a:br>
              <a:rPr lang="hr-HR" sz="3600" b="1" i="1" dirty="0" smtClean="0">
                <a:solidFill>
                  <a:srgbClr val="002060"/>
                </a:solidFill>
              </a:rPr>
            </a:br>
            <a:r>
              <a:rPr lang="hr-HR" sz="3600" dirty="0">
                <a:solidFill>
                  <a:srgbClr val="002060"/>
                </a:solidFill>
              </a:rPr>
              <a:t/>
            </a:r>
            <a:br>
              <a:rPr lang="hr-HR" sz="3600" dirty="0">
                <a:solidFill>
                  <a:srgbClr val="002060"/>
                </a:solidFill>
              </a:rPr>
            </a:br>
            <a:r>
              <a:rPr lang="hr-HR" sz="3100" dirty="0" smtClean="0">
                <a:solidFill>
                  <a:srgbClr val="002060"/>
                </a:solidFill>
              </a:rPr>
              <a:t>Ravnateljstvo policije</a:t>
            </a:r>
            <a:br>
              <a:rPr lang="hr-HR" sz="3100" dirty="0" smtClean="0">
                <a:solidFill>
                  <a:srgbClr val="002060"/>
                </a:solidFill>
              </a:rPr>
            </a:br>
            <a:r>
              <a:rPr lang="hr-HR" sz="2900" i="1" dirty="0" smtClean="0">
                <a:solidFill>
                  <a:srgbClr val="002060"/>
                </a:solidFill>
              </a:rPr>
              <a:t>Uprava policije</a:t>
            </a:r>
            <a:br>
              <a:rPr lang="hr-HR" sz="2900" i="1" dirty="0" smtClean="0">
                <a:solidFill>
                  <a:srgbClr val="002060"/>
                </a:solidFill>
              </a:rPr>
            </a:br>
            <a:r>
              <a:rPr lang="hr-HR" sz="2700" b="1" dirty="0" smtClean="0">
                <a:solidFill>
                  <a:srgbClr val="002060"/>
                </a:solidFill>
              </a:rPr>
              <a:t>Služba za sigurnost cestovnog prometa</a:t>
            </a:r>
            <a:r>
              <a:rPr lang="hr-HR" sz="3600" dirty="0" smtClean="0">
                <a:solidFill>
                  <a:srgbClr val="002060"/>
                </a:solidFill>
              </a:rPr>
              <a:t/>
            </a:r>
            <a:br>
              <a:rPr lang="hr-HR" sz="3600" dirty="0" smtClean="0">
                <a:solidFill>
                  <a:srgbClr val="002060"/>
                </a:solidFill>
              </a:rPr>
            </a:br>
            <a:r>
              <a:rPr lang="hr-HR" sz="2200" b="1" i="1" dirty="0" smtClean="0">
                <a:solidFill>
                  <a:srgbClr val="002060"/>
                </a:solidFill>
              </a:rPr>
              <a:t>mr.sc. Miron Huljak, dipl. ing</a:t>
            </a:r>
            <a:r>
              <a:rPr lang="hr-HR" sz="2200" b="1" i="1" dirty="0" smtClean="0">
                <a:solidFill>
                  <a:srgbClr val="002060"/>
                </a:solidFill>
              </a:rPr>
              <a:t>.</a:t>
            </a:r>
            <a:br>
              <a:rPr lang="hr-HR" sz="2200" b="1" i="1" dirty="0" smtClean="0">
                <a:solidFill>
                  <a:srgbClr val="002060"/>
                </a:solidFill>
              </a:rPr>
            </a:br>
            <a:r>
              <a:rPr lang="hr-HR" sz="2000" b="1" dirty="0" smtClean="0">
                <a:solidFill>
                  <a:srgbClr val="002060"/>
                </a:solidFill>
              </a:rPr>
              <a:t>Policijski savjetnik</a:t>
            </a:r>
            <a:r>
              <a:rPr lang="hr-HR" sz="2200" b="1" i="1" dirty="0" smtClean="0">
                <a:solidFill>
                  <a:srgbClr val="002060"/>
                </a:solidFill>
              </a:rPr>
              <a:t/>
            </a:r>
            <a:br>
              <a:rPr lang="hr-HR" sz="2200" b="1" i="1" dirty="0" smtClean="0">
                <a:solidFill>
                  <a:srgbClr val="002060"/>
                </a:solidFill>
              </a:rPr>
            </a:br>
            <a:r>
              <a:rPr lang="hr-HR" b="1" i="1" dirty="0" smtClean="0"/>
              <a:t/>
            </a:r>
            <a:br>
              <a:rPr lang="hr-HR" b="1" i="1" dirty="0" smtClean="0"/>
            </a:br>
            <a:endParaRPr lang="hr-HR" sz="1600" b="1" i="1" dirty="0">
              <a:solidFill>
                <a:srgbClr val="0000FF"/>
              </a:solidFill>
            </a:endParaRPr>
          </a:p>
        </p:txBody>
      </p:sp>
      <p:pic>
        <p:nvPicPr>
          <p:cNvPr id="2050" name="Picture 2" descr="D:\DOKUMENTI\FOTKE\GRB POLICIJ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32856"/>
            <a:ext cx="1728192" cy="195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633108"/>
            <a:ext cx="1609950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/>
          <p:cNvSpPr txBox="1">
            <a:spLocks/>
          </p:cNvSpPr>
          <p:nvPr/>
        </p:nvSpPr>
        <p:spPr>
          <a:xfrm>
            <a:off x="500034" y="214290"/>
            <a:ext cx="3571900" cy="296842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hr-HR" sz="1600" dirty="0" smtClean="0">
                <a:solidFill>
                  <a:srgbClr val="FF0000"/>
                </a:solidFill>
                <a:latin typeface="Lucida Sans"/>
              </a:rPr>
              <a:t>KARAKTERISTIČNI POKAZATELJI</a:t>
            </a:r>
            <a:endParaRPr lang="hr-HR" sz="1600" dirty="0">
              <a:solidFill>
                <a:srgbClr val="FF0000"/>
              </a:solidFill>
              <a:latin typeface="Lucida Sans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670490"/>
            <a:ext cx="5328592" cy="602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5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/>
          <p:cNvSpPr txBox="1">
            <a:spLocks/>
          </p:cNvSpPr>
          <p:nvPr/>
        </p:nvSpPr>
        <p:spPr>
          <a:xfrm>
            <a:off x="500034" y="214290"/>
            <a:ext cx="3571900" cy="296842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hr-HR" sz="1600" dirty="0" smtClean="0">
                <a:solidFill>
                  <a:srgbClr val="FF0000"/>
                </a:solidFill>
                <a:latin typeface="Lucida Sans"/>
              </a:rPr>
              <a:t>KARAKTERISTIČNI POKAZATELJI</a:t>
            </a:r>
            <a:endParaRPr lang="hr-HR" sz="1600" dirty="0">
              <a:solidFill>
                <a:srgbClr val="FF0000"/>
              </a:solidFill>
              <a:latin typeface="Lucida San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833812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5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sadržaja 2"/>
          <p:cNvSpPr>
            <a:spLocks noGrp="1"/>
          </p:cNvSpPr>
          <p:nvPr>
            <p:ph idx="1"/>
          </p:nvPr>
        </p:nvSpPr>
        <p:spPr>
          <a:xfrm>
            <a:off x="323528" y="6093296"/>
            <a:ext cx="8229600" cy="649288"/>
          </a:xfrm>
        </p:spPr>
        <p:txBody>
          <a:bodyPr rtlCol="0">
            <a:normAutofit fontScale="55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Blip>
                <a:blip r:embed="rId2"/>
              </a:buBlip>
              <a:defRPr/>
            </a:pPr>
            <a:r>
              <a:rPr lang="hr-HR" b="1" i="1" dirty="0" smtClean="0">
                <a:solidFill>
                  <a:schemeClr val="tx2"/>
                </a:solidFill>
              </a:rPr>
              <a:t>Uz određene oscilacije u 2003. 2007. i 2008. godini u RH se ostvaruje kontinuirani trend smanjivanja najtežih stradavanja u prometnim nesrećama</a:t>
            </a:r>
            <a:endParaRPr lang="hr-HR" b="1" i="1" dirty="0">
              <a:solidFill>
                <a:schemeClr val="tx2"/>
              </a:solidFill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39" y="620688"/>
            <a:ext cx="8150225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5"/>
          <p:cNvSpPr txBox="1">
            <a:spLocks/>
          </p:cNvSpPr>
          <p:nvPr/>
        </p:nvSpPr>
        <p:spPr>
          <a:xfrm>
            <a:off x="500034" y="116632"/>
            <a:ext cx="5368110" cy="3945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hr-HR" sz="1600" dirty="0" smtClean="0">
                <a:solidFill>
                  <a:srgbClr val="FF0000"/>
                </a:solidFill>
                <a:latin typeface="Lucida Sans"/>
              </a:rPr>
              <a:t>TRENDOVI I KLJUČNI POKAZATELJI STANJA</a:t>
            </a:r>
            <a:endParaRPr lang="hr-HR" sz="1600" dirty="0">
              <a:solidFill>
                <a:srgbClr val="FF0000"/>
              </a:solidFill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54952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8" y="692696"/>
            <a:ext cx="9101422" cy="570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836712"/>
            <a:ext cx="7416824" cy="540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8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90" y="903638"/>
            <a:ext cx="7250902" cy="518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8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961" y="836712"/>
            <a:ext cx="716607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9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628800"/>
            <a:ext cx="8587653" cy="385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6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51" y="1090382"/>
            <a:ext cx="8929898" cy="467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8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66725" y="1772816"/>
            <a:ext cx="8229600" cy="47422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32 ili 58,2% motociklista poginulo je u nesrećama gdje je uzrok bila </a:t>
            </a:r>
            <a:r>
              <a:rPr lang="hr-HR" altLang="sr-Latn-R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nepropisna brzina ili brzina neprimjerena uvjetima,</a:t>
            </a:r>
            <a:r>
              <a:rPr lang="hr-HR" altLang="sr-Latn-R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od čega je njih 26 ili 81,3% poginulo u nesrećama </a:t>
            </a:r>
            <a:r>
              <a:rPr lang="hr-HR" altLang="sr-Latn-RS" sz="2400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koje su sami skrivili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endParaRPr lang="hr-HR" altLang="sr-Latn-R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8 ili 14,5</a:t>
            </a:r>
            <a:r>
              <a:rPr lang="hr-HR" alt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% motociklista poginulo je u nesrećama gdje je uzrok </a:t>
            </a: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bilo </a:t>
            </a:r>
            <a:r>
              <a:rPr lang="hr-HR" altLang="sr-Latn-R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nepoštivanje prednosti prolaska</a:t>
            </a: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od čega je njih 6 ili 75% poginulo u nesrećama </a:t>
            </a:r>
            <a:r>
              <a:rPr lang="hr-HR" altLang="sr-Latn-RS" sz="2400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koje su skrivili vozači drugih vozila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endParaRPr lang="hr-HR" altLang="sr-Latn-RS" sz="2400" dirty="0" smtClean="0"/>
          </a:p>
        </p:txBody>
      </p:sp>
    </p:spTree>
    <p:extLst>
      <p:ext uri="{BB962C8B-B14F-4D97-AF65-F5344CB8AC3E}">
        <p14:creationId xmlns:p14="http://schemas.microsoft.com/office/powerpoint/2010/main" val="280598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66725" y="549275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hr-HR" altLang="sr-Latn-R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Najčešće greške vozača mopeda i motocikala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66725" y="1806575"/>
            <a:ext cx="82296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kreću se neprilagođenom i nedopuštenom brzinom,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 nose zaštitne kacige,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kreću se površinama koje nisu namijenjene za tu vrstu vozila,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rovlače se između zaustavljenih vozila u koloni, ali i vozila koja su u pokretu, 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precjenjuju svoje vozačke sposobnosti, dok u isto vrijeme podcjenjuju opasnosti u prometu,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obavljaju pretjecanje ili obilaženje kolone vozila po dijelu kolnika za vozila iz suprotnog smjera,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upravljaju neregistriranim i tehnički neispravnim vozilima,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upravljaju prije stjecanja prava.</a:t>
            </a:r>
          </a:p>
        </p:txBody>
      </p:sp>
    </p:spTree>
    <p:extLst>
      <p:ext uri="{BB962C8B-B14F-4D97-AF65-F5344CB8AC3E}">
        <p14:creationId xmlns:p14="http://schemas.microsoft.com/office/powerpoint/2010/main" val="261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 eaLnBrk="1" hangingPunct="1"/>
            <a:r>
              <a:rPr lang="hr-HR" altLang="sr-Latn-RS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Greške drugih vozača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91683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90000"/>
              </a:lnSpc>
              <a:buFontTx/>
              <a:buNone/>
            </a:pPr>
            <a:r>
              <a:rPr lang="hr-HR" altLang="sr-Latn-RS" sz="2400" dirty="0" smtClean="0"/>
              <a:t>    </a:t>
            </a:r>
            <a:endParaRPr lang="hr-HR" altLang="sr-Latn-R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813" indent="-531813">
              <a:lnSpc>
                <a:spcPct val="9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„oduzimanje” prednost prolaska</a:t>
            </a:r>
          </a:p>
          <a:p>
            <a:pPr marL="531813" indent="-531813">
              <a:lnSpc>
                <a:spcPct val="9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nepravodobno ili nedovoljno provjeravanje tzv. “mrtvog kuta” </a:t>
            </a:r>
          </a:p>
          <a:p>
            <a:pPr marL="531813" indent="-531813">
              <a:lnSpc>
                <a:spcPct val="9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neoprezno skretanje ili prestrojavanje, često i bez uključivanja pokazivača smjera </a:t>
            </a:r>
          </a:p>
          <a:p>
            <a:pPr marL="531813" indent="-531813">
              <a:lnSpc>
                <a:spcPct val="90000"/>
              </a:lnSpc>
              <a:buBlip>
                <a:blip r:embed="rId2"/>
              </a:buBlip>
            </a:pPr>
            <a:r>
              <a:rPr lang="hr-HR" alt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otvaranje vrata u zaustavljenoj koloni vozila</a:t>
            </a:r>
          </a:p>
        </p:txBody>
      </p:sp>
    </p:spTree>
    <p:extLst>
      <p:ext uri="{BB962C8B-B14F-4D97-AF65-F5344CB8AC3E}">
        <p14:creationId xmlns:p14="http://schemas.microsoft.com/office/powerpoint/2010/main" val="295307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385175" cy="792163"/>
          </a:xfrm>
        </p:spPr>
        <p:txBody>
          <a:bodyPr>
            <a:normAutofit/>
          </a:bodyPr>
          <a:lstStyle/>
          <a:p>
            <a:pPr algn="l" eaLnBrk="1" hangingPunct="1"/>
            <a:r>
              <a:rPr lang="hr-HR" altLang="sr-Latn-RS" sz="40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Oprema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66725" y="1341438"/>
            <a:ext cx="8229600" cy="5040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pravilan izbor i korištenje zaštitne kacige što uključuje odgovarajuću veličinu, a i kvalitetu. Osim što je </a:t>
            </a:r>
            <a:r>
              <a:rPr lang="hr-HR" altLang="sr-Latn-RS" sz="21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nošenje </a:t>
            </a:r>
            <a:r>
              <a:rPr lang="hr-HR" altLang="sr-Latn-RS" sz="2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propisane, homologirane i uredno pričvršćene zaštitne kacige </a:t>
            </a:r>
            <a:r>
              <a:rPr lang="hr-HR" altLang="sr-Latn-RS" sz="21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Zakonom propisana jedina minimalna zaštita, 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njezino nenošenje kažnjava se s 1.000 kn + isključenje iz prometa (</a:t>
            </a:r>
            <a:r>
              <a:rPr lang="hr-HR" altLang="sr-Latn-RS" sz="2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 god. – 5.300; 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2017. god. – 5.426; </a:t>
            </a:r>
            <a:r>
              <a:rPr lang="vi-VN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vi-VN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. g. – 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vi-VN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847</a:t>
            </a:r>
            <a:r>
              <a:rPr lang="vi-VN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; 2015. g. – 7.4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  <a:r>
              <a:rPr lang="vi-VN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; 2014. g. – 6.796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vi-VN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utvrđeno prekršaja vožnje bez zaštitne kacige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1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odgovoran motociklist treba uz kacigu posjedovati i kvalitetnu </a:t>
            </a:r>
            <a:r>
              <a:rPr lang="hr-HR" altLang="sr-Latn-RS" sz="2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jaknu, rukavice, hlače, čizme, “bubrežnjak” ili pojas</a:t>
            </a:r>
            <a:r>
              <a:rPr lang="hr-HR" altLang="sr-Latn-RS" sz="21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unatoč modnim trendovima, </a:t>
            </a:r>
            <a:r>
              <a:rPr lang="hr-HR" altLang="sr-Latn-RS" sz="2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izbjegavati crnu boju 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koja je teško uočljiva i smanjuje uočljivost vozača i motocikla/mopeda,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budući da je glava najviši dio motocikliste/</a:t>
            </a:r>
            <a:r>
              <a:rPr lang="hr-HR" altLang="sr-Latn-RS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mopediste</a:t>
            </a: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hr-HR" altLang="sr-Latn-RS" sz="21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dobro je </a:t>
            </a:r>
            <a:r>
              <a:rPr lang="hr-HR" altLang="sr-Latn-RS" sz="2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nositi kacigu jarkih boja s reflektirajućim elementima</a:t>
            </a:r>
            <a:r>
              <a:rPr lang="hr-HR" altLang="sr-Latn-RS" sz="21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531813" indent="-531813">
              <a:lnSpc>
                <a:spcPct val="80000"/>
              </a:lnSpc>
              <a:buBlip>
                <a:blip r:embed="rId2"/>
              </a:buBlip>
            </a:pPr>
            <a:r>
              <a:rPr lang="hr-HR" altLang="sr-Latn-R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pri smanjenoj vidljivosti, po kiši, u predvečerje, u mraku </a:t>
            </a:r>
            <a:r>
              <a:rPr lang="hr-HR" altLang="sr-Latn-RS" sz="21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preporučljivo je </a:t>
            </a:r>
            <a:r>
              <a:rPr lang="hr-HR" altLang="sr-Latn-RS" sz="2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imati prsluk/jaknu jarkih boja s reflektirajućim elementima.</a:t>
            </a:r>
          </a:p>
          <a:p>
            <a:pPr marL="531813" indent="-531813">
              <a:lnSpc>
                <a:spcPct val="80000"/>
              </a:lnSpc>
              <a:buFontTx/>
              <a:buNone/>
            </a:pPr>
            <a:endParaRPr lang="hr-HR" altLang="sr-Latn-RS" sz="2100" dirty="0" smtClean="0"/>
          </a:p>
        </p:txBody>
      </p:sp>
    </p:spTree>
    <p:extLst>
      <p:ext uri="{BB962C8B-B14F-4D97-AF65-F5344CB8AC3E}">
        <p14:creationId xmlns:p14="http://schemas.microsoft.com/office/powerpoint/2010/main" val="310994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171" y="908720"/>
            <a:ext cx="6984776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hr-HR" altLang="sr-Latn-RS" sz="5400" b="1" u="sng" dirty="0" smtClean="0">
                <a:solidFill>
                  <a:srgbClr val="FF0000"/>
                </a:solidFill>
              </a:rPr>
              <a:t>Izdvajamo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40347" y="2564904"/>
            <a:ext cx="8229600" cy="35612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altLang="sr-Latn-RS" sz="2800" b="1" dirty="0" smtClean="0"/>
              <a:t>Teška stradavanja sudionika prometnih nesreća na motornim vozilima s dva kotača, vrlo su često posljedica nedovoljne sigurnosne opremljenosti cestovne infrastrukture</a:t>
            </a:r>
          </a:p>
          <a:p>
            <a:r>
              <a:rPr lang="hr-HR" altLang="sr-Latn-RS" sz="2800" b="1" dirty="0" smtClean="0"/>
              <a:t>Jedan od najtragičnijih primjera su „zaštitne (odbojne) metalne ograde”, koje ne samo da ne štite motocikliste i </a:t>
            </a:r>
            <a:r>
              <a:rPr lang="hr-HR" altLang="sr-Latn-RS" sz="2800" b="1" dirty="0" err="1" smtClean="0"/>
              <a:t>mopediste</a:t>
            </a:r>
            <a:r>
              <a:rPr lang="hr-HR" altLang="sr-Latn-RS" sz="2800" b="1" dirty="0" smtClean="0"/>
              <a:t>, nego su zbog svoje konstrukcije direktnim uzrokom njihovih najtežih stradavanja</a:t>
            </a:r>
          </a:p>
          <a:p>
            <a:endParaRPr lang="hr-HR" altLang="sr-Latn-RS" sz="2800" b="1" dirty="0"/>
          </a:p>
          <a:p>
            <a:pPr>
              <a:lnSpc>
                <a:spcPct val="80000"/>
              </a:lnSpc>
              <a:buFontTx/>
              <a:buNone/>
            </a:pPr>
            <a:endParaRPr lang="hr-HR" altLang="sr-Latn-RS" sz="2400" b="1" u="sng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5536"/>
            <a:ext cx="1584325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114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/>
          <p:cNvSpPr txBox="1">
            <a:spLocks/>
          </p:cNvSpPr>
          <p:nvPr/>
        </p:nvSpPr>
        <p:spPr>
          <a:xfrm>
            <a:off x="683568" y="4149080"/>
            <a:ext cx="7929618" cy="928694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hr-HR" sz="6000" b="1" i="1" dirty="0">
                <a:ln w="6350">
                  <a:noFill/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HVALA NA PAŽNJI !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620688"/>
            <a:ext cx="6396037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9788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458</Words>
  <Application>Microsoft Office PowerPoint</Application>
  <PresentationFormat>Prikaz na zaslonu (4:3)</PresentationFormat>
  <Paragraphs>33</Paragraphs>
  <Slides>16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17" baseType="lpstr">
      <vt:lpstr>Tema sustava Office</vt:lpstr>
      <vt:lpstr>Zagrebački energetski tjedan  HRVATSKI AUTOKLUB  13. svibnja 2019. godine   Stanje sigurnosti  motociklista i mopedista u RH   Ravnateljstvo policije Uprava policije Služba za sigurnost cestovnog prometa mr.sc. Miron Huljak, dipl. ing. Policijski savjetnik  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Najčešće greške vozača mopeda i motocikala </vt:lpstr>
      <vt:lpstr>Greške drugih vozača</vt:lpstr>
      <vt:lpstr>Oprema</vt:lpstr>
      <vt:lpstr>Izdvajamo</vt:lpstr>
      <vt:lpstr>PowerPointova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Huljak Miron</dc:creator>
  <cp:lastModifiedBy>Huljak Miron</cp:lastModifiedBy>
  <cp:revision>79</cp:revision>
  <dcterms:created xsi:type="dcterms:W3CDTF">2015-03-16T11:25:27Z</dcterms:created>
  <dcterms:modified xsi:type="dcterms:W3CDTF">2019-05-13T04:47:57Z</dcterms:modified>
</cp:coreProperties>
</file>